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67" r:id="rId2"/>
    <p:sldId id="317" r:id="rId3"/>
    <p:sldId id="364" r:id="rId4"/>
    <p:sldId id="363" r:id="rId5"/>
    <p:sldId id="316" r:id="rId6"/>
    <p:sldId id="320" r:id="rId7"/>
    <p:sldId id="384" r:id="rId8"/>
    <p:sldId id="385" r:id="rId9"/>
    <p:sldId id="386" r:id="rId10"/>
    <p:sldId id="336" r:id="rId11"/>
    <p:sldId id="338" r:id="rId12"/>
    <p:sldId id="382" r:id="rId13"/>
    <p:sldId id="339" r:id="rId14"/>
    <p:sldId id="341" r:id="rId15"/>
    <p:sldId id="321" r:id="rId16"/>
    <p:sldId id="322" r:id="rId17"/>
    <p:sldId id="324" r:id="rId18"/>
    <p:sldId id="359" r:id="rId19"/>
    <p:sldId id="328" r:id="rId20"/>
    <p:sldId id="329" r:id="rId21"/>
    <p:sldId id="330" r:id="rId22"/>
    <p:sldId id="383" r:id="rId23"/>
    <p:sldId id="331" r:id="rId24"/>
    <p:sldId id="332" r:id="rId25"/>
    <p:sldId id="333" r:id="rId26"/>
    <p:sldId id="371" r:id="rId27"/>
    <p:sldId id="294" r:id="rId28"/>
    <p:sldId id="301" r:id="rId29"/>
    <p:sldId id="319" r:id="rId30"/>
    <p:sldId id="354" r:id="rId31"/>
    <p:sldId id="342" r:id="rId32"/>
    <p:sldId id="343" r:id="rId33"/>
    <p:sldId id="387" r:id="rId34"/>
    <p:sldId id="367" r:id="rId35"/>
    <p:sldId id="390" r:id="rId36"/>
    <p:sldId id="351" r:id="rId37"/>
    <p:sldId id="352" r:id="rId38"/>
    <p:sldId id="305" r:id="rId39"/>
    <p:sldId id="313" r:id="rId40"/>
    <p:sldId id="318" r:id="rId41"/>
    <p:sldId id="357" r:id="rId42"/>
    <p:sldId id="350" r:id="rId43"/>
    <p:sldId id="355" r:id="rId44"/>
    <p:sldId id="389" r:id="rId45"/>
    <p:sldId id="378" r:id="rId46"/>
    <p:sldId id="379" r:id="rId47"/>
    <p:sldId id="388" r:id="rId48"/>
    <p:sldId id="380" r:id="rId49"/>
    <p:sldId id="362" r:id="rId5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43" autoAdjust="0"/>
    <p:restoredTop sz="94660"/>
  </p:normalViewPr>
  <p:slideViewPr>
    <p:cSldViewPr>
      <p:cViewPr varScale="1">
        <p:scale>
          <a:sx n="83" d="100"/>
          <a:sy n="83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11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Arbeitsblat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3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500"/>
            </a:pPr>
            <a:r>
              <a:rPr lang="de-DE" sz="2400" b="1" kern="1200" dirty="0" err="1" smtClean="0">
                <a:solidFill>
                  <a:srgbClr val="00448A"/>
                </a:solidFill>
                <a:latin typeface="Arial" pitchFamily="34" charset="0"/>
                <a:ea typeface="+mn-ea"/>
                <a:cs typeface="Arial" pitchFamily="34" charset="0"/>
              </a:rPr>
              <a:t>Mass-loss</a:t>
            </a:r>
            <a:r>
              <a:rPr lang="de-DE" sz="2400" b="1" kern="1200" dirty="0" smtClean="0">
                <a:solidFill>
                  <a:srgbClr val="00448A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2400" b="1" kern="1200" dirty="0" err="1" smtClean="0">
                <a:solidFill>
                  <a:srgbClr val="00448A"/>
                </a:solidFill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lang="de-DE" sz="2400" b="1" kern="1200" dirty="0" smtClean="0">
                <a:solidFill>
                  <a:srgbClr val="00448A"/>
                </a:solidFill>
                <a:latin typeface="Arial" pitchFamily="34" charset="0"/>
                <a:ea typeface="+mn-ea"/>
                <a:cs typeface="Arial" pitchFamily="34" charset="0"/>
              </a:rPr>
              <a:t> Different</a:t>
            </a:r>
            <a:r>
              <a:rPr lang="de-DE" sz="2400" b="1" kern="1200" baseline="0" dirty="0" smtClean="0">
                <a:solidFill>
                  <a:srgbClr val="00448A"/>
                </a:solidFill>
                <a:latin typeface="Arial" pitchFamily="34" charset="0"/>
                <a:ea typeface="+mn-ea"/>
                <a:cs typeface="Arial" pitchFamily="34" charset="0"/>
              </a:rPr>
              <a:t> Graphite Films</a:t>
            </a:r>
          </a:p>
          <a:p>
            <a:pPr>
              <a:defRPr sz="2500"/>
            </a:pPr>
            <a:r>
              <a:rPr lang="de-DE" sz="2400" b="1" kern="1200" baseline="0" dirty="0" err="1" smtClean="0">
                <a:solidFill>
                  <a:srgbClr val="00448A"/>
                </a:solidFill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lang="de-DE" sz="2400" b="1" kern="1200" baseline="-25000" dirty="0" err="1" smtClean="0">
                <a:solidFill>
                  <a:srgbClr val="00448A"/>
                </a:solidFill>
                <a:latin typeface="Arial" pitchFamily="34" charset="0"/>
                <a:ea typeface="+mn-ea"/>
                <a:cs typeface="Arial" pitchFamily="34" charset="0"/>
              </a:rPr>
              <a:t>graphite</a:t>
            </a:r>
            <a:r>
              <a:rPr lang="de-DE" sz="2400" b="1" kern="1200" baseline="0" dirty="0" smtClean="0">
                <a:solidFill>
                  <a:srgbClr val="00448A"/>
                </a:solidFill>
                <a:latin typeface="Arial" pitchFamily="34" charset="0"/>
                <a:ea typeface="+mn-ea"/>
                <a:cs typeface="Arial" pitchFamily="34" charset="0"/>
              </a:rPr>
              <a:t> =</a:t>
            </a:r>
            <a:r>
              <a:rPr lang="de-DE" sz="2400" b="1" kern="1200" dirty="0" smtClean="0">
                <a:solidFill>
                  <a:srgbClr val="00448A"/>
                </a:solidFill>
                <a:latin typeface="Arial" pitchFamily="34" charset="0"/>
                <a:ea typeface="+mn-ea"/>
                <a:cs typeface="Arial" pitchFamily="34" charset="0"/>
              </a:rPr>
              <a:t> 99 %</a:t>
            </a:r>
            <a:r>
              <a:rPr lang="de-DE" sz="2400" b="1" kern="1200" baseline="0" dirty="0" smtClean="0">
                <a:solidFill>
                  <a:srgbClr val="00448A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de-DE" sz="2400" b="1" kern="1200" dirty="0">
              <a:solidFill>
                <a:srgbClr val="00448A"/>
              </a:solidFill>
              <a:latin typeface="Arial" pitchFamily="34" charset="0"/>
              <a:ea typeface="+mn-ea"/>
              <a:cs typeface="Arial" pitchFamily="34" charset="0"/>
            </a:endParaRPr>
          </a:p>
        </c:rich>
      </c:tx>
      <c:layout>
        <c:manualLayout>
          <c:xMode val="edge"/>
          <c:yMode val="edge"/>
          <c:x val="0.16972639614116949"/>
          <c:y val="4.5222895461757813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660660389586343"/>
          <c:y val="0.16818644082281456"/>
          <c:w val="0.79789270806220802"/>
          <c:h val="0.6680537966344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  Hochwertige Graphitqualität</c:v>
                </c:pt>
              </c:strCache>
            </c:strRef>
          </c:tx>
          <c:spPr>
            <a:ln w="4445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Лист1!$A$4:$A$10</c:f>
              <c:numCache>
                <c:formatCode>General</c:formatCode>
                <c:ptCount val="7"/>
                <c:pt idx="0">
                  <c:v>300</c:v>
                </c:pt>
                <c:pt idx="1">
                  <c:v>350</c:v>
                </c:pt>
                <c:pt idx="2">
                  <c:v>400</c:v>
                </c:pt>
                <c:pt idx="3">
                  <c:v>450</c:v>
                </c:pt>
                <c:pt idx="4">
                  <c:v>500</c:v>
                </c:pt>
                <c:pt idx="5">
                  <c:v>550</c:v>
                </c:pt>
                <c:pt idx="6">
                  <c:v>600</c:v>
                </c:pt>
              </c:numCache>
            </c:numRef>
          </c:xVal>
          <c:yVal>
            <c:numRef>
              <c:f>Лист1!$B$4:$B$10</c:f>
              <c:numCache>
                <c:formatCode>General</c:formatCode>
                <c:ptCount val="7"/>
                <c:pt idx="0">
                  <c:v>0</c:v>
                </c:pt>
                <c:pt idx="1">
                  <c:v>6.25E-2</c:v>
                </c:pt>
                <c:pt idx="2">
                  <c:v>0.125</c:v>
                </c:pt>
                <c:pt idx="3">
                  <c:v>0.25</c:v>
                </c:pt>
                <c:pt idx="4">
                  <c:v>0.5</c:v>
                </c:pt>
                <c:pt idx="5">
                  <c:v>0.75</c:v>
                </c:pt>
                <c:pt idx="6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93-420E-8F6E-7C4E5563BE2D}"/>
            </c:ext>
          </c:extLst>
        </c:ser>
        <c:ser>
          <c:idx val="1"/>
          <c:order val="1"/>
          <c:tx>
            <c:strRef>
              <c:f>Лист1!$C$3</c:f>
              <c:strCache>
                <c:ptCount val="1"/>
                <c:pt idx="0">
                  <c:v>  Standard Graphitqualität</c:v>
                </c:pt>
              </c:strCache>
            </c:strRef>
          </c:tx>
          <c:spPr>
            <a:ln w="44450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Лист1!$A$4:$A$10</c:f>
              <c:numCache>
                <c:formatCode>General</c:formatCode>
                <c:ptCount val="7"/>
                <c:pt idx="0">
                  <c:v>300</c:v>
                </c:pt>
                <c:pt idx="1">
                  <c:v>350</c:v>
                </c:pt>
                <c:pt idx="2">
                  <c:v>400</c:v>
                </c:pt>
                <c:pt idx="3">
                  <c:v>450</c:v>
                </c:pt>
                <c:pt idx="4">
                  <c:v>500</c:v>
                </c:pt>
                <c:pt idx="5">
                  <c:v>550</c:v>
                </c:pt>
                <c:pt idx="6">
                  <c:v>600</c:v>
                </c:pt>
              </c:numCache>
            </c:numRef>
          </c:xVal>
          <c:yVal>
            <c:numRef>
              <c:f>Лист1!$C$4:$C$10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  <c:pt idx="4">
                  <c:v>10</c:v>
                </c:pt>
                <c:pt idx="5">
                  <c:v>22</c:v>
                </c:pt>
                <c:pt idx="6">
                  <c:v>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E93-420E-8F6E-7C4E5563BE2D}"/>
            </c:ext>
          </c:extLst>
        </c:ser>
        <c:ser>
          <c:idx val="2"/>
          <c:order val="2"/>
          <c:tx>
            <c:strRef>
              <c:f>Лист1!$D$3</c:f>
              <c:strCache>
                <c:ptCount val="1"/>
                <c:pt idx="0">
                  <c:v>  No Name Graphitqualität</c:v>
                </c:pt>
              </c:strCache>
            </c:strRef>
          </c:tx>
          <c:spPr>
            <a:ln w="444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Лист1!$A$4:$A$10</c:f>
              <c:numCache>
                <c:formatCode>General</c:formatCode>
                <c:ptCount val="7"/>
                <c:pt idx="0">
                  <c:v>300</c:v>
                </c:pt>
                <c:pt idx="1">
                  <c:v>350</c:v>
                </c:pt>
                <c:pt idx="2">
                  <c:v>400</c:v>
                </c:pt>
                <c:pt idx="3">
                  <c:v>450</c:v>
                </c:pt>
                <c:pt idx="4">
                  <c:v>500</c:v>
                </c:pt>
                <c:pt idx="5">
                  <c:v>550</c:v>
                </c:pt>
                <c:pt idx="6">
                  <c:v>600</c:v>
                </c:pt>
              </c:numCache>
            </c:numRef>
          </c:xVal>
          <c:yVal>
            <c:numRef>
              <c:f>Лист1!$D$4:$D$10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10</c:v>
                </c:pt>
                <c:pt idx="4">
                  <c:v>22</c:v>
                </c:pt>
                <c:pt idx="5">
                  <c:v>51</c:v>
                </c:pt>
                <c:pt idx="6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E93-420E-8F6E-7C4E5563B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5070664"/>
        <c:axId val="254007208"/>
      </c:scatterChart>
      <c:valAx>
        <c:axId val="255070664"/>
        <c:scaling>
          <c:orientation val="minMax"/>
          <c:max val="600"/>
          <c:min val="30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de-DE" sz="2000" dirty="0" err="1" smtClean="0"/>
                  <a:t>temperature</a:t>
                </a:r>
                <a:r>
                  <a:rPr lang="de-DE" sz="2000" dirty="0" smtClean="0"/>
                  <a:t> </a:t>
                </a:r>
                <a:r>
                  <a:rPr lang="de-DE" sz="2000" dirty="0"/>
                  <a:t>[°C]</a:t>
                </a:r>
              </a:p>
            </c:rich>
          </c:tx>
          <c:layout>
            <c:manualLayout>
              <c:xMode val="edge"/>
              <c:yMode val="edge"/>
              <c:x val="0.42080258462623898"/>
              <c:y val="0.95006200254928941"/>
            </c:manualLayout>
          </c:layout>
          <c:overlay val="0"/>
        </c:title>
        <c:numFmt formatCode="General" sourceLinked="1"/>
        <c:majorTickMark val="none"/>
        <c:minorTickMark val="none"/>
        <c:tickLblPos val="high"/>
        <c:txPr>
          <a:bodyPr/>
          <a:lstStyle/>
          <a:p>
            <a:pPr>
              <a:defRPr sz="2000"/>
            </a:pPr>
            <a:endParaRPr lang="de-DE"/>
          </a:p>
        </c:txPr>
        <c:crossAx val="254007208"/>
        <c:crosses val="autoZero"/>
        <c:crossBetween val="midCat"/>
      </c:valAx>
      <c:valAx>
        <c:axId val="254007208"/>
        <c:scaling>
          <c:orientation val="maxMin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de-DE" sz="2000" dirty="0" err="1" smtClean="0"/>
                  <a:t>Mass-loss</a:t>
                </a:r>
                <a:r>
                  <a:rPr lang="de-DE" sz="2000" dirty="0" smtClean="0"/>
                  <a:t> </a:t>
                </a:r>
                <a:r>
                  <a:rPr lang="de-DE" sz="2000" dirty="0"/>
                  <a:t>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de-DE"/>
          </a:p>
        </c:txPr>
        <c:crossAx val="255070664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400" b="1" baseline="0"/>
            </a:pPr>
            <a:endParaRPr lang="de-DE"/>
          </a:p>
        </c:txPr>
      </c:legendEntry>
      <c:legendEntry>
        <c:idx val="1"/>
        <c:txPr>
          <a:bodyPr/>
          <a:lstStyle/>
          <a:p>
            <a:pPr>
              <a:defRPr sz="1400" b="1" baseline="0"/>
            </a:pPr>
            <a:endParaRPr lang="de-DE"/>
          </a:p>
        </c:txPr>
      </c:legendEntry>
      <c:legendEntry>
        <c:idx val="2"/>
        <c:txPr>
          <a:bodyPr/>
          <a:lstStyle/>
          <a:p>
            <a:pPr>
              <a:defRPr sz="1400" b="1" baseline="0"/>
            </a:pPr>
            <a:endParaRPr lang="de-DE"/>
          </a:p>
        </c:txPr>
      </c:legendEntry>
      <c:layout>
        <c:manualLayout>
          <c:xMode val="edge"/>
          <c:yMode val="edge"/>
          <c:x val="0.14796342557565179"/>
          <c:y val="0.27136588325330274"/>
          <c:w val="0.31951311071593741"/>
          <c:h val="0.1758193468967144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400" baseline="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47766162135325"/>
          <c:y val="8.0454295750029131E-2"/>
          <c:w val="0.85841838285622862"/>
          <c:h val="0.7990108371760084"/>
        </c:manualLayout>
      </c:layout>
      <c:lineChart>
        <c:grouping val="standard"/>
        <c:varyColors val="0"/>
        <c:ser>
          <c:idx val="2"/>
          <c:order val="0"/>
          <c:tx>
            <c:v>A: Hochwertige Grafitfolie 99%</c:v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val>
            <c:numRef>
              <c:f>'2. Messreihe'!$J$10:$J$109</c:f>
              <c:numCache>
                <c:formatCode>0.000</c:formatCode>
                <c:ptCount val="100"/>
                <c:pt idx="0">
                  <c:v>0.03</c:v>
                </c:pt>
                <c:pt idx="1">
                  <c:v>3.5000000000000003E-2</c:v>
                </c:pt>
                <c:pt idx="2">
                  <c:v>4.4999999999999998E-2</c:v>
                </c:pt>
                <c:pt idx="3">
                  <c:v>5.5E-2</c:v>
                </c:pt>
                <c:pt idx="4">
                  <c:v>6.9000000000000006E-2</c:v>
                </c:pt>
                <c:pt idx="5">
                  <c:v>6.9000000000000006E-2</c:v>
                </c:pt>
                <c:pt idx="6">
                  <c:v>7.4999999999999997E-2</c:v>
                </c:pt>
                <c:pt idx="7">
                  <c:v>7.8E-2</c:v>
                </c:pt>
                <c:pt idx="8">
                  <c:v>7.8E-2</c:v>
                </c:pt>
                <c:pt idx="9">
                  <c:v>7.9000000000000001E-2</c:v>
                </c:pt>
                <c:pt idx="10">
                  <c:v>7.9000000000000001E-2</c:v>
                </c:pt>
                <c:pt idx="11">
                  <c:v>7.9000000000000001E-2</c:v>
                </c:pt>
                <c:pt idx="12">
                  <c:v>7.9000000000000001E-2</c:v>
                </c:pt>
                <c:pt idx="13">
                  <c:v>7.9000000000000001E-2</c:v>
                </c:pt>
                <c:pt idx="14">
                  <c:v>8.3000000000000004E-2</c:v>
                </c:pt>
                <c:pt idx="15">
                  <c:v>8.5000000000000006E-2</c:v>
                </c:pt>
                <c:pt idx="16">
                  <c:v>8.6999999999999994E-2</c:v>
                </c:pt>
                <c:pt idx="17">
                  <c:v>8.6999999999999994E-2</c:v>
                </c:pt>
                <c:pt idx="18">
                  <c:v>0.09</c:v>
                </c:pt>
                <c:pt idx="19">
                  <c:v>0.09</c:v>
                </c:pt>
                <c:pt idx="20">
                  <c:v>0.09</c:v>
                </c:pt>
                <c:pt idx="21">
                  <c:v>0.09</c:v>
                </c:pt>
                <c:pt idx="22">
                  <c:v>0.09</c:v>
                </c:pt>
                <c:pt idx="23">
                  <c:v>0.09</c:v>
                </c:pt>
                <c:pt idx="24">
                  <c:v>0.09</c:v>
                </c:pt>
                <c:pt idx="25">
                  <c:v>0.09</c:v>
                </c:pt>
                <c:pt idx="26">
                  <c:v>0.09</c:v>
                </c:pt>
                <c:pt idx="27">
                  <c:v>0.09</c:v>
                </c:pt>
                <c:pt idx="28">
                  <c:v>0.09</c:v>
                </c:pt>
                <c:pt idx="29">
                  <c:v>0.09</c:v>
                </c:pt>
                <c:pt idx="30">
                  <c:v>0.09</c:v>
                </c:pt>
                <c:pt idx="31">
                  <c:v>0.09</c:v>
                </c:pt>
                <c:pt idx="32">
                  <c:v>0.09</c:v>
                </c:pt>
                <c:pt idx="33">
                  <c:v>0.09</c:v>
                </c:pt>
                <c:pt idx="34">
                  <c:v>0.09</c:v>
                </c:pt>
                <c:pt idx="35">
                  <c:v>0.09</c:v>
                </c:pt>
                <c:pt idx="36">
                  <c:v>0.09</c:v>
                </c:pt>
                <c:pt idx="37">
                  <c:v>8.8999999999999996E-2</c:v>
                </c:pt>
                <c:pt idx="38">
                  <c:v>8.7999999999999995E-2</c:v>
                </c:pt>
                <c:pt idx="39">
                  <c:v>8.6999999999999994E-2</c:v>
                </c:pt>
                <c:pt idx="40">
                  <c:v>8.8999999999999996E-2</c:v>
                </c:pt>
                <c:pt idx="41">
                  <c:v>0.09</c:v>
                </c:pt>
                <c:pt idx="42">
                  <c:v>0.09</c:v>
                </c:pt>
                <c:pt idx="43">
                  <c:v>0.09</c:v>
                </c:pt>
                <c:pt idx="44">
                  <c:v>0.09</c:v>
                </c:pt>
                <c:pt idx="45">
                  <c:v>0.09</c:v>
                </c:pt>
                <c:pt idx="46">
                  <c:v>0.09</c:v>
                </c:pt>
                <c:pt idx="47">
                  <c:v>0.09</c:v>
                </c:pt>
                <c:pt idx="48">
                  <c:v>0.09</c:v>
                </c:pt>
                <c:pt idx="49">
                  <c:v>8.8999999999999996E-2</c:v>
                </c:pt>
                <c:pt idx="50">
                  <c:v>8.7999999999999995E-2</c:v>
                </c:pt>
                <c:pt idx="51">
                  <c:v>8.6999999999999994E-2</c:v>
                </c:pt>
                <c:pt idx="52">
                  <c:v>8.8999999999999996E-2</c:v>
                </c:pt>
                <c:pt idx="53">
                  <c:v>0.09</c:v>
                </c:pt>
                <c:pt idx="54">
                  <c:v>0.09</c:v>
                </c:pt>
                <c:pt idx="55">
                  <c:v>0.09</c:v>
                </c:pt>
                <c:pt idx="56">
                  <c:v>0.09</c:v>
                </c:pt>
                <c:pt idx="57">
                  <c:v>9.0999999999999998E-2</c:v>
                </c:pt>
                <c:pt idx="58">
                  <c:v>9.1999999999999998E-2</c:v>
                </c:pt>
                <c:pt idx="59">
                  <c:v>9.1999999999999998E-2</c:v>
                </c:pt>
                <c:pt idx="60">
                  <c:v>9.0999999999999998E-2</c:v>
                </c:pt>
                <c:pt idx="61">
                  <c:v>0.09</c:v>
                </c:pt>
                <c:pt idx="62">
                  <c:v>0.09</c:v>
                </c:pt>
                <c:pt idx="63">
                  <c:v>0.09</c:v>
                </c:pt>
                <c:pt idx="64">
                  <c:v>0.09</c:v>
                </c:pt>
                <c:pt idx="65">
                  <c:v>0.09</c:v>
                </c:pt>
                <c:pt idx="66">
                  <c:v>0.09</c:v>
                </c:pt>
                <c:pt idx="67">
                  <c:v>0.09</c:v>
                </c:pt>
                <c:pt idx="68">
                  <c:v>0.09</c:v>
                </c:pt>
                <c:pt idx="69">
                  <c:v>0.09</c:v>
                </c:pt>
                <c:pt idx="70">
                  <c:v>0.09</c:v>
                </c:pt>
                <c:pt idx="71">
                  <c:v>0.09</c:v>
                </c:pt>
                <c:pt idx="72">
                  <c:v>0.09</c:v>
                </c:pt>
                <c:pt idx="73">
                  <c:v>8.8999999999999996E-2</c:v>
                </c:pt>
                <c:pt idx="74">
                  <c:v>8.7999999999999995E-2</c:v>
                </c:pt>
                <c:pt idx="75">
                  <c:v>8.6999999999999994E-2</c:v>
                </c:pt>
                <c:pt idx="76">
                  <c:v>8.8999999999999996E-2</c:v>
                </c:pt>
                <c:pt idx="77">
                  <c:v>0.09</c:v>
                </c:pt>
                <c:pt idx="78">
                  <c:v>0.09</c:v>
                </c:pt>
                <c:pt idx="79">
                  <c:v>0.09</c:v>
                </c:pt>
                <c:pt idx="80">
                  <c:v>0.09</c:v>
                </c:pt>
                <c:pt idx="81">
                  <c:v>0.09</c:v>
                </c:pt>
                <c:pt idx="82">
                  <c:v>0.09</c:v>
                </c:pt>
                <c:pt idx="83">
                  <c:v>0.09</c:v>
                </c:pt>
                <c:pt idx="84">
                  <c:v>0.09</c:v>
                </c:pt>
                <c:pt idx="85">
                  <c:v>0.09</c:v>
                </c:pt>
                <c:pt idx="86">
                  <c:v>0.09</c:v>
                </c:pt>
                <c:pt idx="87">
                  <c:v>0.09</c:v>
                </c:pt>
                <c:pt idx="88">
                  <c:v>9.0999999999999998E-2</c:v>
                </c:pt>
                <c:pt idx="89">
                  <c:v>9.1999999999999998E-2</c:v>
                </c:pt>
                <c:pt idx="90">
                  <c:v>9.1999999999999998E-2</c:v>
                </c:pt>
                <c:pt idx="91">
                  <c:v>9.0999999999999998E-2</c:v>
                </c:pt>
                <c:pt idx="92">
                  <c:v>0.09</c:v>
                </c:pt>
                <c:pt idx="93">
                  <c:v>0.09</c:v>
                </c:pt>
                <c:pt idx="94">
                  <c:v>0.09</c:v>
                </c:pt>
                <c:pt idx="95">
                  <c:v>0.09</c:v>
                </c:pt>
                <c:pt idx="96">
                  <c:v>0.09</c:v>
                </c:pt>
                <c:pt idx="97">
                  <c:v>0.09</c:v>
                </c:pt>
                <c:pt idx="98">
                  <c:v>0.09</c:v>
                </c:pt>
                <c:pt idx="99">
                  <c:v>8.8999999999999996E-2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65-479C-834E-B6DD5CCBA5F5}"/>
            </c:ext>
          </c:extLst>
        </c:ser>
        <c:ser>
          <c:idx val="1"/>
          <c:order val="1"/>
          <c:tx>
            <c:v>C: No Name Grafitfolie 99%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val>
            <c:numRef>
              <c:f>'2. Messreihe'!$B$10:$B$20</c:f>
              <c:numCache>
                <c:formatCode>0.000</c:formatCode>
                <c:ptCount val="11"/>
                <c:pt idx="0">
                  <c:v>6.3E-2</c:v>
                </c:pt>
                <c:pt idx="1">
                  <c:v>0.11700000000000001</c:v>
                </c:pt>
                <c:pt idx="2">
                  <c:v>0.14399999999999999</c:v>
                </c:pt>
                <c:pt idx="3">
                  <c:v>0.16600000000000001</c:v>
                </c:pt>
                <c:pt idx="4">
                  <c:v>0.20499999999999999</c:v>
                </c:pt>
                <c:pt idx="5">
                  <c:v>0.30399999999999999</c:v>
                </c:pt>
                <c:pt idx="6">
                  <c:v>0.32700000000000001</c:v>
                </c:pt>
                <c:pt idx="7">
                  <c:v>0.376</c:v>
                </c:pt>
                <c:pt idx="8">
                  <c:v>0.50700000000000001</c:v>
                </c:pt>
                <c:pt idx="9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65-479C-834E-B6DD5CCBA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4008384"/>
        <c:axId val="254008776"/>
      </c:lineChart>
      <c:catAx>
        <c:axId val="254008384"/>
        <c:scaling>
          <c:orientation val="minMax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/>
            </a:pPr>
            <a:endParaRPr lang="de-DE"/>
          </a:p>
        </c:txPr>
        <c:crossAx val="254008776"/>
        <c:crossesAt val="0"/>
        <c:auto val="1"/>
        <c:lblAlgn val="ctr"/>
        <c:lblOffset val="100"/>
        <c:tickLblSkip val="7"/>
        <c:tickMarkSkip val="7"/>
        <c:noMultiLvlLbl val="0"/>
      </c:catAx>
      <c:valAx>
        <c:axId val="254008776"/>
        <c:scaling>
          <c:logBase val="10"/>
          <c:orientation val="minMax"/>
          <c:min val="1.0000000000000002E-2"/>
        </c:scaling>
        <c:delete val="0"/>
        <c:axPos val="l"/>
        <c:majorGridlines/>
        <c:minorGridlines/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600" b="0"/>
            </a:pPr>
            <a:endParaRPr lang="de-DE"/>
          </a:p>
        </c:txPr>
        <c:crossAx val="254008384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5919000903575578"/>
          <c:y val="0.4300804048542558"/>
          <c:w val="0.32933673249860163"/>
          <c:h val="0.13645536115596543"/>
        </c:manualLayout>
      </c:layout>
      <c:overlay val="1"/>
      <c:spPr>
        <a:solidFill>
          <a:schemeClr val="bg1"/>
        </a:solidFill>
        <a:ln w="12700">
          <a:solidFill>
            <a:schemeClr val="tx1"/>
          </a:solidFill>
        </a:ln>
      </c:spPr>
      <c:txPr>
        <a:bodyPr/>
        <a:lstStyle/>
        <a:p>
          <a:pPr>
            <a:defRPr sz="1400" b="1"/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aseline="0"/>
            </a:pPr>
            <a:r>
              <a:rPr lang="en-US" sz="1800" baseline="0">
                <a:latin typeface="Arial" panose="020B0604020202020204" pitchFamily="34" charset="0"/>
                <a:cs typeface="Arial" panose="020B0604020202020204" pitchFamily="34" charset="0"/>
              </a:rPr>
              <a:t>Leakage curve 40 bar</a:t>
            </a:r>
          </a:p>
        </c:rich>
      </c:tx>
      <c:layout>
        <c:manualLayout>
          <c:xMode val="edge"/>
          <c:yMode val="edge"/>
          <c:x val="0.38234456084547108"/>
          <c:y val="8.7831041074732195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126217761441728"/>
          <c:y val="0.11879329153973622"/>
          <c:w val="0.87091266401029299"/>
          <c:h val="0.77161174633797935"/>
        </c:manualLayout>
      </c:layout>
      <c:scatterChart>
        <c:scatterStyle val="lineMarker"/>
        <c:varyColors val="0"/>
        <c:ser>
          <c:idx val="5"/>
          <c:order val="0"/>
          <c:tx>
            <c:v>classic fibre gasket</c:v>
          </c:tx>
          <c:spPr>
            <a:ln w="57150"/>
          </c:spPr>
          <c:marker>
            <c:symbol val="square"/>
            <c:size val="12"/>
          </c:marker>
          <c:xVal>
            <c:numRef>
              <c:f>en!$I$3:$I$7</c:f>
              <c:numCache>
                <c:formatCode>0.0</c:formatCode>
                <c:ptCount val="5"/>
                <c:pt idx="0">
                  <c:v>9.3333333333333339</c:v>
                </c:pt>
                <c:pt idx="1">
                  <c:v>14</c:v>
                </c:pt>
                <c:pt idx="2">
                  <c:v>25.666666666666668</c:v>
                </c:pt>
                <c:pt idx="3">
                  <c:v>39.333333333333336</c:v>
                </c:pt>
                <c:pt idx="4">
                  <c:v>55.333333333333336</c:v>
                </c:pt>
              </c:numCache>
            </c:numRef>
          </c:xVal>
          <c:yVal>
            <c:numRef>
              <c:f>en!$A$3:$A$7</c:f>
              <c:numCache>
                <c:formatCode>0.0</c:formatCode>
                <c:ptCount val="5"/>
                <c:pt idx="0">
                  <c:v>1</c:v>
                </c:pt>
                <c:pt idx="1">
                  <c:v>0.1</c:v>
                </c:pt>
                <c:pt idx="2" formatCode="0.00">
                  <c:v>0.01</c:v>
                </c:pt>
                <c:pt idx="3" formatCode="0.000">
                  <c:v>1E-3</c:v>
                </c:pt>
                <c:pt idx="4" formatCode="0.0000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4E-4313-9720-AADA2AD1C3CA}"/>
            </c:ext>
          </c:extLst>
        </c:ser>
        <c:ser>
          <c:idx val="1"/>
          <c:order val="1"/>
          <c:tx>
            <c:v>classic fibre gasket inner eyelet 0,1mm</c:v>
          </c:tx>
          <c:spPr>
            <a:ln w="57150"/>
          </c:spPr>
          <c:marker>
            <c:symbol val="square"/>
            <c:size val="12"/>
          </c:marker>
          <c:xVal>
            <c:numRef>
              <c:f>en!$J$3:$J$7</c:f>
              <c:numCache>
                <c:formatCode>General</c:formatCode>
                <c:ptCount val="5"/>
                <c:pt idx="0">
                  <c:v>15</c:v>
                </c:pt>
                <c:pt idx="1">
                  <c:v>24</c:v>
                </c:pt>
                <c:pt idx="2">
                  <c:v>39</c:v>
                </c:pt>
                <c:pt idx="3">
                  <c:v>57</c:v>
                </c:pt>
                <c:pt idx="4">
                  <c:v>72</c:v>
                </c:pt>
              </c:numCache>
            </c:numRef>
          </c:xVal>
          <c:yVal>
            <c:numRef>
              <c:f>en!$A$3:$A$8</c:f>
              <c:numCache>
                <c:formatCode>0.0</c:formatCode>
                <c:ptCount val="6"/>
                <c:pt idx="0">
                  <c:v>1</c:v>
                </c:pt>
                <c:pt idx="1">
                  <c:v>0.1</c:v>
                </c:pt>
                <c:pt idx="2" formatCode="0.00">
                  <c:v>0.01</c:v>
                </c:pt>
                <c:pt idx="3" formatCode="0.000">
                  <c:v>1E-3</c:v>
                </c:pt>
                <c:pt idx="4" formatCode="0.0000">
                  <c:v>1E-4</c:v>
                </c:pt>
                <c:pt idx="5" formatCode="0.00000">
                  <c:v>1.0000000000000001E-5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4E-4313-9720-AADA2AD1C3CA}"/>
            </c:ext>
          </c:extLst>
        </c:ser>
        <c:ser>
          <c:idx val="2"/>
          <c:order val="2"/>
          <c:tx>
            <c:v>novapress 880</c:v>
          </c:tx>
          <c:spPr>
            <a:ln w="57150">
              <a:solidFill>
                <a:srgbClr val="92D050"/>
              </a:solidFill>
            </a:ln>
          </c:spPr>
          <c:marker>
            <c:symbol val="square"/>
            <c:size val="12"/>
            <c:spPr>
              <a:solidFill>
                <a:srgbClr val="92D050"/>
              </a:solidFill>
              <a:ln>
                <a:noFill/>
              </a:ln>
            </c:spPr>
          </c:marker>
          <c:xVal>
            <c:numRef>
              <c:f>en!$G$3:$G$7</c:f>
              <c:numCache>
                <c:formatCode>General</c:formatCode>
                <c:ptCount val="5"/>
                <c:pt idx="0">
                  <c:v>7</c:v>
                </c:pt>
                <c:pt idx="1">
                  <c:v>10</c:v>
                </c:pt>
                <c:pt idx="2">
                  <c:v>19</c:v>
                </c:pt>
                <c:pt idx="3">
                  <c:v>27</c:v>
                </c:pt>
                <c:pt idx="4">
                  <c:v>38</c:v>
                </c:pt>
              </c:numCache>
            </c:numRef>
          </c:xVal>
          <c:yVal>
            <c:numRef>
              <c:f>en!$A$3:$A$7</c:f>
              <c:numCache>
                <c:formatCode>0.0</c:formatCode>
                <c:ptCount val="5"/>
                <c:pt idx="0">
                  <c:v>1</c:v>
                </c:pt>
                <c:pt idx="1">
                  <c:v>0.1</c:v>
                </c:pt>
                <c:pt idx="2" formatCode="0.00">
                  <c:v>0.01</c:v>
                </c:pt>
                <c:pt idx="3" formatCode="0.000">
                  <c:v>1E-3</c:v>
                </c:pt>
                <c:pt idx="4" formatCode="0.0000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F4E-4313-9720-AADA2AD1C3CA}"/>
            </c:ext>
          </c:extLst>
        </c:ser>
        <c:ser>
          <c:idx val="0"/>
          <c:order val="3"/>
          <c:tx>
            <c:v>novapress 880 inner eyelet 0,1mm</c:v>
          </c:tx>
          <c:marker>
            <c:symbol val="square"/>
            <c:size val="12"/>
          </c:marker>
          <c:xVal>
            <c:numRef>
              <c:f>en!$H$3:$H$7</c:f>
              <c:numCache>
                <c:formatCode>General</c:formatCode>
                <c:ptCount val="5"/>
                <c:pt idx="0">
                  <c:v>7.5</c:v>
                </c:pt>
                <c:pt idx="1">
                  <c:v>11.5</c:v>
                </c:pt>
                <c:pt idx="2">
                  <c:v>20</c:v>
                </c:pt>
                <c:pt idx="3">
                  <c:v>28</c:v>
                </c:pt>
                <c:pt idx="4">
                  <c:v>39.5</c:v>
                </c:pt>
              </c:numCache>
            </c:numRef>
          </c:xVal>
          <c:yVal>
            <c:numRef>
              <c:f>'[1]Leckagevergleich (5)'!$A$3:$A$9</c:f>
              <c:numCache>
                <c:formatCode>General</c:formatCode>
                <c:ptCount val="7"/>
                <c:pt idx="0">
                  <c:v>1</c:v>
                </c:pt>
                <c:pt idx="1">
                  <c:v>0.1</c:v>
                </c:pt>
                <c:pt idx="2">
                  <c:v>0.01</c:v>
                </c:pt>
                <c:pt idx="3">
                  <c:v>1E-3</c:v>
                </c:pt>
                <c:pt idx="4">
                  <c:v>1E-4</c:v>
                </c:pt>
                <c:pt idx="5">
                  <c:v>1.0000000000000001E-5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F4E-4313-9720-AADA2AD1C3CA}"/>
            </c:ext>
          </c:extLst>
        </c:ser>
        <c:ser>
          <c:idx val="3"/>
          <c:order val="4"/>
          <c:tx>
            <c:v>Entlastung kl. FA</c:v>
          </c:tx>
          <c:spPr>
            <a:ln w="53975">
              <a:solidFill>
                <a:srgbClr val="ED7D31"/>
              </a:solidFill>
              <a:prstDash val="sysDash"/>
            </a:ln>
          </c:spPr>
          <c:marker>
            <c:symbol val="none"/>
          </c:marker>
          <c:xVal>
            <c:numRef>
              <c:f>en!$K$3:$K$6</c:f>
              <c:numCache>
                <c:formatCode>General</c:formatCode>
                <c:ptCount val="4"/>
                <c:pt idx="0">
                  <c:v>30</c:v>
                </c:pt>
                <c:pt idx="1">
                  <c:v>20</c:v>
                </c:pt>
                <c:pt idx="2">
                  <c:v>10</c:v>
                </c:pt>
                <c:pt idx="3">
                  <c:v>5</c:v>
                </c:pt>
              </c:numCache>
            </c:numRef>
          </c:xVal>
          <c:yVal>
            <c:numRef>
              <c:f>en!$L$3:$L$6</c:f>
              <c:numCache>
                <c:formatCode>General</c:formatCode>
                <c:ptCount val="4"/>
                <c:pt idx="0">
                  <c:v>5.0000000000000001E-3</c:v>
                </c:pt>
                <c:pt idx="1">
                  <c:v>8.0000000000000002E-3</c:v>
                </c:pt>
                <c:pt idx="2">
                  <c:v>0.02</c:v>
                </c:pt>
                <c:pt idx="3">
                  <c:v>0.04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F4E-4313-9720-AADA2AD1C3CA}"/>
            </c:ext>
          </c:extLst>
        </c:ser>
        <c:ser>
          <c:idx val="4"/>
          <c:order val="5"/>
          <c:tx>
            <c:v>Entl. 880</c:v>
          </c:tx>
          <c:spPr>
            <a:ln w="50800">
              <a:solidFill>
                <a:srgbClr val="92D050"/>
              </a:solidFill>
              <a:prstDash val="sysDash"/>
            </a:ln>
          </c:spPr>
          <c:marker>
            <c:symbol val="none"/>
          </c:marker>
          <c:xVal>
            <c:numRef>
              <c:f>en!$K$3:$K$6</c:f>
              <c:numCache>
                <c:formatCode>General</c:formatCode>
                <c:ptCount val="4"/>
                <c:pt idx="0">
                  <c:v>30</c:v>
                </c:pt>
                <c:pt idx="1">
                  <c:v>20</c:v>
                </c:pt>
                <c:pt idx="2">
                  <c:v>10</c:v>
                </c:pt>
                <c:pt idx="3">
                  <c:v>5</c:v>
                </c:pt>
              </c:numCache>
            </c:numRef>
          </c:xVal>
          <c:yVal>
            <c:numRef>
              <c:f>en!$M$3:$M$6</c:f>
              <c:numCache>
                <c:formatCode>General</c:formatCode>
                <c:ptCount val="4"/>
                <c:pt idx="0">
                  <c:v>5.0000000000000001E-4</c:v>
                </c:pt>
                <c:pt idx="1">
                  <c:v>8.0000000000000004E-4</c:v>
                </c:pt>
                <c:pt idx="2">
                  <c:v>2.5000000000000001E-3</c:v>
                </c:pt>
                <c:pt idx="3">
                  <c:v>8.9999999999999993E-3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F4E-4313-9720-AADA2AD1C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660744"/>
        <c:axId val="135663096"/>
      </c:scatterChart>
      <c:valAx>
        <c:axId val="135660744"/>
        <c:scaling>
          <c:orientation val="minMax"/>
          <c:max val="75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600" baseline="0"/>
                </a:pPr>
                <a:r>
                  <a:rPr lang="de-DE" sz="1600" baseline="0">
                    <a:latin typeface="Arial" panose="020B0604020202020204" pitchFamily="34" charset="0"/>
                    <a:cs typeface="Arial" panose="020B0604020202020204" pitchFamily="34" charset="0"/>
                  </a:rPr>
                  <a:t>Surface pressure [MPa]</a:t>
                </a:r>
              </a:p>
            </c:rich>
          </c:tx>
          <c:layout>
            <c:manualLayout>
              <c:xMode val="edge"/>
              <c:yMode val="edge"/>
              <c:x val="0.42697530549933199"/>
              <c:y val="0.9565071137360116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135663096"/>
        <c:crossesAt val="1.0000000000000005E-8"/>
        <c:crossBetween val="midCat"/>
      </c:valAx>
      <c:valAx>
        <c:axId val="135663096"/>
        <c:scaling>
          <c:logBase val="10"/>
          <c:orientation val="minMax"/>
          <c:max val="10"/>
          <c:min val="1.0000000000000004E-5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600" baseline="0"/>
                </a:pPr>
                <a:r>
                  <a:rPr lang="de-DE" sz="1600" baseline="0">
                    <a:latin typeface="Arial" panose="020B0604020202020204" pitchFamily="34" charset="0"/>
                    <a:cs typeface="Arial" panose="020B0604020202020204" pitchFamily="34" charset="0"/>
                  </a:rPr>
                  <a:t>Leakage [mg/s/m]</a:t>
                </a:r>
              </a:p>
            </c:rich>
          </c:tx>
          <c:layout>
            <c:manualLayout>
              <c:xMode val="edge"/>
              <c:yMode val="edge"/>
              <c:x val="2.1824613913776435E-3"/>
              <c:y val="0.39748400540841483"/>
            </c:manualLayout>
          </c:layout>
          <c:overlay val="0"/>
        </c:title>
        <c:numFmt formatCode="0.0E+00" sourceLinked="0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135660744"/>
        <c:crosses val="autoZero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57706838097039759"/>
          <c:y val="0.16191317122527532"/>
          <c:w val="0.38541883200847682"/>
          <c:h val="0.27847034563551598"/>
        </c:manualLayout>
      </c:layout>
      <c:overlay val="0"/>
      <c:spPr>
        <a:solidFill>
          <a:sysClr val="window" lastClr="FFFFFF"/>
        </a:solidFill>
        <a:ln w="12700">
          <a:solidFill>
            <a:sysClr val="windowText" lastClr="000000"/>
          </a:solidFill>
        </a:ln>
      </c:spPr>
      <c:txPr>
        <a:bodyPr/>
        <a:lstStyle/>
        <a:p>
          <a:pPr>
            <a:defRPr sz="1400" baseline="0">
              <a:latin typeface="Arial" panose="020B0604020202020204" pitchFamily="34" charset="0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2000" baseline="0"/>
      </a:pPr>
      <a:endParaRPr lang="de-DE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file:///\\FRENZELIT1\USR2\GB_DICHT\01%20Vertriebsportal\10%20Key%20Account%20Management\Produktion%20und%20Entwicklung.pptx#-1,1,Frenzelit masters the entire manufacturing process of the gasket-material production" TargetMode="External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FBB461-1FAC-4D34-9801-0491728950E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B3D4EC5-F0F3-4961-A8D4-E3CA0E4B5915}">
      <dgm:prSet phldrT="[Text]" custT="1"/>
      <dgm:spPr/>
      <dgm:t>
        <a:bodyPr/>
        <a:lstStyle/>
        <a:p>
          <a:r>
            <a:rPr lang="de-DE" sz="2000" b="1" dirty="0" smtClean="0"/>
            <a:t>R&amp;D</a:t>
          </a:r>
          <a:endParaRPr lang="de-DE" sz="2000" b="1" dirty="0"/>
        </a:p>
      </dgm:t>
    </dgm:pt>
    <dgm:pt modelId="{EB10D232-24F7-4A76-ABBC-404331119FD5}" type="parTrans" cxnId="{66FA9FFA-B70C-4B02-9EC8-5D70CB8F1583}">
      <dgm:prSet/>
      <dgm:spPr/>
      <dgm:t>
        <a:bodyPr/>
        <a:lstStyle/>
        <a:p>
          <a:endParaRPr lang="de-DE"/>
        </a:p>
      </dgm:t>
    </dgm:pt>
    <dgm:pt modelId="{46D304A9-776B-4E83-A9FF-607ED6575923}" type="sibTrans" cxnId="{66FA9FFA-B70C-4B02-9EC8-5D70CB8F158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de-DE"/>
        </a:p>
      </dgm:t>
    </dgm:pt>
    <dgm:pt modelId="{B4E489A2-BBBA-4949-9FE3-61F9E016DAEE}">
      <dgm:prSet phldrT="[Text]" custT="1"/>
      <dgm:spPr/>
      <dgm:t>
        <a:bodyPr/>
        <a:lstStyle/>
        <a:p>
          <a:pPr algn="ctr"/>
          <a:r>
            <a:rPr lang="de-DE" sz="1800" b="1" dirty="0" smtClean="0"/>
            <a:t>material </a:t>
          </a:r>
          <a:r>
            <a:rPr lang="de-DE" sz="1800" b="1" dirty="0" err="1" smtClean="0"/>
            <a:t>production</a:t>
          </a:r>
          <a:endParaRPr lang="de-DE" sz="1800" b="1" dirty="0"/>
        </a:p>
      </dgm:t>
    </dgm:pt>
    <dgm:pt modelId="{8DFDE8E4-4E2C-4C35-9C8A-3508D2650BB3}" type="parTrans" cxnId="{EC2CBBA5-12A0-42C3-932D-742A8524B9B5}">
      <dgm:prSet/>
      <dgm:spPr/>
      <dgm:t>
        <a:bodyPr/>
        <a:lstStyle/>
        <a:p>
          <a:endParaRPr lang="de-DE"/>
        </a:p>
      </dgm:t>
    </dgm:pt>
    <dgm:pt modelId="{3AB430BC-740C-4265-89A5-301C662A4AE4}" type="sibTrans" cxnId="{EC2CBBA5-12A0-42C3-932D-742A8524B9B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de-DE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pres?slideindex=1&amp;slidetitle=Frenzelit masters the entire manufacturing process of the gasket-material production"/>
          </dgm14:cNvPr>
        </a:ext>
      </dgm:extLst>
    </dgm:pt>
    <dgm:pt modelId="{BFDF7E16-831D-4A25-AAF9-777958A26326}">
      <dgm:prSet phldrT="[Text]" custT="1"/>
      <dgm:spPr/>
      <dgm:t>
        <a:bodyPr/>
        <a:lstStyle/>
        <a:p>
          <a:r>
            <a:rPr lang="de-DE" sz="1800" b="1" dirty="0" err="1" smtClean="0"/>
            <a:t>application</a:t>
          </a:r>
          <a:r>
            <a:rPr lang="de-DE" sz="1800" b="1" dirty="0" smtClean="0"/>
            <a:t> </a:t>
          </a:r>
          <a:r>
            <a:rPr lang="de-DE" sz="1800" b="1" dirty="0" err="1" smtClean="0"/>
            <a:t>engineering</a:t>
          </a:r>
          <a:endParaRPr lang="de-DE" sz="1800" b="1" dirty="0"/>
        </a:p>
      </dgm:t>
    </dgm:pt>
    <dgm:pt modelId="{75A76B7A-BD1B-48DE-992A-26C4F82641A6}" type="parTrans" cxnId="{1DA961A5-07FF-4BEF-AAD5-5493E71CB310}">
      <dgm:prSet/>
      <dgm:spPr/>
      <dgm:t>
        <a:bodyPr/>
        <a:lstStyle/>
        <a:p>
          <a:endParaRPr lang="de-DE"/>
        </a:p>
      </dgm:t>
    </dgm:pt>
    <dgm:pt modelId="{B615A5ED-528D-4C4C-B8D6-4C89E52F23F2}" type="sibTrans" cxnId="{1DA961A5-07FF-4BEF-AAD5-5493E71CB310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de-DE"/>
        </a:p>
      </dgm:t>
    </dgm:pt>
    <dgm:pt modelId="{D089B0AA-CC70-420C-9DA9-6C4D40A6B5AF}">
      <dgm:prSet phldrT="[Text]" custT="1"/>
      <dgm:spPr/>
      <dgm:t>
        <a:bodyPr/>
        <a:lstStyle/>
        <a:p>
          <a:r>
            <a:rPr lang="de-DE" sz="1800" b="1" dirty="0" err="1" smtClean="0"/>
            <a:t>gasket</a:t>
          </a:r>
          <a:r>
            <a:rPr lang="de-DE" sz="1800" b="1" dirty="0" smtClean="0"/>
            <a:t> </a:t>
          </a:r>
          <a:r>
            <a:rPr lang="de-DE" sz="1800" b="1" dirty="0" err="1" smtClean="0"/>
            <a:t>production</a:t>
          </a:r>
          <a:r>
            <a:rPr lang="de-DE" sz="1800" b="1" dirty="0" smtClean="0"/>
            <a:t> + </a:t>
          </a:r>
          <a:r>
            <a:rPr lang="de-DE" sz="1800" b="1" dirty="0" err="1" smtClean="0"/>
            <a:t>logistics</a:t>
          </a:r>
          <a:endParaRPr lang="de-DE" sz="1800" b="1" dirty="0"/>
        </a:p>
      </dgm:t>
    </dgm:pt>
    <dgm:pt modelId="{A39963FA-78AC-4E70-A7DD-DA881217AA60}" type="sibTrans" cxnId="{C2A2D3A3-9EC5-49CE-859F-6AE0F3A8C172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de-DE"/>
        </a:p>
      </dgm:t>
    </dgm:pt>
    <dgm:pt modelId="{9D345928-FF86-4062-ADCB-D58B567095A7}" type="parTrans" cxnId="{C2A2D3A3-9EC5-49CE-859F-6AE0F3A8C172}">
      <dgm:prSet/>
      <dgm:spPr/>
      <dgm:t>
        <a:bodyPr/>
        <a:lstStyle/>
        <a:p>
          <a:endParaRPr lang="de-DE"/>
        </a:p>
      </dgm:t>
    </dgm:pt>
    <dgm:pt modelId="{E3285A23-704D-4E0E-A486-14E8F6078F31}" type="pres">
      <dgm:prSet presAssocID="{36FBB461-1FAC-4D34-9801-0491728950E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3102A8B4-FDAA-41E6-BFCC-343D83E49C11}" type="pres">
      <dgm:prSet presAssocID="{36FBB461-1FAC-4D34-9801-0491728950EC}" presName="dot1" presStyleLbl="alignNode1" presStyleIdx="0" presStyleCnt="13"/>
      <dgm:spPr/>
    </dgm:pt>
    <dgm:pt modelId="{63A2CBD0-7441-48B6-A879-90EE498724DD}" type="pres">
      <dgm:prSet presAssocID="{36FBB461-1FAC-4D34-9801-0491728950EC}" presName="dot2" presStyleLbl="alignNode1" presStyleIdx="1" presStyleCnt="13" custLinFactX="-800000" custLinFactY="300000" custLinFactNeighborX="-825691" custLinFactNeighborY="314719"/>
      <dgm:spPr/>
    </dgm:pt>
    <dgm:pt modelId="{9CD44914-649B-47EE-8509-4619ED48F0D1}" type="pres">
      <dgm:prSet presAssocID="{36FBB461-1FAC-4D34-9801-0491728950EC}" presName="dot3" presStyleLbl="alignNode1" presStyleIdx="2" presStyleCnt="13" custLinFactX="-900000" custLinFactY="300000" custLinFactNeighborX="-903116" custLinFactNeighborY="374908"/>
      <dgm:spPr/>
    </dgm:pt>
    <dgm:pt modelId="{49CA45B1-93A1-497F-8257-16C967B524D4}" type="pres">
      <dgm:prSet presAssocID="{36FBB461-1FAC-4D34-9801-0491728950EC}" presName="dot4" presStyleLbl="alignNode1" presStyleIdx="3" presStyleCnt="13" custScaleX="121000" custScaleY="121000" custLinFactX="-1205213" custLinFactY="362415" custLinFactNeighborX="-1300000" custLinFactNeighborY="400000"/>
      <dgm:spPr/>
    </dgm:pt>
    <dgm:pt modelId="{56147B42-5360-41ED-AE14-D7C0096A1922}" type="pres">
      <dgm:prSet presAssocID="{36FBB461-1FAC-4D34-9801-0491728950EC}" presName="dot5" presStyleLbl="alignNode1" presStyleIdx="4" presStyleCnt="13" custLinFactY="200000" custLinFactNeighborX="-63557" custLinFactNeighborY="248652"/>
      <dgm:spPr/>
    </dgm:pt>
    <dgm:pt modelId="{65B6521E-2C1E-4300-B3B9-8FC15BF4D27E}" type="pres">
      <dgm:prSet presAssocID="{36FBB461-1FAC-4D34-9801-0491728950EC}" presName="dot6" presStyleLbl="alignNode1" presStyleIdx="5" presStyleCnt="13" custLinFactX="-292304" custLinFactY="325794" custLinFactNeighborX="-300000" custLinFactNeighborY="400000"/>
      <dgm:spPr/>
    </dgm:pt>
    <dgm:pt modelId="{6F28AD8A-1473-4F05-A108-A870E36C1EC5}" type="pres">
      <dgm:prSet presAssocID="{36FBB461-1FAC-4D34-9801-0491728950EC}" presName="dotArrow1" presStyleLbl="alignNode1" presStyleIdx="6" presStyleCnt="13" custLinFactX="239912" custLinFactY="429053" custLinFactNeighborX="300000" custLinFactNeighborY="500000"/>
      <dgm:spPr/>
    </dgm:pt>
    <dgm:pt modelId="{162DFF94-50B7-4270-8392-DCCD24E35D41}" type="pres">
      <dgm:prSet presAssocID="{36FBB461-1FAC-4D34-9801-0491728950EC}" presName="dotArrow2" presStyleLbl="alignNode1" presStyleIdx="7" presStyleCnt="13" custLinFactX="197397" custLinFactY="416779" custLinFactNeighborX="200000" custLinFactNeighborY="500000"/>
      <dgm:spPr/>
    </dgm:pt>
    <dgm:pt modelId="{E261D320-2148-49E9-AA77-AAE617CABF2F}" type="pres">
      <dgm:prSet presAssocID="{36FBB461-1FAC-4D34-9801-0491728950EC}" presName="dotArrow3" presStyleLbl="alignNode1" presStyleIdx="8" presStyleCnt="13" custLinFactX="1502622" custLinFactY="-800000" custLinFactNeighborX="1600000" custLinFactNeighborY="-802399"/>
      <dgm:spPr/>
    </dgm:pt>
    <dgm:pt modelId="{75D9B4F3-574B-4669-B602-3737EBBB0109}" type="pres">
      <dgm:prSet presAssocID="{36FBB461-1FAC-4D34-9801-0491728950EC}" presName="dotArrow4" presStyleLbl="alignNode1" presStyleIdx="9" presStyleCnt="13" custLinFactX="139116" custLinFactY="416779" custLinFactNeighborX="200000" custLinFactNeighborY="500000"/>
      <dgm:spPr/>
    </dgm:pt>
    <dgm:pt modelId="{A1921AAB-15DA-47F7-9795-E4821BBA2FFF}" type="pres">
      <dgm:prSet presAssocID="{36FBB461-1FAC-4D34-9801-0491728950EC}" presName="dotArrow5" presStyleLbl="alignNode1" presStyleIdx="10" presStyleCnt="13" custLinFactX="600000" custLinFactY="400000" custLinFactNeighborX="616374" custLinFactNeighborY="415679"/>
      <dgm:spPr/>
    </dgm:pt>
    <dgm:pt modelId="{BEE69D53-9793-47DA-BBBC-42C958820D01}" type="pres">
      <dgm:prSet presAssocID="{36FBB461-1FAC-4D34-9801-0491728950EC}" presName="dotArrow6" presStyleLbl="alignNode1" presStyleIdx="11" presStyleCnt="13" custLinFactX="41507" custLinFactY="400000" custLinFactNeighborX="100000" custLinFactNeighborY="404341"/>
      <dgm:spPr/>
    </dgm:pt>
    <dgm:pt modelId="{9321F31A-2F31-4831-8264-4C1850A6313D}" type="pres">
      <dgm:prSet presAssocID="{36FBB461-1FAC-4D34-9801-0491728950EC}" presName="dotArrow7" presStyleLbl="alignNode1" presStyleIdx="12" presStyleCnt="13" custLinFactX="168256" custLinFactY="290803" custLinFactNeighborX="200000" custLinFactNeighborY="300000"/>
      <dgm:spPr/>
    </dgm:pt>
    <dgm:pt modelId="{C3EC6A1A-6809-476C-BBE6-0F0D0EEAD54D}" type="pres">
      <dgm:prSet presAssocID="{9B3D4EC5-F0F3-4961-A8D4-E3CA0E4B5915}" presName="parTx1" presStyleLbl="node1" presStyleIdx="0" presStyleCnt="4" custScaleX="84514" custScaleY="178406" custLinFactX="-19860" custLinFactY="100000" custLinFactNeighborX="-100000" custLinFactNeighborY="105500"/>
      <dgm:spPr/>
      <dgm:t>
        <a:bodyPr/>
        <a:lstStyle/>
        <a:p>
          <a:endParaRPr lang="de-DE"/>
        </a:p>
      </dgm:t>
    </dgm:pt>
    <dgm:pt modelId="{0551A684-124D-4463-B4A8-C0B580613BF8}" type="pres">
      <dgm:prSet presAssocID="{46D304A9-776B-4E83-A9FF-607ED6575923}" presName="picture1" presStyleCnt="0"/>
      <dgm:spPr/>
    </dgm:pt>
    <dgm:pt modelId="{1FCF6BB6-773A-41D3-BBF2-B0799DE822A6}" type="pres">
      <dgm:prSet presAssocID="{46D304A9-776B-4E83-A9FF-607ED6575923}" presName="imageRepeatNode" presStyleLbl="fgImgPlace1" presStyleIdx="0" presStyleCnt="4" custScaleX="285075" custScaleY="285064" custLinFactX="-114354" custLinFactNeighborX="-200000" custLinFactNeighborY="7003"/>
      <dgm:spPr/>
      <dgm:t>
        <a:bodyPr/>
        <a:lstStyle/>
        <a:p>
          <a:endParaRPr lang="de-DE"/>
        </a:p>
      </dgm:t>
    </dgm:pt>
    <dgm:pt modelId="{AFA31609-BEFB-46CA-A3BA-0C7E036BD04D}" type="pres">
      <dgm:prSet presAssocID="{B4E489A2-BBBA-4949-9FE3-61F9E016DAEE}" presName="parTx2" presStyleLbl="node1" presStyleIdx="1" presStyleCnt="4" custScaleX="125012" custScaleY="239841" custLinFactY="100000" custLinFactNeighborX="-35808" custLinFactNeighborY="115402"/>
      <dgm:spPr/>
      <dgm:t>
        <a:bodyPr/>
        <a:lstStyle/>
        <a:p>
          <a:endParaRPr lang="de-DE"/>
        </a:p>
      </dgm:t>
    </dgm:pt>
    <dgm:pt modelId="{3305A47F-7074-4AA9-A26F-F483AFE87505}" type="pres">
      <dgm:prSet presAssocID="{3AB430BC-740C-4265-89A5-301C662A4AE4}" presName="picture2" presStyleCnt="0"/>
      <dgm:spPr/>
    </dgm:pt>
    <dgm:pt modelId="{8593CAC4-2C4C-456E-BD2D-8058721F6BB2}" type="pres">
      <dgm:prSet presAssocID="{3AB430BC-740C-4265-89A5-301C662A4AE4}" presName="imageRepeatNode" presStyleLbl="fgImgPlace1" presStyleIdx="1" presStyleCnt="4" custScaleX="285075" custScaleY="285064" custLinFactX="-51382" custLinFactNeighborX="-100000" custLinFactNeighborY="-17369"/>
      <dgm:spPr/>
      <dgm:t>
        <a:bodyPr/>
        <a:lstStyle/>
        <a:p>
          <a:endParaRPr lang="de-DE"/>
        </a:p>
      </dgm:t>
    </dgm:pt>
    <dgm:pt modelId="{05CB56BD-AEE1-4887-8B5A-34070821F085}" type="pres">
      <dgm:prSet presAssocID="{BFDF7E16-831D-4A25-AAF9-777958A26326}" presName="parTx3" presStyleLbl="node1" presStyleIdx="2" presStyleCnt="4" custScaleX="137502" custScaleY="226297" custLinFactY="68538" custLinFactNeighborX="84950" custLinFactNeighborY="100000"/>
      <dgm:spPr/>
      <dgm:t>
        <a:bodyPr/>
        <a:lstStyle/>
        <a:p>
          <a:endParaRPr lang="de-DE"/>
        </a:p>
      </dgm:t>
    </dgm:pt>
    <dgm:pt modelId="{D7161965-8E68-4F0A-8819-ADF710F36DE0}" type="pres">
      <dgm:prSet presAssocID="{B615A5ED-528D-4C4C-B8D6-4C89E52F23F2}" presName="picture3" presStyleCnt="0"/>
      <dgm:spPr/>
    </dgm:pt>
    <dgm:pt modelId="{7DCF96B1-038D-4C20-9F4E-D211478BBE1E}" type="pres">
      <dgm:prSet presAssocID="{B615A5ED-528D-4C4C-B8D6-4C89E52F23F2}" presName="imageRepeatNode" presStyleLbl="fgImgPlace1" presStyleIdx="2" presStyleCnt="4" custScaleX="285075" custScaleY="285064" custLinFactNeighborX="69346" custLinFactNeighborY="-28082"/>
      <dgm:spPr/>
      <dgm:t>
        <a:bodyPr/>
        <a:lstStyle/>
        <a:p>
          <a:endParaRPr lang="de-DE"/>
        </a:p>
      </dgm:t>
    </dgm:pt>
    <dgm:pt modelId="{FF62D2EC-A700-4193-B167-56C130FCB585}" type="pres">
      <dgm:prSet presAssocID="{D089B0AA-CC70-420C-9DA9-6C4D40A6B5AF}" presName="parTx4" presStyleLbl="node1" presStyleIdx="3" presStyleCnt="4" custScaleX="123245" custScaleY="236023" custLinFactX="18981" custLinFactNeighborX="100000" custLinFactNeighborY="76579"/>
      <dgm:spPr/>
      <dgm:t>
        <a:bodyPr/>
        <a:lstStyle/>
        <a:p>
          <a:endParaRPr lang="de-DE"/>
        </a:p>
      </dgm:t>
    </dgm:pt>
    <dgm:pt modelId="{D5E0E38D-918C-477C-9206-A322E4F32843}" type="pres">
      <dgm:prSet presAssocID="{A39963FA-78AC-4E70-A7DD-DA881217AA60}" presName="picture4" presStyleCnt="0"/>
      <dgm:spPr/>
    </dgm:pt>
    <dgm:pt modelId="{BCAFB1B4-F5CF-4DBF-9584-E692E51274D9}" type="pres">
      <dgm:prSet presAssocID="{A39963FA-78AC-4E70-A7DD-DA881217AA60}" presName="imageRepeatNode" presStyleLbl="fgImgPlace1" presStyleIdx="3" presStyleCnt="4" custScaleX="285075" custScaleY="285064" custLinFactX="100000" custLinFactY="-18651" custLinFactNeighborX="172699" custLinFactNeighborY="-100000"/>
      <dgm:spPr/>
      <dgm:t>
        <a:bodyPr/>
        <a:lstStyle/>
        <a:p>
          <a:endParaRPr lang="de-DE"/>
        </a:p>
      </dgm:t>
    </dgm:pt>
  </dgm:ptLst>
  <dgm:cxnLst>
    <dgm:cxn modelId="{AA7F34E2-D277-407E-A052-525372EED669}" type="presOf" srcId="{A39963FA-78AC-4E70-A7DD-DA881217AA60}" destId="{BCAFB1B4-F5CF-4DBF-9584-E692E51274D9}" srcOrd="0" destOrd="0" presId="urn:microsoft.com/office/officeart/2008/layout/AscendingPictureAccentProcess"/>
    <dgm:cxn modelId="{F72BC4DE-3794-47F7-AE44-FDA7EA7529F9}" type="presOf" srcId="{B4E489A2-BBBA-4949-9FE3-61F9E016DAEE}" destId="{AFA31609-BEFB-46CA-A3BA-0C7E036BD04D}" srcOrd="0" destOrd="0" presId="urn:microsoft.com/office/officeart/2008/layout/AscendingPictureAccentProcess"/>
    <dgm:cxn modelId="{34531489-EE3A-43AB-B053-50C30DC953E6}" type="presOf" srcId="{D089B0AA-CC70-420C-9DA9-6C4D40A6B5AF}" destId="{FF62D2EC-A700-4193-B167-56C130FCB585}" srcOrd="0" destOrd="0" presId="urn:microsoft.com/office/officeart/2008/layout/AscendingPictureAccentProcess"/>
    <dgm:cxn modelId="{EC2CBBA5-12A0-42C3-932D-742A8524B9B5}" srcId="{36FBB461-1FAC-4D34-9801-0491728950EC}" destId="{B4E489A2-BBBA-4949-9FE3-61F9E016DAEE}" srcOrd="1" destOrd="0" parTransId="{8DFDE8E4-4E2C-4C35-9C8A-3508D2650BB3}" sibTransId="{3AB430BC-740C-4265-89A5-301C662A4AE4}"/>
    <dgm:cxn modelId="{915D934A-7513-45FD-AB67-4A5AB9E4FA35}" type="presOf" srcId="{46D304A9-776B-4E83-A9FF-607ED6575923}" destId="{1FCF6BB6-773A-41D3-BBF2-B0799DE822A6}" srcOrd="0" destOrd="0" presId="urn:microsoft.com/office/officeart/2008/layout/AscendingPictureAccentProcess"/>
    <dgm:cxn modelId="{42C4BCBC-E49B-4477-A0DF-EE39508AC93F}" type="presOf" srcId="{36FBB461-1FAC-4D34-9801-0491728950EC}" destId="{E3285A23-704D-4E0E-A486-14E8F6078F31}" srcOrd="0" destOrd="0" presId="urn:microsoft.com/office/officeart/2008/layout/AscendingPictureAccentProcess"/>
    <dgm:cxn modelId="{187BEF4A-5CE3-496F-8E8F-0656FA4BCDA1}" type="presOf" srcId="{3AB430BC-740C-4265-89A5-301C662A4AE4}" destId="{8593CAC4-2C4C-456E-BD2D-8058721F6BB2}" srcOrd="0" destOrd="0" presId="urn:microsoft.com/office/officeart/2008/layout/AscendingPictureAccentProcess"/>
    <dgm:cxn modelId="{345545C5-3B1D-467B-9218-972E3FF67781}" type="presOf" srcId="{9B3D4EC5-F0F3-4961-A8D4-E3CA0E4B5915}" destId="{C3EC6A1A-6809-476C-BBE6-0F0D0EEAD54D}" srcOrd="0" destOrd="0" presId="urn:microsoft.com/office/officeart/2008/layout/AscendingPictureAccentProcess"/>
    <dgm:cxn modelId="{1DA961A5-07FF-4BEF-AAD5-5493E71CB310}" srcId="{36FBB461-1FAC-4D34-9801-0491728950EC}" destId="{BFDF7E16-831D-4A25-AAF9-777958A26326}" srcOrd="2" destOrd="0" parTransId="{75A76B7A-BD1B-48DE-992A-26C4F82641A6}" sibTransId="{B615A5ED-528D-4C4C-B8D6-4C89E52F23F2}"/>
    <dgm:cxn modelId="{66FA9FFA-B70C-4B02-9EC8-5D70CB8F1583}" srcId="{36FBB461-1FAC-4D34-9801-0491728950EC}" destId="{9B3D4EC5-F0F3-4961-A8D4-E3CA0E4B5915}" srcOrd="0" destOrd="0" parTransId="{EB10D232-24F7-4A76-ABBC-404331119FD5}" sibTransId="{46D304A9-776B-4E83-A9FF-607ED6575923}"/>
    <dgm:cxn modelId="{B59CB4E7-7A50-464A-AB42-D09B113248B0}" type="presOf" srcId="{BFDF7E16-831D-4A25-AAF9-777958A26326}" destId="{05CB56BD-AEE1-4887-8B5A-34070821F085}" srcOrd="0" destOrd="0" presId="urn:microsoft.com/office/officeart/2008/layout/AscendingPictureAccentProcess"/>
    <dgm:cxn modelId="{C9BC7285-CFCD-4FA2-BE1A-B728974F9A5A}" type="presOf" srcId="{B615A5ED-528D-4C4C-B8D6-4C89E52F23F2}" destId="{7DCF96B1-038D-4C20-9F4E-D211478BBE1E}" srcOrd="0" destOrd="0" presId="urn:microsoft.com/office/officeart/2008/layout/AscendingPictureAccentProcess"/>
    <dgm:cxn modelId="{C2A2D3A3-9EC5-49CE-859F-6AE0F3A8C172}" srcId="{36FBB461-1FAC-4D34-9801-0491728950EC}" destId="{D089B0AA-CC70-420C-9DA9-6C4D40A6B5AF}" srcOrd="3" destOrd="0" parTransId="{9D345928-FF86-4062-ADCB-D58B567095A7}" sibTransId="{A39963FA-78AC-4E70-A7DD-DA881217AA60}"/>
    <dgm:cxn modelId="{F2334706-752B-40C4-969A-F75FB7F194B9}" type="presParOf" srcId="{E3285A23-704D-4E0E-A486-14E8F6078F31}" destId="{3102A8B4-FDAA-41E6-BFCC-343D83E49C11}" srcOrd="0" destOrd="0" presId="urn:microsoft.com/office/officeart/2008/layout/AscendingPictureAccentProcess"/>
    <dgm:cxn modelId="{27124280-EEA9-4218-B7F3-87EAF2754456}" type="presParOf" srcId="{E3285A23-704D-4E0E-A486-14E8F6078F31}" destId="{63A2CBD0-7441-48B6-A879-90EE498724DD}" srcOrd="1" destOrd="0" presId="urn:microsoft.com/office/officeart/2008/layout/AscendingPictureAccentProcess"/>
    <dgm:cxn modelId="{288CA593-8280-4F23-B6E2-932D2F026800}" type="presParOf" srcId="{E3285A23-704D-4E0E-A486-14E8F6078F31}" destId="{9CD44914-649B-47EE-8509-4619ED48F0D1}" srcOrd="2" destOrd="0" presId="urn:microsoft.com/office/officeart/2008/layout/AscendingPictureAccentProcess"/>
    <dgm:cxn modelId="{82BB7DDA-670A-4067-889B-918D80AAC7D0}" type="presParOf" srcId="{E3285A23-704D-4E0E-A486-14E8F6078F31}" destId="{49CA45B1-93A1-497F-8257-16C967B524D4}" srcOrd="3" destOrd="0" presId="urn:microsoft.com/office/officeart/2008/layout/AscendingPictureAccentProcess"/>
    <dgm:cxn modelId="{8A287E60-66C9-4E41-A17C-B3258939E3E9}" type="presParOf" srcId="{E3285A23-704D-4E0E-A486-14E8F6078F31}" destId="{56147B42-5360-41ED-AE14-D7C0096A1922}" srcOrd="4" destOrd="0" presId="urn:microsoft.com/office/officeart/2008/layout/AscendingPictureAccentProcess"/>
    <dgm:cxn modelId="{D9DC8C44-EFB4-4AA4-A909-469C4D5F35CC}" type="presParOf" srcId="{E3285A23-704D-4E0E-A486-14E8F6078F31}" destId="{65B6521E-2C1E-4300-B3B9-8FC15BF4D27E}" srcOrd="5" destOrd="0" presId="urn:microsoft.com/office/officeart/2008/layout/AscendingPictureAccentProcess"/>
    <dgm:cxn modelId="{A9CA7F92-F1FF-4AE8-A057-40D78AA55143}" type="presParOf" srcId="{E3285A23-704D-4E0E-A486-14E8F6078F31}" destId="{6F28AD8A-1473-4F05-A108-A870E36C1EC5}" srcOrd="6" destOrd="0" presId="urn:microsoft.com/office/officeart/2008/layout/AscendingPictureAccentProcess"/>
    <dgm:cxn modelId="{1290C2C7-BA5E-4069-A1A2-10FEB7C50516}" type="presParOf" srcId="{E3285A23-704D-4E0E-A486-14E8F6078F31}" destId="{162DFF94-50B7-4270-8392-DCCD24E35D41}" srcOrd="7" destOrd="0" presId="urn:microsoft.com/office/officeart/2008/layout/AscendingPictureAccentProcess"/>
    <dgm:cxn modelId="{721779EF-AD65-484B-B5BC-01D0D2222510}" type="presParOf" srcId="{E3285A23-704D-4E0E-A486-14E8F6078F31}" destId="{E261D320-2148-49E9-AA77-AAE617CABF2F}" srcOrd="8" destOrd="0" presId="urn:microsoft.com/office/officeart/2008/layout/AscendingPictureAccentProcess"/>
    <dgm:cxn modelId="{EBA0D4CC-1E82-47A8-9670-35DAC7E5C7C9}" type="presParOf" srcId="{E3285A23-704D-4E0E-A486-14E8F6078F31}" destId="{75D9B4F3-574B-4669-B602-3737EBBB0109}" srcOrd="9" destOrd="0" presId="urn:microsoft.com/office/officeart/2008/layout/AscendingPictureAccentProcess"/>
    <dgm:cxn modelId="{63D64A74-4E12-4EAB-885F-FB9B4D3316C8}" type="presParOf" srcId="{E3285A23-704D-4E0E-A486-14E8F6078F31}" destId="{A1921AAB-15DA-47F7-9795-E4821BBA2FFF}" srcOrd="10" destOrd="0" presId="urn:microsoft.com/office/officeart/2008/layout/AscendingPictureAccentProcess"/>
    <dgm:cxn modelId="{3B41B27F-B7D1-4B6C-9C13-F0A157158A0A}" type="presParOf" srcId="{E3285A23-704D-4E0E-A486-14E8F6078F31}" destId="{BEE69D53-9793-47DA-BBBC-42C958820D01}" srcOrd="11" destOrd="0" presId="urn:microsoft.com/office/officeart/2008/layout/AscendingPictureAccentProcess"/>
    <dgm:cxn modelId="{F149BDF1-957B-4D11-B786-2012939E1C14}" type="presParOf" srcId="{E3285A23-704D-4E0E-A486-14E8F6078F31}" destId="{9321F31A-2F31-4831-8264-4C1850A6313D}" srcOrd="12" destOrd="0" presId="urn:microsoft.com/office/officeart/2008/layout/AscendingPictureAccentProcess"/>
    <dgm:cxn modelId="{F503FABB-48D6-4FE0-BA64-9FFCF252510B}" type="presParOf" srcId="{E3285A23-704D-4E0E-A486-14E8F6078F31}" destId="{C3EC6A1A-6809-476C-BBE6-0F0D0EEAD54D}" srcOrd="13" destOrd="0" presId="urn:microsoft.com/office/officeart/2008/layout/AscendingPictureAccentProcess"/>
    <dgm:cxn modelId="{26C6CBDC-3D35-4BD6-8627-4E6CFA5F42D9}" type="presParOf" srcId="{E3285A23-704D-4E0E-A486-14E8F6078F31}" destId="{0551A684-124D-4463-B4A8-C0B580613BF8}" srcOrd="14" destOrd="0" presId="urn:microsoft.com/office/officeart/2008/layout/AscendingPictureAccentProcess"/>
    <dgm:cxn modelId="{DAABC80B-3609-411A-BBED-42952B228662}" type="presParOf" srcId="{0551A684-124D-4463-B4A8-C0B580613BF8}" destId="{1FCF6BB6-773A-41D3-BBF2-B0799DE822A6}" srcOrd="0" destOrd="0" presId="urn:microsoft.com/office/officeart/2008/layout/AscendingPictureAccentProcess"/>
    <dgm:cxn modelId="{F04C8CB4-5719-408A-B727-2198F51BF6CB}" type="presParOf" srcId="{E3285A23-704D-4E0E-A486-14E8F6078F31}" destId="{AFA31609-BEFB-46CA-A3BA-0C7E036BD04D}" srcOrd="15" destOrd="0" presId="urn:microsoft.com/office/officeart/2008/layout/AscendingPictureAccentProcess"/>
    <dgm:cxn modelId="{AD579309-06B0-4963-A715-4504B876C941}" type="presParOf" srcId="{E3285A23-704D-4E0E-A486-14E8F6078F31}" destId="{3305A47F-7074-4AA9-A26F-F483AFE87505}" srcOrd="16" destOrd="0" presId="urn:microsoft.com/office/officeart/2008/layout/AscendingPictureAccentProcess"/>
    <dgm:cxn modelId="{D065C2C5-52B8-468C-8702-EB1365CF19CE}" type="presParOf" srcId="{3305A47F-7074-4AA9-A26F-F483AFE87505}" destId="{8593CAC4-2C4C-456E-BD2D-8058721F6BB2}" srcOrd="0" destOrd="0" presId="urn:microsoft.com/office/officeart/2008/layout/AscendingPictureAccentProcess"/>
    <dgm:cxn modelId="{6AD0C657-F65D-45DE-B9C1-7428600576CB}" type="presParOf" srcId="{E3285A23-704D-4E0E-A486-14E8F6078F31}" destId="{05CB56BD-AEE1-4887-8B5A-34070821F085}" srcOrd="17" destOrd="0" presId="urn:microsoft.com/office/officeart/2008/layout/AscendingPictureAccentProcess"/>
    <dgm:cxn modelId="{DA50ED75-B314-4A3D-9965-C6D41628838F}" type="presParOf" srcId="{E3285A23-704D-4E0E-A486-14E8F6078F31}" destId="{D7161965-8E68-4F0A-8819-ADF710F36DE0}" srcOrd="18" destOrd="0" presId="urn:microsoft.com/office/officeart/2008/layout/AscendingPictureAccentProcess"/>
    <dgm:cxn modelId="{D02F18DB-01B6-4019-BC59-2ECA001A407A}" type="presParOf" srcId="{D7161965-8E68-4F0A-8819-ADF710F36DE0}" destId="{7DCF96B1-038D-4C20-9F4E-D211478BBE1E}" srcOrd="0" destOrd="0" presId="urn:microsoft.com/office/officeart/2008/layout/AscendingPictureAccentProcess"/>
    <dgm:cxn modelId="{7DDC835E-07D9-4405-8D5A-CC3077AAD49A}" type="presParOf" srcId="{E3285A23-704D-4E0E-A486-14E8F6078F31}" destId="{FF62D2EC-A700-4193-B167-56C130FCB585}" srcOrd="19" destOrd="0" presId="urn:microsoft.com/office/officeart/2008/layout/AscendingPictureAccentProcess"/>
    <dgm:cxn modelId="{44A89130-726E-4C5A-9007-8BD7FC0E2CA6}" type="presParOf" srcId="{E3285A23-704D-4E0E-A486-14E8F6078F31}" destId="{D5E0E38D-918C-477C-9206-A322E4F32843}" srcOrd="20" destOrd="0" presId="urn:microsoft.com/office/officeart/2008/layout/AscendingPictureAccentProcess"/>
    <dgm:cxn modelId="{2023C0F9-4044-4AD1-9981-CAA72968D12C}" type="presParOf" srcId="{D5E0E38D-918C-477C-9206-A322E4F32843}" destId="{BCAFB1B4-F5CF-4DBF-9584-E692E51274D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2A8B4-FDAA-41E6-BFCC-343D83E49C11}">
      <dsp:nvSpPr>
        <dsp:cNvPr id="0" name=""/>
        <dsp:cNvSpPr/>
      </dsp:nvSpPr>
      <dsp:spPr>
        <a:xfrm>
          <a:off x="3419752" y="3416573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2CBD0-7441-48B6-A879-90EE498724DD}">
      <dsp:nvSpPr>
        <dsp:cNvPr id="0" name=""/>
        <dsp:cNvSpPr/>
      </dsp:nvSpPr>
      <dsp:spPr>
        <a:xfrm>
          <a:off x="2250517" y="3869663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44914-649B-47EE-8509-4619ED48F0D1}">
      <dsp:nvSpPr>
        <dsp:cNvPr id="0" name=""/>
        <dsp:cNvSpPr/>
      </dsp:nvSpPr>
      <dsp:spPr>
        <a:xfrm>
          <a:off x="1993217" y="3960629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A45B1-93A1-497F-8257-16C967B524D4}">
      <dsp:nvSpPr>
        <dsp:cNvPr id="0" name=""/>
        <dsp:cNvSpPr/>
      </dsp:nvSpPr>
      <dsp:spPr>
        <a:xfrm>
          <a:off x="1393227" y="4050579"/>
          <a:ext cx="76538" cy="765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47B42-5360-41ED-AE14-D7C0096A1922}">
      <dsp:nvSpPr>
        <dsp:cNvPr id="0" name=""/>
        <dsp:cNvSpPr/>
      </dsp:nvSpPr>
      <dsp:spPr>
        <a:xfrm>
          <a:off x="4038234" y="3163661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6521E-2C1E-4300-B3B9-8FC15BF4D27E}">
      <dsp:nvSpPr>
        <dsp:cNvPr id="0" name=""/>
        <dsp:cNvSpPr/>
      </dsp:nvSpPr>
      <dsp:spPr>
        <a:xfrm>
          <a:off x="4079518" y="2551539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8AD8A-1473-4F05-A108-A870E36C1EC5}">
      <dsp:nvSpPr>
        <dsp:cNvPr id="0" name=""/>
        <dsp:cNvSpPr/>
      </dsp:nvSpPr>
      <dsp:spPr>
        <a:xfrm>
          <a:off x="4694190" y="1697543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DFF94-50B7-4270-8392-DCCD24E35D41}">
      <dsp:nvSpPr>
        <dsp:cNvPr id="0" name=""/>
        <dsp:cNvSpPr/>
      </dsp:nvSpPr>
      <dsp:spPr>
        <a:xfrm>
          <a:off x="4694190" y="1625829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1D320-2148-49E9-AA77-AAE617CABF2F}">
      <dsp:nvSpPr>
        <dsp:cNvPr id="0" name=""/>
        <dsp:cNvSpPr/>
      </dsp:nvSpPr>
      <dsp:spPr>
        <a:xfrm>
          <a:off x="6495528" y="0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9B4F3-574B-4669-B602-3737EBBB0109}">
      <dsp:nvSpPr>
        <dsp:cNvPr id="0" name=""/>
        <dsp:cNvSpPr/>
      </dsp:nvSpPr>
      <dsp:spPr>
        <a:xfrm>
          <a:off x="4837620" y="1625829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21AAB-15DA-47F7-9795-E4821BBA2FFF}">
      <dsp:nvSpPr>
        <dsp:cNvPr id="0" name=""/>
        <dsp:cNvSpPr/>
      </dsp:nvSpPr>
      <dsp:spPr>
        <a:xfrm>
          <a:off x="5483056" y="1625828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E69D53-9793-47DA-BBBC-42C958820D01}">
      <dsp:nvSpPr>
        <dsp:cNvPr id="0" name=""/>
        <dsp:cNvSpPr/>
      </dsp:nvSpPr>
      <dsp:spPr>
        <a:xfrm>
          <a:off x="4622475" y="1625828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1F31A-2F31-4831-8264-4C1850A6313D}">
      <dsp:nvSpPr>
        <dsp:cNvPr id="0" name=""/>
        <dsp:cNvSpPr/>
      </dsp:nvSpPr>
      <dsp:spPr>
        <a:xfrm>
          <a:off x="4765905" y="1625828"/>
          <a:ext cx="63255" cy="63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C6A1A-6809-476C-BBE6-0F0D0EEAD54D}">
      <dsp:nvSpPr>
        <dsp:cNvPr id="0" name=""/>
        <dsp:cNvSpPr/>
      </dsp:nvSpPr>
      <dsp:spPr>
        <a:xfrm>
          <a:off x="1097078" y="4309187"/>
          <a:ext cx="1150816" cy="6514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2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/>
            <a:t>R&amp;D</a:t>
          </a:r>
          <a:endParaRPr lang="de-DE" sz="2000" b="1" kern="1200" dirty="0"/>
        </a:p>
      </dsp:txBody>
      <dsp:txXfrm>
        <a:off x="1128881" y="4340990"/>
        <a:ext cx="1087210" cy="587889"/>
      </dsp:txXfrm>
    </dsp:sp>
    <dsp:sp modelId="{1FCF6BB6-773A-41D3-BBF2-B0799DE822A6}">
      <dsp:nvSpPr>
        <dsp:cNvPr id="0" name=""/>
        <dsp:cNvSpPr/>
      </dsp:nvSpPr>
      <dsp:spPr>
        <a:xfrm>
          <a:off x="0" y="2803696"/>
          <a:ext cx="1800003" cy="17999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31609-BEFB-46CA-A3BA-0C7E036BD04D}">
      <dsp:nvSpPr>
        <dsp:cNvPr id="0" name=""/>
        <dsp:cNvSpPr/>
      </dsp:nvSpPr>
      <dsp:spPr>
        <a:xfrm>
          <a:off x="3188175" y="3792393"/>
          <a:ext cx="1702272" cy="875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24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/>
            <a:t>material </a:t>
          </a:r>
          <a:r>
            <a:rPr lang="de-DE" sz="1800" b="1" kern="1200" dirty="0" err="1" smtClean="0"/>
            <a:t>production</a:t>
          </a:r>
          <a:endParaRPr lang="de-DE" sz="1800" b="1" kern="1200" dirty="0"/>
        </a:p>
      </dsp:txBody>
      <dsp:txXfrm>
        <a:off x="3230930" y="3835148"/>
        <a:ext cx="1616762" cy="790330"/>
      </dsp:txXfrm>
    </dsp:sp>
    <dsp:sp modelId="{8593CAC4-2C4C-456E-BD2D-8058721F6BB2}">
      <dsp:nvSpPr>
        <dsp:cNvPr id="0" name=""/>
        <dsp:cNvSpPr/>
      </dsp:nvSpPr>
      <dsp:spPr>
        <a:xfrm>
          <a:off x="1928472" y="2209021"/>
          <a:ext cx="1800003" cy="179999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B56BD-AEE1-4887-8B5A-34070821F085}">
      <dsp:nvSpPr>
        <dsp:cNvPr id="0" name=""/>
        <dsp:cNvSpPr/>
      </dsp:nvSpPr>
      <dsp:spPr>
        <a:xfrm>
          <a:off x="5267917" y="2950898"/>
          <a:ext cx="1872347" cy="826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24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/>
            <a:t>application</a:t>
          </a:r>
          <a:r>
            <a:rPr lang="de-DE" sz="1800" b="1" kern="1200" dirty="0" smtClean="0"/>
            <a:t> </a:t>
          </a:r>
          <a:r>
            <a:rPr lang="de-DE" sz="1800" b="1" kern="1200" dirty="0" err="1" smtClean="0"/>
            <a:t>engineering</a:t>
          </a:r>
          <a:endParaRPr lang="de-DE" sz="1800" b="1" kern="1200" dirty="0"/>
        </a:p>
      </dsp:txBody>
      <dsp:txXfrm>
        <a:off x="5308258" y="2991239"/>
        <a:ext cx="1791665" cy="745699"/>
      </dsp:txXfrm>
    </dsp:sp>
    <dsp:sp modelId="{7DCF96B1-038D-4C20-9F4E-D211478BBE1E}">
      <dsp:nvSpPr>
        <dsp:cNvPr id="0" name=""/>
        <dsp:cNvSpPr/>
      </dsp:nvSpPr>
      <dsp:spPr>
        <a:xfrm>
          <a:off x="3842613" y="1446287"/>
          <a:ext cx="1800003" cy="179999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2D2EC-A700-4193-B167-56C130FCB585}">
      <dsp:nvSpPr>
        <dsp:cNvPr id="0" name=""/>
        <dsp:cNvSpPr/>
      </dsp:nvSpPr>
      <dsp:spPr>
        <a:xfrm>
          <a:off x="6056781" y="1769258"/>
          <a:ext cx="1678211" cy="8618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224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err="1" smtClean="0"/>
            <a:t>gasket</a:t>
          </a:r>
          <a:r>
            <a:rPr lang="de-DE" sz="1800" b="1" kern="1200" dirty="0" smtClean="0"/>
            <a:t> </a:t>
          </a:r>
          <a:r>
            <a:rPr lang="de-DE" sz="1800" b="1" kern="1200" dirty="0" err="1" smtClean="0"/>
            <a:t>production</a:t>
          </a:r>
          <a:r>
            <a:rPr lang="de-DE" sz="1800" b="1" kern="1200" dirty="0" smtClean="0"/>
            <a:t> + </a:t>
          </a:r>
          <a:r>
            <a:rPr lang="de-DE" sz="1800" b="1" kern="1200" dirty="0" err="1" smtClean="0"/>
            <a:t>logistics</a:t>
          </a:r>
          <a:endParaRPr lang="de-DE" sz="1800" b="1" kern="1200" dirty="0"/>
        </a:p>
      </dsp:txBody>
      <dsp:txXfrm>
        <a:off x="6098855" y="1811332"/>
        <a:ext cx="1594063" cy="777750"/>
      </dsp:txXfrm>
    </dsp:sp>
    <dsp:sp modelId="{BCAFB1B4-F5CF-4DBF-9584-E692E51274D9}">
      <dsp:nvSpPr>
        <dsp:cNvPr id="0" name=""/>
        <dsp:cNvSpPr/>
      </dsp:nvSpPr>
      <dsp:spPr>
        <a:xfrm>
          <a:off x="5355012" y="46331"/>
          <a:ext cx="1800003" cy="179999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0.46667</cdr:x>
      <cdr:y>0.92283</cdr:y>
    </cdr:from>
    <cdr:to>
      <cdr:x>0.61538</cdr:x>
      <cdr:y>1</cdr:y>
    </cdr:to>
    <cdr:sp macro="" textlink="">
      <cdr:nvSpPr>
        <cdr:cNvPr id="7" name="Textfeld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31679" y="4784466"/>
          <a:ext cx="1252897" cy="4001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de-DE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pPr eaLnBrk="1" hangingPunct="1"/>
          <a:r>
            <a:rPr lang="de-DE" sz="2000" b="1" dirty="0" smtClean="0"/>
            <a:t>time  </a:t>
          </a:r>
          <a:r>
            <a:rPr lang="de-DE" sz="2000" b="1" dirty="0"/>
            <a:t>[d]</a:t>
          </a:r>
        </a:p>
      </cdr:txBody>
    </cdr:sp>
  </cdr:relSizeAnchor>
  <cdr:relSizeAnchor xmlns:cdr="http://schemas.openxmlformats.org/drawingml/2006/chartDrawing">
    <cdr:from>
      <cdr:x>0.00117</cdr:x>
      <cdr:y>0.15721</cdr:y>
    </cdr:from>
    <cdr:to>
      <cdr:x>0.05472</cdr:x>
      <cdr:y>0.81772</cdr:y>
    </cdr:to>
    <cdr:sp macro="" textlink="">
      <cdr:nvSpPr>
        <cdr:cNvPr id="8" name="Textfeld 2"/>
        <cdr:cNvSpPr txBox="1"/>
      </cdr:nvSpPr>
      <cdr:spPr>
        <a:xfrm xmlns:a="http://schemas.openxmlformats.org/drawingml/2006/main">
          <a:off x="10888" y="944359"/>
          <a:ext cx="497765" cy="396774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>
          <a:spAutoFit/>
        </a:bodyPr>
        <a:lstStyle xmlns:a="http://schemas.openxmlformats.org/drawingml/2006/main">
          <a:defPPr>
            <a:defRPr lang="de-DE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de-DE" sz="2000" b="1" dirty="0"/>
            <a:t>Leckage [mg/s/m]</a:t>
          </a:r>
        </a:p>
      </cdr:txBody>
    </cdr:sp>
  </cdr:relSizeAnchor>
  <cdr:relSizeAnchor xmlns:cdr="http://schemas.openxmlformats.org/drawingml/2006/chartDrawing">
    <cdr:from>
      <cdr:x>0.34188</cdr:x>
      <cdr:y>0.08824</cdr:y>
    </cdr:from>
    <cdr:to>
      <cdr:x>0.76207</cdr:x>
      <cdr:y>0.30638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2880320" y="432048"/>
          <a:ext cx="3540074" cy="106813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2000" dirty="0" err="1" smtClean="0"/>
            <a:t>flange</a:t>
          </a:r>
          <a:r>
            <a:rPr lang="de-DE" sz="2000" dirty="0" smtClean="0"/>
            <a:t> </a:t>
          </a:r>
          <a:r>
            <a:rPr lang="de-DE" sz="2000" dirty="0"/>
            <a:t>DN 40 PN 40</a:t>
          </a:r>
        </a:p>
        <a:p xmlns:a="http://schemas.openxmlformats.org/drawingml/2006/main">
          <a:r>
            <a:rPr lang="de-DE" sz="2000" dirty="0" err="1" smtClean="0"/>
            <a:t>Qa</a:t>
          </a:r>
          <a:r>
            <a:rPr lang="de-DE" sz="2000" dirty="0" smtClean="0"/>
            <a:t> = </a:t>
          </a:r>
          <a:r>
            <a:rPr lang="de-DE" sz="2000" dirty="0"/>
            <a:t>30 MPa</a:t>
          </a:r>
        </a:p>
        <a:p xmlns:a="http://schemas.openxmlformats.org/drawingml/2006/main">
          <a:r>
            <a:rPr lang="de-DE" sz="2000" dirty="0" err="1" smtClean="0"/>
            <a:t>temperature</a:t>
          </a:r>
          <a:r>
            <a:rPr lang="de-DE" sz="2000" dirty="0" smtClean="0"/>
            <a:t> </a:t>
          </a:r>
          <a:r>
            <a:rPr lang="de-DE" sz="2000" dirty="0"/>
            <a:t>450°C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00732-F776-4CD2-A8D0-C6154EA937DC}" type="datetimeFigureOut">
              <a:rPr lang="de-DE" smtClean="0"/>
              <a:t>26.03.2019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FBB7E-9638-444C-8CD9-7E5124677C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03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075AB8-95A9-4633-8B1D-F7243DBC2DE8}" type="slidenum">
              <a:rPr lang="de-DE" altLang="de-DE" smtClean="0"/>
              <a:pPr/>
              <a:t>12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4756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685891" indent="-26380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055218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477305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1899392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321479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743566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165653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587740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D95E7-9910-4B52-8545-5009089E40E6}" type="slidenum">
              <a:rPr lang="de-DE" sz="1200">
                <a:latin typeface="Times New Roman" pitchFamily="18" charset="0"/>
              </a:rPr>
              <a:pPr eaLnBrk="1" hangingPunct="1"/>
              <a:t>32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884258" y="7095"/>
            <a:ext cx="2973742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884258" y="8704112"/>
            <a:ext cx="2973742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22" tIns="0" rIns="18422" bIns="0" anchor="b"/>
          <a:lstStyle/>
          <a:p>
            <a:pPr algn="r" defTabSz="734256" eaLnBrk="0" hangingPunct="0"/>
            <a:r>
              <a:rPr lang="de-DE" sz="900" i="1">
                <a:latin typeface="Times New Roman" pitchFamily="18" charset="0"/>
              </a:rPr>
              <a:t>14</a:t>
            </a: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-1533" y="8704112"/>
            <a:ext cx="2970677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-1533" y="7095"/>
            <a:ext cx="2970677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399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051" y="4344961"/>
            <a:ext cx="5030835" cy="384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42" tIns="44521" rIns="89042" bIns="44521"/>
          <a:lstStyle/>
          <a:p>
            <a:pPr eaLnBrk="1" hangingPunct="1"/>
            <a:r>
              <a:rPr lang="de-DE" dirty="0" smtClean="0"/>
              <a:t>Die</a:t>
            </a:r>
            <a:r>
              <a:rPr lang="de-DE" baseline="0" dirty="0" smtClean="0"/>
              <a:t> beiden Punkte zeigen wichtige Eckdaten, die von modernen Dichtungen erfüllt werden müssen, wenn man sie gemäß VCI-Leitfaden (Verband der Chemischen Industrie) einsetzen will. Dieser Leitfaden erleichtert die Umsetzung der TA Luft für Norm-Dichtungen – also Rohrleitungen. Es muss nicht jeder Flansch berechnet werden, wenn die Dichtungen die Anforderungen des VCI-Leitfadens erfüllen.</a:t>
            </a:r>
          </a:p>
          <a:p>
            <a:pPr eaLnBrk="1" hangingPunct="1"/>
            <a:r>
              <a:rPr lang="de-DE" baseline="0" dirty="0" smtClean="0"/>
              <a:t>Der grüne Punkt (</a:t>
            </a:r>
            <a:r>
              <a:rPr lang="de-DE" baseline="0" dirty="0" err="1" smtClean="0"/>
              <a:t>Qmin</a:t>
            </a:r>
            <a:r>
              <a:rPr lang="de-DE" baseline="0" dirty="0" smtClean="0"/>
              <a:t>) stellt die FP dar, bei der die Dichtung die </a:t>
            </a:r>
            <a:r>
              <a:rPr lang="de-DE" baseline="0" dirty="0" err="1" smtClean="0"/>
              <a:t>Leckageklasse</a:t>
            </a:r>
            <a:r>
              <a:rPr lang="de-DE" baseline="0" dirty="0" smtClean="0"/>
              <a:t> L0,01 bei der Montage erreicht.</a:t>
            </a:r>
          </a:p>
          <a:p>
            <a:pPr eaLnBrk="1" hangingPunct="1"/>
            <a:r>
              <a:rPr lang="de-DE" baseline="0" dirty="0" smtClean="0"/>
              <a:t>Der blaue Punkt (</a:t>
            </a:r>
            <a:r>
              <a:rPr lang="de-DE" baseline="0" dirty="0" err="1" smtClean="0"/>
              <a:t>Qsmin</a:t>
            </a:r>
            <a:r>
              <a:rPr lang="de-DE" baseline="0" dirty="0" smtClean="0"/>
              <a:t>) bezieht sich auf die Entlastungskurven (der Übersichtlichkeit wegen im Diagramm hier nicht gezeigt) – also die minimale FP im Betrieb, bei der Dichtheit L0,01 noch gehalten wird.</a:t>
            </a:r>
          </a:p>
          <a:p>
            <a:pPr eaLnBrk="1" hangingPunct="1"/>
            <a:r>
              <a:rPr lang="de-DE" baseline="0" dirty="0" smtClean="0"/>
              <a:t>Für Laien empfiehlt es sich hier, eine fiktive Belastungskurven und die dazugehörige Entlastungskurve per Pointer anzudeuten.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6322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602" eaLnBrk="0" hangingPunct="0">
              <a:defRPr sz="2300">
                <a:solidFill>
                  <a:schemeClr val="tx1"/>
                </a:solidFill>
                <a:latin typeface="Arial" charset="0"/>
              </a:defRPr>
            </a:lvl1pPr>
            <a:lvl2pPr marL="714496" indent="-274806" defTabSz="920602" eaLnBrk="0" hangingPunct="0">
              <a:defRPr sz="2300">
                <a:solidFill>
                  <a:schemeClr val="tx1"/>
                </a:solidFill>
                <a:latin typeface="Arial" charset="0"/>
              </a:defRPr>
            </a:lvl2pPr>
            <a:lvl3pPr marL="1099227" indent="-219846" defTabSz="920602" eaLnBrk="0" hangingPunct="0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38917" indent="-219846" defTabSz="920602" eaLnBrk="0" hangingPunct="0">
              <a:defRPr sz="2300">
                <a:solidFill>
                  <a:schemeClr val="tx1"/>
                </a:solidFill>
                <a:latin typeface="Arial" charset="0"/>
              </a:defRPr>
            </a:lvl4pPr>
            <a:lvl5pPr marL="1978608" indent="-219846" defTabSz="920602" eaLnBrk="0" hangingPunct="0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18299" indent="-219846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57989" indent="-219846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297679" indent="-219846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37370" indent="-219846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D95E7-9910-4B52-8545-5009089E40E6}" type="slidenum">
              <a:rPr lang="de-DE" sz="1200">
                <a:latin typeface="Times New Roman" pitchFamily="18" charset="0"/>
              </a:rPr>
              <a:pPr eaLnBrk="1" hangingPunct="1"/>
              <a:t>33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850091" y="7661"/>
            <a:ext cx="2947584" cy="46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37" tIns="43969" rIns="87937" bIns="43969" anchor="ctr"/>
          <a:lstStyle/>
          <a:p>
            <a:endParaRPr lang="de-DE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850091" y="9397722"/>
            <a:ext cx="2947584" cy="46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90" tIns="0" rIns="19190" bIns="0" anchor="b"/>
          <a:lstStyle/>
          <a:p>
            <a:pPr algn="r" defTabSz="764879" eaLnBrk="0" hangingPunct="0"/>
            <a:r>
              <a:rPr lang="de-DE" sz="1000" i="1">
                <a:latin typeface="Times New Roman" pitchFamily="18" charset="0"/>
              </a:rPr>
              <a:t>14</a:t>
            </a: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-1519" y="9397722"/>
            <a:ext cx="2944546" cy="46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37" tIns="43969" rIns="87937" bIns="43969" anchor="ctr"/>
          <a:lstStyle/>
          <a:p>
            <a:endParaRPr lang="de-DE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-1519" y="7661"/>
            <a:ext cx="2944546" cy="46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37" tIns="43969" rIns="87937" bIns="43969" anchor="ctr"/>
          <a:lstStyle/>
          <a:p>
            <a:endParaRPr lang="de-DE"/>
          </a:p>
        </p:txBody>
      </p:sp>
      <p:sp>
        <p:nvSpPr>
          <p:cNvPr id="399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7762"/>
          </a:xfrm>
          <a:ln w="12700" cap="flat">
            <a:solidFill>
              <a:schemeClr val="tx1"/>
            </a:solidFill>
          </a:ln>
        </p:spPr>
      </p:sp>
      <p:sp>
        <p:nvSpPr>
          <p:cNvPr id="399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04028" y="4691201"/>
            <a:ext cx="4986583" cy="41549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56" tIns="46377" rIns="92756" bIns="46377"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62018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602" eaLnBrk="0" hangingPunct="0">
              <a:defRPr sz="2300">
                <a:solidFill>
                  <a:schemeClr val="tx1"/>
                </a:solidFill>
                <a:latin typeface="Arial" charset="0"/>
              </a:defRPr>
            </a:lvl1pPr>
            <a:lvl2pPr marL="714496" indent="-274806" defTabSz="920602" eaLnBrk="0" hangingPunct="0">
              <a:defRPr sz="2300">
                <a:solidFill>
                  <a:schemeClr val="tx1"/>
                </a:solidFill>
                <a:latin typeface="Arial" charset="0"/>
              </a:defRPr>
            </a:lvl2pPr>
            <a:lvl3pPr marL="1099227" indent="-219846" defTabSz="920602" eaLnBrk="0" hangingPunct="0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38917" indent="-219846" defTabSz="920602" eaLnBrk="0" hangingPunct="0">
              <a:defRPr sz="2300">
                <a:solidFill>
                  <a:schemeClr val="tx1"/>
                </a:solidFill>
                <a:latin typeface="Arial" charset="0"/>
              </a:defRPr>
            </a:lvl4pPr>
            <a:lvl5pPr marL="1978608" indent="-219846" defTabSz="920602" eaLnBrk="0" hangingPunct="0">
              <a:defRPr sz="2300">
                <a:solidFill>
                  <a:schemeClr val="tx1"/>
                </a:solidFill>
                <a:latin typeface="Arial" charset="0"/>
              </a:defRPr>
            </a:lvl5pPr>
            <a:lvl6pPr marL="2418299" indent="-219846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57989" indent="-219846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297679" indent="-219846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737370" indent="-219846" defTabSz="92060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D95E7-9910-4B52-8545-5009089E40E6}" type="slidenum">
              <a:rPr lang="de-DE" sz="1200">
                <a:latin typeface="Times New Roman" pitchFamily="18" charset="0"/>
              </a:rPr>
              <a:pPr eaLnBrk="1" hangingPunct="1"/>
              <a:t>34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850091" y="7661"/>
            <a:ext cx="2947584" cy="46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37" tIns="43969" rIns="87937" bIns="43969" anchor="ctr"/>
          <a:lstStyle/>
          <a:p>
            <a:endParaRPr lang="de-DE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850091" y="9397722"/>
            <a:ext cx="2947584" cy="46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90" tIns="0" rIns="19190" bIns="0" anchor="b"/>
          <a:lstStyle/>
          <a:p>
            <a:pPr algn="r" defTabSz="764879" eaLnBrk="0" hangingPunct="0"/>
            <a:r>
              <a:rPr lang="de-DE" sz="1000" i="1">
                <a:latin typeface="Times New Roman" pitchFamily="18" charset="0"/>
              </a:rPr>
              <a:t>14</a:t>
            </a: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-1519" y="9397722"/>
            <a:ext cx="2944546" cy="46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37" tIns="43969" rIns="87937" bIns="43969" anchor="ctr"/>
          <a:lstStyle/>
          <a:p>
            <a:endParaRPr lang="de-DE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-1519" y="7661"/>
            <a:ext cx="2944546" cy="46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37" tIns="43969" rIns="87937" bIns="43969" anchor="ctr"/>
          <a:lstStyle/>
          <a:p>
            <a:endParaRPr lang="de-DE"/>
          </a:p>
        </p:txBody>
      </p:sp>
      <p:sp>
        <p:nvSpPr>
          <p:cNvPr id="399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7762"/>
          </a:xfrm>
          <a:ln w="12700" cap="flat">
            <a:solidFill>
              <a:schemeClr val="tx1"/>
            </a:solidFill>
          </a:ln>
        </p:spPr>
      </p:sp>
      <p:sp>
        <p:nvSpPr>
          <p:cNvPr id="399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04028" y="4691201"/>
            <a:ext cx="4986583" cy="41549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56" tIns="46377" rIns="92756" bIns="46377"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8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FBB7E-9638-444C-8CD9-7E5124677C4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213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685891" indent="-26380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055218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477305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1899392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321479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743566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165653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587740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D95E7-9910-4B52-8545-5009089E40E6}" type="slidenum">
              <a:rPr lang="de-DE" sz="1200">
                <a:latin typeface="Times New Roman" pitchFamily="18" charset="0"/>
              </a:rPr>
              <a:pPr eaLnBrk="1" hangingPunct="1"/>
              <a:t>45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884258" y="7095"/>
            <a:ext cx="2973742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884258" y="8704112"/>
            <a:ext cx="2973742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22" tIns="0" rIns="18422" bIns="0" anchor="b"/>
          <a:lstStyle/>
          <a:p>
            <a:pPr algn="r" defTabSz="734256" eaLnBrk="0" hangingPunct="0"/>
            <a:r>
              <a:rPr lang="de-DE" sz="900" i="1">
                <a:latin typeface="Times New Roman" pitchFamily="18" charset="0"/>
              </a:rPr>
              <a:t>14</a:t>
            </a: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-1533" y="8704112"/>
            <a:ext cx="2970677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-1533" y="7095"/>
            <a:ext cx="2970677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399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051" y="4344961"/>
            <a:ext cx="5030835" cy="384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42" tIns="44521" rIns="89042" bIns="44521"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71556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685891" indent="-26380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055218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477305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1899392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321479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743566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165653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587740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D95E7-9910-4B52-8545-5009089E40E6}" type="slidenum">
              <a:rPr lang="de-DE" sz="1200">
                <a:latin typeface="Times New Roman" pitchFamily="18" charset="0"/>
              </a:rPr>
              <a:pPr eaLnBrk="1" hangingPunct="1"/>
              <a:t>46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884258" y="7095"/>
            <a:ext cx="2973742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884258" y="8704112"/>
            <a:ext cx="2973742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22" tIns="0" rIns="18422" bIns="0" anchor="b"/>
          <a:lstStyle/>
          <a:p>
            <a:pPr algn="r" defTabSz="734256" eaLnBrk="0" hangingPunct="0"/>
            <a:r>
              <a:rPr lang="de-DE" sz="900" i="1">
                <a:latin typeface="Times New Roman" pitchFamily="18" charset="0"/>
              </a:rPr>
              <a:t>14</a:t>
            </a: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-1533" y="8704112"/>
            <a:ext cx="2970677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-1533" y="7095"/>
            <a:ext cx="2970677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399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051" y="4344961"/>
            <a:ext cx="5030835" cy="384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42" tIns="44521" rIns="89042" bIns="44521"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222956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685891" indent="-26380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055218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477305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1899392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321479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743566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165653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587740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D95E7-9910-4B52-8545-5009089E40E6}" type="slidenum">
              <a:rPr lang="de-DE" sz="1200">
                <a:latin typeface="Times New Roman" pitchFamily="18" charset="0"/>
              </a:rPr>
              <a:pPr eaLnBrk="1" hangingPunct="1"/>
              <a:t>47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884258" y="7095"/>
            <a:ext cx="2973742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884258" y="8704112"/>
            <a:ext cx="2973742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22" tIns="0" rIns="18422" bIns="0" anchor="b"/>
          <a:lstStyle/>
          <a:p>
            <a:pPr algn="r" defTabSz="734256" eaLnBrk="0" hangingPunct="0"/>
            <a:r>
              <a:rPr lang="de-DE" sz="900" i="1">
                <a:latin typeface="Times New Roman" pitchFamily="18" charset="0"/>
              </a:rPr>
              <a:t>14</a:t>
            </a: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-1533" y="8704112"/>
            <a:ext cx="2970677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-1533" y="7095"/>
            <a:ext cx="2970677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399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051" y="4344961"/>
            <a:ext cx="5030835" cy="384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42" tIns="44521" rIns="89042" bIns="44521"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64713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685891" indent="-26380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055218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477305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1899392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321479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743566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165653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587740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D95E7-9910-4B52-8545-5009089E40E6}" type="slidenum">
              <a:rPr lang="de-DE" sz="1200">
                <a:latin typeface="Times New Roman" pitchFamily="18" charset="0"/>
              </a:rPr>
              <a:pPr eaLnBrk="1" hangingPunct="1"/>
              <a:t>48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884258" y="7095"/>
            <a:ext cx="2973742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884258" y="8704112"/>
            <a:ext cx="2973742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22" tIns="0" rIns="18422" bIns="0" anchor="b"/>
          <a:lstStyle/>
          <a:p>
            <a:pPr algn="r" defTabSz="734256" eaLnBrk="0" hangingPunct="0"/>
            <a:r>
              <a:rPr lang="de-DE" sz="900" i="1">
                <a:latin typeface="Times New Roman" pitchFamily="18" charset="0"/>
              </a:rPr>
              <a:t>14</a:t>
            </a: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-1533" y="8704112"/>
            <a:ext cx="2970677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-1533" y="7095"/>
            <a:ext cx="2970677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399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051" y="4344961"/>
            <a:ext cx="5030835" cy="384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42" tIns="44521" rIns="89042" bIns="44521"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7205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FBB7E-9638-444C-8CD9-7E5124677C4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125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53BE07-3C37-4E75-93BA-A6E1EC35C9BE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0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53BE07-3C37-4E75-93BA-A6E1EC35C9BE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9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53BE07-3C37-4E75-93BA-A6E1EC35C9BE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157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53BE07-3C37-4E75-93BA-A6E1EC35C9BE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908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53BE07-3C37-4E75-93BA-A6E1EC35C9BE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968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Normally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residues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easy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brush</a:t>
            </a:r>
            <a:r>
              <a:rPr lang="de-DE" baseline="0" dirty="0" smtClean="0"/>
              <a:t> off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53BE07-3C37-4E75-93BA-A6E1EC35C9BE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448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685891" indent="-26380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055218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477305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1899392" indent="-211044" defTabSz="883745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321479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743566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165653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587740" indent="-211044" defTabSz="8837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D95E7-9910-4B52-8545-5009089E40E6}" type="slidenum">
              <a:rPr lang="de-DE" sz="1200">
                <a:latin typeface="Times New Roman" pitchFamily="18" charset="0"/>
              </a:rPr>
              <a:pPr eaLnBrk="1" hangingPunct="1"/>
              <a:t>31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3884258" y="7095"/>
            <a:ext cx="2973742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884258" y="8704112"/>
            <a:ext cx="2973742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22" tIns="0" rIns="18422" bIns="0" anchor="b"/>
          <a:lstStyle/>
          <a:p>
            <a:pPr algn="r" defTabSz="734256" eaLnBrk="0" hangingPunct="0"/>
            <a:r>
              <a:rPr lang="de-DE" sz="900" i="1">
                <a:latin typeface="Times New Roman" pitchFamily="18" charset="0"/>
              </a:rPr>
              <a:t>14</a:t>
            </a: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-1533" y="8704112"/>
            <a:ext cx="2970677" cy="4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-1533" y="7095"/>
            <a:ext cx="2970677" cy="4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417" tIns="42209" rIns="84417" bIns="42209" anchor="ctr"/>
          <a:lstStyle/>
          <a:p>
            <a:endParaRPr lang="de-DE"/>
          </a:p>
        </p:txBody>
      </p:sp>
      <p:sp>
        <p:nvSpPr>
          <p:cNvPr id="3994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399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051" y="4344961"/>
            <a:ext cx="5030835" cy="384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42" tIns="44521" rIns="89042" bIns="44521"/>
          <a:lstStyle/>
          <a:p>
            <a:pPr marL="0" indent="0" eaLnBrk="1" hangingPunct="1">
              <a:buNone/>
            </a:pPr>
            <a:r>
              <a:rPr lang="de-DE" baseline="0" dirty="0" smtClean="0"/>
              <a:t>Entwicklungssprung 1: bislang unerreichte 13555-Kennwerte</a:t>
            </a:r>
          </a:p>
          <a:p>
            <a:pPr marL="0" indent="0" eaLnBrk="1" hangingPunct="1">
              <a:buNone/>
            </a:pPr>
            <a:r>
              <a:rPr lang="de-DE" baseline="0" dirty="0" smtClean="0"/>
              <a:t>Entwicklungssprung 2: signifikant verbesserte Anpassungsfähigkeit bei gleichzeitig immer noch sehr guter Mechanik unter Temperatur</a:t>
            </a:r>
          </a:p>
          <a:p>
            <a:pPr marL="0" indent="0" eaLnBrk="1" hangingPunct="1">
              <a:buNone/>
            </a:pPr>
            <a:r>
              <a:rPr lang="de-DE" baseline="0" dirty="0" smtClean="0"/>
              <a:t>Weltneuheit: </a:t>
            </a:r>
            <a:r>
              <a:rPr lang="de-DE" baseline="0" dirty="0" err="1" smtClean="0"/>
              <a:t>Gasket</a:t>
            </a:r>
            <a:r>
              <a:rPr lang="de-DE" baseline="0" dirty="0" smtClean="0"/>
              <a:t> Code Technology </a:t>
            </a:r>
            <a:endParaRPr lang="de-DE" dirty="0" smtClean="0"/>
          </a:p>
          <a:p>
            <a:pPr marL="228600" indent="-228600" eaLnBrk="1" hangingPunct="1">
              <a:buAutoNum type="arabicPeriod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5013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95074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79095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028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1340768"/>
            <a:ext cx="8353176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1467" y="476672"/>
            <a:ext cx="835699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de-DE" smtClean="0"/>
              <a:t>Titelmasterformat durch Klicken bearbeiten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72078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34345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0732" y="134076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1467" y="476672"/>
            <a:ext cx="835699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de-DE" smtClean="0"/>
              <a:t>Titelmasterformat durch Klicken bearbeiten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7494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1467" y="476672"/>
            <a:ext cx="835699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de-DE" smtClean="0"/>
              <a:t>Titelmasterformat durch Klicken bearbeiten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205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20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Macintosh%20HD:01jobs:frenzelit:frenzelit21_PPT-muster:00-bilder%20etc:FZ_Logo_claim01_RGB300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2113" y="476250"/>
            <a:ext cx="83566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993959"/>
            <a:ext cx="8353425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Textebenen Erste Ebene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360363"/>
          </a:xfrm>
          <a:prstGeom prst="rect">
            <a:avLst/>
          </a:prstGeom>
          <a:solidFill>
            <a:srgbClr val="BDCF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de-DE" sz="2400" smtClean="0">
              <a:solidFill>
                <a:srgbClr val="B1D34A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5947593"/>
            <a:ext cx="6478588" cy="903287"/>
          </a:xfrm>
          <a:prstGeom prst="rect">
            <a:avLst/>
          </a:prstGeom>
          <a:solidFill>
            <a:srgbClr val="BDCF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de-DE" sz="2400" smtClean="0">
              <a:solidFill>
                <a:srgbClr val="00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925769" y="5948261"/>
            <a:ext cx="612775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700" dirty="0" smtClean="0">
                <a:solidFill>
                  <a:srgbClr val="FFFFFF"/>
                </a:solidFill>
              </a:rPr>
              <a:t>Page </a:t>
            </a:r>
            <a:fld id="{FF580BF3-A2F2-4CD0-9BFB-83377108D356}" type="slidenum">
              <a:rPr lang="de-DE" sz="700">
                <a:solidFill>
                  <a:srgbClr val="FFFFFF"/>
                </a:solidFill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700" dirty="0">
              <a:solidFill>
                <a:srgbClr val="FFFFFF"/>
              </a:solidFill>
            </a:endParaRPr>
          </a:p>
        </p:txBody>
      </p:sp>
      <p:pic>
        <p:nvPicPr>
          <p:cNvPr id="1031" name="Picture 9" descr="Macintosh HD:01jobs:frenzelit:frenzelit21_PPT-muster:00-bilder etc:FZ_Logo_claim01_RGB300.png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6153150"/>
            <a:ext cx="21129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58775" y="5991225"/>
            <a:ext cx="15859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de-DE" sz="700" b="1" dirty="0" smtClean="0">
                <a:solidFill>
                  <a:srgbClr val="000000"/>
                </a:solidFill>
                <a:cs typeface="Arial" charset="0"/>
              </a:rPr>
              <a:t>GASKETS</a:t>
            </a:r>
          </a:p>
          <a:p>
            <a:pPr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de-DE" sz="700" b="1" dirty="0" smtClean="0">
                <a:solidFill>
                  <a:srgbClr val="000000"/>
                </a:solidFill>
                <a:cs typeface="Arial" charset="0"/>
              </a:rPr>
              <a:t>TECHNICAL TEXTILES</a:t>
            </a:r>
          </a:p>
          <a:p>
            <a:pPr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de-DE" sz="700" b="1" dirty="0" smtClean="0">
                <a:solidFill>
                  <a:srgbClr val="000000"/>
                </a:solidFill>
                <a:cs typeface="Arial" charset="0"/>
              </a:rPr>
              <a:t>EXPANSION JOINTS</a:t>
            </a:r>
          </a:p>
          <a:p>
            <a:pPr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de-DE" sz="700" b="1" dirty="0" smtClean="0">
                <a:solidFill>
                  <a:srgbClr val="000000"/>
                </a:solidFill>
                <a:cs typeface="Arial" charset="0"/>
              </a:rPr>
              <a:t>INSULATION</a:t>
            </a:r>
          </a:p>
          <a:p>
            <a:pPr eaLnBrk="0" hangingPunct="0">
              <a:lnSpc>
                <a:spcPct val="95000"/>
              </a:lnSpc>
              <a:spcBef>
                <a:spcPct val="50000"/>
              </a:spcBef>
              <a:defRPr/>
            </a:pPr>
            <a:r>
              <a:rPr lang="de-DE" sz="700" b="1" dirty="0" smtClean="0">
                <a:solidFill>
                  <a:srgbClr val="000000"/>
                </a:solidFill>
                <a:cs typeface="Arial" charset="0"/>
              </a:rPr>
              <a:t>NEW MATERIALS</a:t>
            </a:r>
            <a:endParaRPr lang="de-DE" sz="7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Line 11"/>
          <p:cNvSpPr>
            <a:spLocks noChangeShapeType="1"/>
          </p:cNvSpPr>
          <p:nvPr/>
        </p:nvSpPr>
        <p:spPr bwMode="auto">
          <a:xfrm>
            <a:off x="0" y="6135688"/>
            <a:ext cx="2519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034" name="Line 12"/>
          <p:cNvSpPr>
            <a:spLocks noChangeShapeType="1"/>
          </p:cNvSpPr>
          <p:nvPr/>
        </p:nvSpPr>
        <p:spPr bwMode="auto">
          <a:xfrm>
            <a:off x="0" y="6764338"/>
            <a:ext cx="2519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035" name="Line 13"/>
          <p:cNvSpPr>
            <a:spLocks noChangeShapeType="1"/>
          </p:cNvSpPr>
          <p:nvPr/>
        </p:nvSpPr>
        <p:spPr bwMode="auto">
          <a:xfrm>
            <a:off x="0" y="6292850"/>
            <a:ext cx="2519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036" name="Line 14"/>
          <p:cNvSpPr>
            <a:spLocks noChangeShapeType="1"/>
          </p:cNvSpPr>
          <p:nvPr/>
        </p:nvSpPr>
        <p:spPr bwMode="auto">
          <a:xfrm>
            <a:off x="0" y="6450013"/>
            <a:ext cx="2519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037" name="Line 15"/>
          <p:cNvSpPr>
            <a:spLocks noChangeShapeType="1"/>
          </p:cNvSpPr>
          <p:nvPr/>
        </p:nvSpPr>
        <p:spPr bwMode="auto">
          <a:xfrm>
            <a:off x="0" y="6607175"/>
            <a:ext cx="2519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3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448A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8A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8A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8A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8A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448A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448A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448A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448A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7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3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slide" Target="slide13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slide" Target="slide1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slide" Target="slide1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emf"/><Relationship Id="rId5" Type="http://schemas.openxmlformats.org/officeDocument/2006/relationships/package" Target="../embeddings/Microsoft_Excel-Arbeitsblatt2.xlsx"/><Relationship Id="rId4" Type="http://schemas.openxmlformats.org/officeDocument/2006/relationships/slide" Target="slide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3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3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3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3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" Target="slide3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4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4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slide" Target="slide4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980728"/>
            <a:ext cx="864096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de-DE" sz="32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Increase</a:t>
            </a:r>
            <a:r>
              <a:rPr lang="de-DE" sz="32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in Performance </a:t>
            </a:r>
            <a:r>
              <a:rPr lang="de-DE" sz="32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32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32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tatic</a:t>
            </a:r>
            <a:r>
              <a:rPr lang="de-DE" sz="32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32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eals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hangingPunct="0"/>
            <a:endParaRPr lang="de-DE" sz="2000" b="1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algn="ctr" hangingPunct="0"/>
            <a:r>
              <a:rPr lang="de-DE" sz="20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20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innovative gasket </a:t>
            </a:r>
            <a:r>
              <a:rPr lang="de-DE" sz="20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products</a:t>
            </a:r>
            <a:r>
              <a:rPr lang="de-DE" sz="20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sz="20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FRENZELIT</a:t>
            </a:r>
            <a:r>
              <a:rPr lang="de-DE" sz="2000" dirty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de-DE" sz="2000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algn="ctr" hangingPunct="0"/>
            <a:endParaRPr lang="de-DE" sz="2000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algn="ctr" hangingPunct="0"/>
            <a:endParaRPr lang="de-DE" sz="2000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algn="ctr" hangingPunct="0"/>
            <a:endParaRPr lang="de-DE" sz="2000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hangingPunct="0"/>
            <a:endParaRPr lang="de-DE" sz="2000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hangingPunct="0"/>
            <a:endParaRPr lang="de-DE" sz="2000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hangingPunct="0"/>
            <a:endParaRPr lang="de-DE" sz="2000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hangingPunct="0"/>
            <a:endParaRPr lang="de-DE" sz="2000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de-DE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Dipl.-Ing. Peter Übelmesser</a:t>
            </a:r>
          </a:p>
          <a:p>
            <a:pPr algn="ctr" eaLnBrk="0" hangingPunct="0"/>
            <a:r>
              <a:rPr lang="en-US" sz="16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Senior Manager Key Account Chemistry</a:t>
            </a:r>
          </a:p>
          <a:p>
            <a:pPr algn="ctr" eaLnBrk="0" hangingPunct="0"/>
            <a:r>
              <a:rPr lang="de-DE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Frenzelit GmbH</a:t>
            </a:r>
          </a:p>
          <a:p>
            <a:pPr algn="ctr" eaLnBrk="0" hangingPunct="0"/>
            <a:endParaRPr lang="de-DE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endParaRPr lang="de-DE" sz="2000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65" y="2636912"/>
            <a:ext cx="3168352" cy="3071354"/>
          </a:xfrm>
          <a:prstGeom prst="rect">
            <a:avLst/>
          </a:prstGeom>
        </p:spPr>
      </p:pic>
      <p:pic>
        <p:nvPicPr>
          <p:cNvPr id="4" name="Picture 4" descr="D:\Eigene Dateien\Eigene Bilder\Frenzel\SSTC\Fujifilm 25MPa SSTC_SGL_scr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59"/>
          <a:stretch/>
        </p:blipFill>
        <p:spPr bwMode="auto">
          <a:xfrm>
            <a:off x="611560" y="2996952"/>
            <a:ext cx="3024336" cy="28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464556" y="47667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Flangedeformation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caused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Gaskets</a:t>
            </a:r>
            <a:endParaRPr lang="de-DE" sz="2400" b="1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Example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: </a:t>
            </a:r>
            <a:r>
              <a:rPr lang="de-DE" sz="2400" b="1" dirty="0" err="1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anged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Metal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as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Metallic </a:t>
            </a:r>
            <a:r>
              <a:rPr lang="de-DE" sz="2400" b="1" dirty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R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einforcement</a:t>
            </a:r>
            <a:endParaRPr lang="de-DE" sz="2400" b="1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3882146" cy="1620896"/>
          </a:xfrm>
          <a:prstGeom prst="rect">
            <a:avLst/>
          </a:prstGeom>
        </p:spPr>
      </p:pic>
      <p:pic>
        <p:nvPicPr>
          <p:cNvPr id="8" name="Grafik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7" t="47025"/>
          <a:stretch/>
        </p:blipFill>
        <p:spPr>
          <a:xfrm>
            <a:off x="4533965" y="1628800"/>
            <a:ext cx="4139503" cy="4139731"/>
          </a:xfrm>
          <a:prstGeom prst="rect">
            <a:avLst/>
          </a:prstGeom>
        </p:spPr>
      </p:pic>
      <p:sp>
        <p:nvSpPr>
          <p:cNvPr id="9" name="Rectangl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808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Metallic Reinforcement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43608" y="66896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Flangedeformation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Camprofil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Gaskets</a:t>
            </a:r>
            <a:endParaRPr lang="de-DE" sz="2400" b="1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122"/>
            <a:ext cx="3420297" cy="276698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81564" r="56816"/>
          <a:stretch/>
        </p:blipFill>
        <p:spPr>
          <a:xfrm>
            <a:off x="14924" y="3506889"/>
            <a:ext cx="4255227" cy="171643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3779912" y="1633115"/>
            <a:ext cx="5233944" cy="3168352"/>
          </a:xfrm>
          <a:prstGeom prst="rect">
            <a:avLst/>
          </a:prstGeom>
        </p:spPr>
      </p:pic>
      <p:sp>
        <p:nvSpPr>
          <p:cNvPr id="7" name="Rectangl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808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Metallic Reinforcement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feld 1"/>
          <p:cNvSpPr txBox="1">
            <a:spLocks noChangeArrowheads="1"/>
          </p:cNvSpPr>
          <p:nvPr/>
        </p:nvSpPr>
        <p:spPr bwMode="auto">
          <a:xfrm>
            <a:off x="336178" y="404344"/>
            <a:ext cx="8640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smtClean="0">
                <a:solidFill>
                  <a:srgbClr val="00448A"/>
                </a:solidFill>
              </a:rPr>
              <a:t>flangedeformation</a:t>
            </a:r>
            <a:r>
              <a:rPr lang="de-DE" altLang="de-DE" b="1" dirty="0" smtClean="0">
                <a:solidFill>
                  <a:srgbClr val="00448A"/>
                </a:solidFill>
              </a:rPr>
              <a:t> </a:t>
            </a:r>
            <a:r>
              <a:rPr lang="de-DE" altLang="de-DE" b="1" dirty="0" err="1" smtClean="0">
                <a:solidFill>
                  <a:srgbClr val="00448A"/>
                </a:solidFill>
              </a:rPr>
              <a:t>by</a:t>
            </a:r>
            <a:r>
              <a:rPr lang="de-DE" altLang="de-DE" b="1" dirty="0" smtClean="0">
                <a:solidFill>
                  <a:srgbClr val="00448A"/>
                </a:solidFill>
              </a:rPr>
              <a:t> </a:t>
            </a:r>
            <a:r>
              <a:rPr lang="de-DE" altLang="de-DE" b="1" dirty="0" err="1" smtClean="0">
                <a:solidFill>
                  <a:srgbClr val="00448A"/>
                </a:solidFill>
              </a:rPr>
              <a:t>camprofil</a:t>
            </a:r>
            <a:r>
              <a:rPr lang="de-DE" altLang="de-DE" b="1" dirty="0" smtClean="0">
                <a:solidFill>
                  <a:srgbClr val="00448A"/>
                </a:solidFill>
              </a:rPr>
              <a:t> </a:t>
            </a:r>
            <a:r>
              <a:rPr lang="de-DE" altLang="de-DE" b="1" dirty="0" err="1" smtClean="0">
                <a:solidFill>
                  <a:srgbClr val="00448A"/>
                </a:solidFill>
              </a:rPr>
              <a:t>gaskets</a:t>
            </a:r>
            <a:r>
              <a:rPr lang="de-DE" altLang="de-DE" b="1" dirty="0" smtClean="0">
                <a:solidFill>
                  <a:srgbClr val="00448A"/>
                </a:solidFill>
              </a:rPr>
              <a:t>  </a:t>
            </a:r>
            <a:r>
              <a:rPr lang="de-DE" altLang="de-DE" b="1" dirty="0">
                <a:solidFill>
                  <a:srgbClr val="00448A"/>
                </a:solidFill>
              </a:rPr>
              <a:t>- </a:t>
            </a:r>
            <a:r>
              <a:rPr lang="de-DE" altLang="de-DE" b="1" dirty="0" err="1" smtClean="0">
                <a:solidFill>
                  <a:srgbClr val="00448A"/>
                </a:solidFill>
              </a:rPr>
              <a:t>practical</a:t>
            </a:r>
            <a:r>
              <a:rPr lang="de-DE" altLang="de-DE" b="1" dirty="0" smtClean="0">
                <a:solidFill>
                  <a:srgbClr val="00448A"/>
                </a:solidFill>
              </a:rPr>
              <a:t> </a:t>
            </a:r>
            <a:r>
              <a:rPr lang="de-DE" altLang="de-DE" b="1" dirty="0" err="1" smtClean="0">
                <a:solidFill>
                  <a:srgbClr val="00448A"/>
                </a:solidFill>
              </a:rPr>
              <a:t>example</a:t>
            </a:r>
            <a:r>
              <a:rPr lang="de-DE" altLang="de-DE" b="1" dirty="0" smtClean="0">
                <a:solidFill>
                  <a:srgbClr val="00448A"/>
                </a:solidFill>
              </a:rPr>
              <a:t> </a:t>
            </a:r>
            <a:endParaRPr lang="de-DE" altLang="de-DE" b="1" dirty="0">
              <a:solidFill>
                <a:srgbClr val="00448A"/>
              </a:solidFill>
            </a:endParaRPr>
          </a:p>
        </p:txBody>
      </p:sp>
      <p:pic>
        <p:nvPicPr>
          <p:cNvPr id="11267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11467" r="42598" b="9988"/>
          <a:stretch>
            <a:fillRect/>
          </a:stretch>
        </p:blipFill>
        <p:spPr bwMode="auto">
          <a:xfrm>
            <a:off x="323849" y="1330101"/>
            <a:ext cx="4289462" cy="443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29562" r="74113" b="33972"/>
          <a:stretch>
            <a:fillRect/>
          </a:stretch>
        </p:blipFill>
        <p:spPr bwMode="auto">
          <a:xfrm>
            <a:off x="4656559" y="1317525"/>
            <a:ext cx="413385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feld 4"/>
          <p:cNvSpPr txBox="1">
            <a:spLocks noChangeArrowheads="1"/>
          </p:cNvSpPr>
          <p:nvPr/>
        </p:nvSpPr>
        <p:spPr bwMode="auto">
          <a:xfrm>
            <a:off x="2790887" y="849677"/>
            <a:ext cx="4046793" cy="369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err="1" smtClean="0">
                <a:latin typeface="Calibri" panose="020F0502020204030204" pitchFamily="34" charset="0"/>
              </a:rPr>
              <a:t>Damage</a:t>
            </a:r>
            <a:r>
              <a:rPr lang="de-DE" altLang="de-DE" sz="1800" dirty="0" smtClean="0"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latin typeface="Calibri" panose="020F0502020204030204" pitchFamily="34" charset="0"/>
              </a:rPr>
              <a:t>caused</a:t>
            </a:r>
            <a:r>
              <a:rPr lang="de-DE" altLang="de-DE" sz="1800" dirty="0" smtClean="0"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latin typeface="Calibri" panose="020F0502020204030204" pitchFamily="34" charset="0"/>
              </a:rPr>
              <a:t>by</a:t>
            </a:r>
            <a:r>
              <a:rPr lang="de-DE" altLang="de-DE" sz="1800" dirty="0" smtClean="0"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latin typeface="Calibri" panose="020F0502020204030204" pitchFamily="34" charset="0"/>
              </a:rPr>
              <a:t>metal</a:t>
            </a:r>
            <a:r>
              <a:rPr lang="de-DE" altLang="de-DE" sz="1800" dirty="0" smtClean="0"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latin typeface="Calibri" panose="020F0502020204030204" pitchFamily="34" charset="0"/>
              </a:rPr>
              <a:t>camprofile</a:t>
            </a:r>
            <a:r>
              <a:rPr lang="de-DE" altLang="de-DE" sz="1800" dirty="0" smtClean="0">
                <a:latin typeface="Calibri" panose="020F0502020204030204" pitchFamily="34" charset="0"/>
              </a:rPr>
              <a:t> </a:t>
            </a:r>
            <a:endParaRPr lang="de-DE" altLang="de-DE" sz="1800" dirty="0">
              <a:latin typeface="Calibri" panose="020F0502020204030204" pitchFamily="34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508104" y="1330101"/>
            <a:ext cx="288032" cy="1738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886892" y="1330101"/>
            <a:ext cx="4189164" cy="1594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2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979712" y="548680"/>
            <a:ext cx="51845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34694"/>
                </a:solidFill>
              </a:rPr>
              <a:t>novaphit</a:t>
            </a:r>
            <a:r>
              <a:rPr lang="de-DE" altLang="de-DE" sz="2400" b="1" baseline="30000" dirty="0" smtClean="0">
                <a:solidFill>
                  <a:srgbClr val="034694"/>
                </a:solidFill>
              </a:rPr>
              <a:t>®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- Technology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 dirty="0" err="1" smtClean="0">
                <a:solidFill>
                  <a:srgbClr val="034694"/>
                </a:solidFill>
              </a:rPr>
              <a:t>Expanded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34694"/>
                </a:solidFill>
              </a:rPr>
              <a:t>Metal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34694"/>
                </a:solidFill>
              </a:rPr>
              <a:t>as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34694"/>
                </a:solidFill>
              </a:rPr>
              <a:t>Closeup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View</a:t>
            </a:r>
            <a:endParaRPr lang="de-DE" altLang="de-DE" sz="2400" b="1" dirty="0">
              <a:solidFill>
                <a:srgbClr val="034694"/>
              </a:solidFill>
            </a:endParaRPr>
          </a:p>
        </p:txBody>
      </p:sp>
      <p:pic>
        <p:nvPicPr>
          <p:cNvPr id="33797" name="Picture 5" descr="D:\Eigene Dateien\Frenzelit\Vorträge\SSTC TAL\Bilder\MSK_Streckmetall_frei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096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808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Metallic Reinforcement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763688" y="1320800"/>
            <a:ext cx="16669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 dirty="0" err="1">
                <a:solidFill>
                  <a:srgbClr val="034694"/>
                </a:solidFill>
                <a:latin typeface="Calibri" panose="020F0502020204030204" pitchFamily="34" charset="0"/>
              </a:rPr>
              <a:t>t</a:t>
            </a:r>
            <a:r>
              <a:rPr lang="de-DE" altLang="de-DE" sz="1800" b="1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anged</a:t>
            </a:r>
            <a:r>
              <a:rPr lang="de-DE" altLang="de-DE" sz="1800" b="1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b="1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metal</a:t>
            </a:r>
            <a:r>
              <a:rPr lang="de-DE" altLang="de-DE" sz="1800" b="1" dirty="0" smtClean="0">
                <a:solidFill>
                  <a:srgbClr val="034694"/>
                </a:solidFill>
                <a:latin typeface="Calibri" panose="020F0502020204030204" pitchFamily="34" charset="0"/>
              </a:rPr>
              <a:t>:</a:t>
            </a:r>
            <a:endParaRPr lang="de-DE" altLang="de-DE" sz="1800" b="1" dirty="0">
              <a:solidFill>
                <a:srgbClr val="034694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5938838" y="1320800"/>
            <a:ext cx="1870075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b="1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Expanded</a:t>
            </a:r>
            <a:r>
              <a:rPr lang="de-DE" altLang="de-DE" sz="1800" b="1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b="1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metal</a:t>
            </a:r>
            <a:r>
              <a:rPr lang="de-DE" altLang="de-DE" sz="1800" b="1" dirty="0" smtClean="0">
                <a:solidFill>
                  <a:srgbClr val="034694"/>
                </a:solidFill>
                <a:latin typeface="Calibri" panose="020F0502020204030204" pitchFamily="34" charset="0"/>
              </a:rPr>
              <a:t>:</a:t>
            </a:r>
            <a:endParaRPr lang="de-DE" altLang="de-DE" sz="1800" b="1" dirty="0">
              <a:solidFill>
                <a:srgbClr val="034694"/>
              </a:solidFill>
              <a:latin typeface="Calibri" panose="020F0502020204030204" pitchFamily="34" charset="0"/>
            </a:endParaRPr>
          </a:p>
        </p:txBody>
      </p:sp>
      <p:pic>
        <p:nvPicPr>
          <p:cNvPr id="41988" name="Picture 4" descr="D:\Eigene Dateien\Eigene Bilder\Frenzel\SSTC\Fujifilm 25MPa SSTC_SGL_scr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83820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509838" y="38354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>
                <a:solidFill>
                  <a:srgbClr val="003399"/>
                </a:solidFill>
              </a:rPr>
              <a:t>P</a:t>
            </a:r>
            <a:r>
              <a:rPr lang="de-DE" altLang="de-DE" sz="2800" baseline="-25000">
                <a:solidFill>
                  <a:srgbClr val="003399"/>
                </a:solidFill>
              </a:rPr>
              <a:t>i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319838" y="38354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>
                <a:solidFill>
                  <a:srgbClr val="003399"/>
                </a:solidFill>
              </a:rPr>
              <a:t>P</a:t>
            </a:r>
            <a:r>
              <a:rPr lang="de-DE" altLang="de-DE" sz="2800" baseline="-25000">
                <a:solidFill>
                  <a:srgbClr val="003399"/>
                </a:solidFill>
              </a:rPr>
              <a:t>i</a:t>
            </a: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5710238" y="4749800"/>
            <a:ext cx="381000" cy="304800"/>
          </a:xfrm>
          <a:prstGeom prst="line">
            <a:avLst/>
          </a:prstGeom>
          <a:noFill/>
          <a:ln w="190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flipH="1">
            <a:off x="5938838" y="4445000"/>
            <a:ext cx="457200" cy="457200"/>
          </a:xfrm>
          <a:prstGeom prst="line">
            <a:avLst/>
          </a:prstGeom>
          <a:noFill/>
          <a:ln w="1905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976563" y="4387850"/>
            <a:ext cx="981075" cy="1047750"/>
          </a:xfrm>
          <a:custGeom>
            <a:avLst/>
            <a:gdLst>
              <a:gd name="T0" fmla="*/ 0 w 639"/>
              <a:gd name="T1" fmla="*/ 0 h 663"/>
              <a:gd name="T2" fmla="*/ 2147483647 w 639"/>
              <a:gd name="T3" fmla="*/ 2147483647 h 663"/>
              <a:gd name="T4" fmla="*/ 2147483647 w 639"/>
              <a:gd name="T5" fmla="*/ 2147483647 h 663"/>
              <a:gd name="T6" fmla="*/ 2147483647 w 639"/>
              <a:gd name="T7" fmla="*/ 2147483647 h 663"/>
              <a:gd name="T8" fmla="*/ 2147483647 w 639"/>
              <a:gd name="T9" fmla="*/ 2147483647 h 663"/>
              <a:gd name="T10" fmla="*/ 2147483647 w 639"/>
              <a:gd name="T11" fmla="*/ 2147483647 h 663"/>
              <a:gd name="T12" fmla="*/ 2147483647 w 639"/>
              <a:gd name="T13" fmla="*/ 2147483647 h 663"/>
              <a:gd name="T14" fmla="*/ 2147483647 w 639"/>
              <a:gd name="T15" fmla="*/ 2147483647 h 663"/>
              <a:gd name="T16" fmla="*/ 2147483647 w 639"/>
              <a:gd name="T17" fmla="*/ 2147483647 h 663"/>
              <a:gd name="T18" fmla="*/ 2147483647 w 639"/>
              <a:gd name="T19" fmla="*/ 2147483647 h 663"/>
              <a:gd name="T20" fmla="*/ 2147483647 w 639"/>
              <a:gd name="T21" fmla="*/ 2147483647 h 663"/>
              <a:gd name="T22" fmla="*/ 2147483647 w 639"/>
              <a:gd name="T23" fmla="*/ 2147483647 h 663"/>
              <a:gd name="T24" fmla="*/ 2147483647 w 639"/>
              <a:gd name="T25" fmla="*/ 2147483647 h 663"/>
              <a:gd name="T26" fmla="*/ 2147483647 w 639"/>
              <a:gd name="T27" fmla="*/ 2147483647 h 6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39"/>
              <a:gd name="T43" fmla="*/ 0 h 663"/>
              <a:gd name="T44" fmla="*/ 639 w 639"/>
              <a:gd name="T45" fmla="*/ 663 h 66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39" h="663">
                <a:moveTo>
                  <a:pt x="0" y="0"/>
                </a:moveTo>
                <a:cubicBezTo>
                  <a:pt x="32" y="11"/>
                  <a:pt x="125" y="97"/>
                  <a:pt x="150" y="134"/>
                </a:cubicBezTo>
                <a:cubicBezTo>
                  <a:pt x="174" y="169"/>
                  <a:pt x="196" y="199"/>
                  <a:pt x="237" y="213"/>
                </a:cubicBezTo>
                <a:cubicBezTo>
                  <a:pt x="245" y="218"/>
                  <a:pt x="252" y="225"/>
                  <a:pt x="260" y="229"/>
                </a:cubicBezTo>
                <a:cubicBezTo>
                  <a:pt x="268" y="233"/>
                  <a:pt x="278" y="231"/>
                  <a:pt x="284" y="237"/>
                </a:cubicBezTo>
                <a:cubicBezTo>
                  <a:pt x="290" y="243"/>
                  <a:pt x="288" y="253"/>
                  <a:pt x="292" y="260"/>
                </a:cubicBezTo>
                <a:cubicBezTo>
                  <a:pt x="308" y="291"/>
                  <a:pt x="320" y="321"/>
                  <a:pt x="331" y="355"/>
                </a:cubicBezTo>
                <a:cubicBezTo>
                  <a:pt x="339" y="379"/>
                  <a:pt x="402" y="386"/>
                  <a:pt x="402" y="386"/>
                </a:cubicBezTo>
                <a:cubicBezTo>
                  <a:pt x="423" y="418"/>
                  <a:pt x="436" y="448"/>
                  <a:pt x="458" y="481"/>
                </a:cubicBezTo>
                <a:cubicBezTo>
                  <a:pt x="469" y="497"/>
                  <a:pt x="505" y="513"/>
                  <a:pt x="505" y="513"/>
                </a:cubicBezTo>
                <a:cubicBezTo>
                  <a:pt x="515" y="542"/>
                  <a:pt x="550" y="574"/>
                  <a:pt x="576" y="592"/>
                </a:cubicBezTo>
                <a:cubicBezTo>
                  <a:pt x="622" y="658"/>
                  <a:pt x="560" y="574"/>
                  <a:pt x="615" y="631"/>
                </a:cubicBezTo>
                <a:cubicBezTo>
                  <a:pt x="622" y="638"/>
                  <a:pt x="625" y="647"/>
                  <a:pt x="631" y="655"/>
                </a:cubicBezTo>
                <a:cubicBezTo>
                  <a:pt x="633" y="658"/>
                  <a:pt x="636" y="660"/>
                  <a:pt x="639" y="663"/>
                </a:cubicBezTo>
              </a:path>
            </a:pathLst>
          </a:custGeom>
          <a:noFill/>
          <a:ln w="190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3957638" y="5435600"/>
            <a:ext cx="76200" cy="76200"/>
          </a:xfrm>
          <a:prstGeom prst="line">
            <a:avLst/>
          </a:prstGeom>
          <a:noFill/>
          <a:ln w="1905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331640" y="401637"/>
            <a:ext cx="676875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34694"/>
                </a:solidFill>
              </a:rPr>
              <a:t>Working </a:t>
            </a:r>
            <a:r>
              <a:rPr lang="de-DE" altLang="de-DE" sz="2400" b="1" dirty="0" err="1" smtClean="0">
                <a:solidFill>
                  <a:srgbClr val="034694"/>
                </a:solidFill>
              </a:rPr>
              <a:t>Principle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34694"/>
                </a:solidFill>
              </a:rPr>
              <a:t>of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34694"/>
                </a:solidFill>
              </a:rPr>
              <a:t>Reinforcing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034694"/>
                </a:solidFill>
              </a:rPr>
              <a:t>Structures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</a:t>
            </a:r>
            <a:endParaRPr lang="de-DE" altLang="de-DE" sz="2400" b="1" dirty="0">
              <a:solidFill>
                <a:srgbClr val="034694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3657600" y="1586448"/>
            <a:ext cx="182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200" dirty="0" smtClean="0">
                <a:solidFill>
                  <a:srgbClr val="034694"/>
                </a:solidFill>
              </a:rPr>
              <a:t>Gasket </a:t>
            </a:r>
            <a:r>
              <a:rPr lang="de-DE" altLang="de-DE" sz="1200" dirty="0" err="1" smtClean="0">
                <a:solidFill>
                  <a:srgbClr val="034694"/>
                </a:solidFill>
              </a:rPr>
              <a:t>thickness</a:t>
            </a:r>
            <a:r>
              <a:rPr lang="de-DE" altLang="de-DE" sz="1200" dirty="0" smtClean="0">
                <a:solidFill>
                  <a:srgbClr val="034694"/>
                </a:solidFill>
              </a:rPr>
              <a:t> </a:t>
            </a:r>
            <a:r>
              <a:rPr lang="de-DE" altLang="de-DE" sz="1200" dirty="0">
                <a:solidFill>
                  <a:srgbClr val="034694"/>
                </a:solidFill>
              </a:rPr>
              <a:t>2mm, </a:t>
            </a:r>
            <a:r>
              <a:rPr lang="de-DE" altLang="de-DE" sz="1200" dirty="0" smtClean="0">
                <a:solidFill>
                  <a:srgbClr val="034694"/>
                </a:solidFill>
              </a:rPr>
              <a:t>Q=30 </a:t>
            </a:r>
            <a:r>
              <a:rPr lang="de-DE" altLang="de-DE" sz="1200" dirty="0">
                <a:solidFill>
                  <a:srgbClr val="034694"/>
                </a:solidFill>
              </a:rPr>
              <a:t>N/mm², </a:t>
            </a:r>
            <a:r>
              <a:rPr lang="de-DE" altLang="de-DE" sz="1200" dirty="0" err="1" smtClean="0">
                <a:solidFill>
                  <a:srgbClr val="034694"/>
                </a:solidFill>
              </a:rPr>
              <a:t>sensitivity</a:t>
            </a:r>
            <a:r>
              <a:rPr lang="de-DE" altLang="de-DE" sz="1200" dirty="0" smtClean="0">
                <a:solidFill>
                  <a:srgbClr val="034694"/>
                </a:solidFill>
              </a:rPr>
              <a:t>: medium</a:t>
            </a:r>
            <a:endParaRPr lang="de-DE" altLang="de-DE" sz="1200" dirty="0">
              <a:solidFill>
                <a:srgbClr val="034694"/>
              </a:solidFill>
            </a:endParaRPr>
          </a:p>
        </p:txBody>
      </p:sp>
      <p:sp>
        <p:nvSpPr>
          <p:cNvPr id="14" name="Rectangl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808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Metallic Reinforcement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8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560896"/>
              </p:ext>
            </p:extLst>
          </p:nvPr>
        </p:nvGraphicFramePr>
        <p:xfrm>
          <a:off x="323528" y="389848"/>
          <a:ext cx="864096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hteck 1">
            <a:hlinkClick r:id="rId4" action="ppaction://hlinksldjump"/>
          </p:cNvPr>
          <p:cNvSpPr/>
          <p:nvPr/>
        </p:nvSpPr>
        <p:spPr>
          <a:xfrm>
            <a:off x="2771800" y="6021288"/>
            <a:ext cx="280831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t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7363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High </a:t>
            </a:r>
            <a:r>
              <a:rPr lang="de-DE" altLang="de-DE" sz="1600" b="1" dirty="0" err="1" smtClean="0">
                <a:solidFill>
                  <a:srgbClr val="034694"/>
                </a:solidFill>
              </a:rPr>
              <a:t>Performing</a:t>
            </a:r>
            <a:r>
              <a:rPr lang="de-DE" altLang="de-DE" sz="1600" b="1" dirty="0" smtClean="0">
                <a:solidFill>
                  <a:srgbClr val="034694"/>
                </a:solidFill>
              </a:rPr>
              <a:t> Graphite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95961" y="3222868"/>
            <a:ext cx="309206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TGA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Netzsch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209 IRIS</a:t>
            </a:r>
          </a:p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80% N</a:t>
            </a:r>
            <a:r>
              <a:rPr lang="de-DE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20% O</a:t>
            </a:r>
            <a:r>
              <a:rPr lang="de-DE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time: 8h</a:t>
            </a:r>
          </a:p>
        </p:txBody>
      </p:sp>
    </p:spTree>
    <p:extLst>
      <p:ext uri="{BB962C8B-B14F-4D97-AF65-F5344CB8AC3E}">
        <p14:creationId xmlns:p14="http://schemas.microsoft.com/office/powerpoint/2010/main" val="146718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548680"/>
            <a:ext cx="8640960" cy="792088"/>
          </a:xfrm>
        </p:spPr>
        <p:txBody>
          <a:bodyPr/>
          <a:lstStyle/>
          <a:p>
            <a:pPr marL="0" lvl="2" indent="0" algn="ctr" eaLnBrk="1" hangingPunct="1">
              <a:buNone/>
              <a:defRPr/>
            </a:pPr>
            <a:r>
              <a:rPr lang="de-DE" sz="2400" b="1" dirty="0" err="1" smtClean="0">
                <a:solidFill>
                  <a:srgbClr val="00448A"/>
                </a:solidFill>
              </a:rPr>
              <a:t>Oxidations</a:t>
            </a:r>
            <a:r>
              <a:rPr lang="de-DE" sz="2400" b="1" dirty="0" smtClean="0">
                <a:solidFill>
                  <a:srgbClr val="00448A"/>
                </a:solidFill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</a:rPr>
              <a:t>of</a:t>
            </a:r>
            <a:r>
              <a:rPr lang="de-DE" sz="2400" b="1" dirty="0" smtClean="0">
                <a:solidFill>
                  <a:srgbClr val="00448A"/>
                </a:solidFill>
              </a:rPr>
              <a:t> Graphite Films in </a:t>
            </a:r>
            <a:r>
              <a:rPr lang="de-DE" sz="2400" b="1" dirty="0" err="1" smtClean="0">
                <a:solidFill>
                  <a:srgbClr val="00448A"/>
                </a:solidFill>
              </a:rPr>
              <a:t>Molten</a:t>
            </a:r>
            <a:r>
              <a:rPr lang="de-DE" sz="2400" b="1" dirty="0" smtClean="0">
                <a:solidFill>
                  <a:srgbClr val="00448A"/>
                </a:solidFill>
              </a:rPr>
              <a:t> </a:t>
            </a:r>
            <a:r>
              <a:rPr lang="de-DE" sz="2400" b="1" dirty="0">
                <a:solidFill>
                  <a:srgbClr val="00448A"/>
                </a:solidFill>
              </a:rPr>
              <a:t>S</a:t>
            </a:r>
            <a:r>
              <a:rPr lang="de-DE" sz="2400" b="1" dirty="0" smtClean="0">
                <a:solidFill>
                  <a:srgbClr val="00448A"/>
                </a:solidFill>
              </a:rPr>
              <a:t>alt </a:t>
            </a:r>
            <a:r>
              <a:rPr lang="de-DE" sz="2400" b="1" dirty="0" err="1" smtClean="0">
                <a:solidFill>
                  <a:srgbClr val="00448A"/>
                </a:solidFill>
              </a:rPr>
              <a:t>of</a:t>
            </a:r>
            <a:r>
              <a:rPr lang="de-DE" sz="2400" b="1" dirty="0" smtClean="0">
                <a:solidFill>
                  <a:srgbClr val="00448A"/>
                </a:solidFill>
              </a:rPr>
              <a:t> </a:t>
            </a:r>
          </a:p>
          <a:p>
            <a:pPr marL="0" lvl="2" indent="0" algn="ctr" eaLnBrk="1" hangingPunct="1">
              <a:buNone/>
              <a:defRPr/>
            </a:pPr>
            <a:r>
              <a:rPr lang="de-DE" sz="2400" b="1" dirty="0" smtClean="0">
                <a:solidFill>
                  <a:srgbClr val="00448A"/>
                </a:solidFill>
              </a:rPr>
              <a:t>KNO</a:t>
            </a:r>
            <a:r>
              <a:rPr lang="de-DE" sz="2400" b="1" baseline="-25000" dirty="0" smtClean="0">
                <a:solidFill>
                  <a:srgbClr val="00448A"/>
                </a:solidFill>
              </a:rPr>
              <a:t>3</a:t>
            </a:r>
            <a:r>
              <a:rPr lang="de-DE" sz="2400" b="1" dirty="0" smtClean="0">
                <a:solidFill>
                  <a:srgbClr val="00448A"/>
                </a:solidFill>
              </a:rPr>
              <a:t> at 350°C</a:t>
            </a:r>
            <a:endParaRPr lang="de-DE" sz="1400" b="1" dirty="0" smtClean="0">
              <a:solidFill>
                <a:srgbClr val="00448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7" y="1628775"/>
            <a:ext cx="3025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2000" b="1" dirty="0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 </a:t>
            </a:r>
            <a:r>
              <a:rPr lang="de-DE" sz="2000" b="1" dirty="0" err="1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performing</a:t>
            </a:r>
            <a:r>
              <a:rPr lang="de-DE" sz="2000" b="1" dirty="0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000" b="1" dirty="0" err="1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graphite</a:t>
            </a:r>
            <a:r>
              <a:rPr lang="de-DE" sz="2000" b="1" dirty="0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580113" y="1628800"/>
            <a:ext cx="2593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2000" b="1" dirty="0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de-DE" sz="2000" b="1" dirty="0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graphite</a:t>
            </a:r>
            <a:r>
              <a:rPr lang="de-DE" sz="2000" b="1" dirty="0" smtClean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film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468538" y="2420888"/>
            <a:ext cx="8208512" cy="2700000"/>
            <a:chOff x="468538" y="2420888"/>
            <a:chExt cx="8208512" cy="2700000"/>
          </a:xfrm>
        </p:grpSpPr>
        <p:sp>
          <p:nvSpPr>
            <p:cNvPr id="2" name="Textfeld 1"/>
            <p:cNvSpPr txBox="1"/>
            <p:nvPr/>
          </p:nvSpPr>
          <p:spPr>
            <a:xfrm>
              <a:off x="4068538" y="3573016"/>
              <a:ext cx="1006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 smtClean="0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</a:t>
              </a:r>
              <a:r>
                <a:rPr lang="de-DE" sz="2000" b="1" dirty="0" smtClean="0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de-DE" sz="2000" b="1" dirty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38" y="2420888"/>
              <a:ext cx="3600000" cy="270000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7050" y="2420888"/>
              <a:ext cx="3600000" cy="2700000"/>
            </a:xfrm>
            <a:prstGeom prst="rect">
              <a:avLst/>
            </a:prstGeom>
          </p:spPr>
        </p:pic>
      </p:grpSp>
      <p:grpSp>
        <p:nvGrpSpPr>
          <p:cNvPr id="12" name="Gruppieren 11"/>
          <p:cNvGrpSpPr/>
          <p:nvPr/>
        </p:nvGrpSpPr>
        <p:grpSpPr>
          <a:xfrm>
            <a:off x="472009" y="2420888"/>
            <a:ext cx="8199981" cy="2700000"/>
            <a:chOff x="467544" y="3140968"/>
            <a:chExt cx="8199981" cy="2700000"/>
          </a:xfrm>
        </p:grpSpPr>
        <p:sp>
          <p:nvSpPr>
            <p:cNvPr id="15" name="Textfeld 14"/>
            <p:cNvSpPr txBox="1"/>
            <p:nvPr/>
          </p:nvSpPr>
          <p:spPr>
            <a:xfrm>
              <a:off x="4067544" y="4293096"/>
              <a:ext cx="100692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de-DE" sz="2000" b="1" dirty="0" err="1" smtClean="0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ay</a:t>
              </a:r>
              <a:r>
                <a:rPr lang="de-DE" sz="2000" b="1" dirty="0" smtClean="0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de-DE" sz="2000" b="1" dirty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3140968"/>
              <a:ext cx="3600000" cy="2695500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525" y="3140968"/>
              <a:ext cx="3600000" cy="2700000"/>
            </a:xfrm>
            <a:prstGeom prst="rect">
              <a:avLst/>
            </a:prstGeom>
          </p:spPr>
        </p:pic>
      </p:grpSp>
      <p:grpSp>
        <p:nvGrpSpPr>
          <p:cNvPr id="19" name="Gruppieren 18"/>
          <p:cNvGrpSpPr/>
          <p:nvPr/>
        </p:nvGrpSpPr>
        <p:grpSpPr>
          <a:xfrm>
            <a:off x="471015" y="2418638"/>
            <a:ext cx="8208512" cy="2700000"/>
            <a:chOff x="467544" y="3177272"/>
            <a:chExt cx="8208512" cy="2700000"/>
          </a:xfrm>
        </p:grpSpPr>
        <p:sp>
          <p:nvSpPr>
            <p:cNvPr id="22" name="Textfeld 21"/>
            <p:cNvSpPr txBox="1"/>
            <p:nvPr/>
          </p:nvSpPr>
          <p:spPr>
            <a:xfrm>
              <a:off x="4067544" y="4329400"/>
              <a:ext cx="100692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 smtClean="0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</a:t>
              </a:r>
              <a:r>
                <a:rPr lang="de-DE" sz="2000" b="1" dirty="0" smtClean="0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</a:t>
              </a:r>
              <a:endParaRPr lang="de-DE" sz="2000" b="1" dirty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3177272"/>
              <a:ext cx="3600000" cy="2700000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3177272"/>
              <a:ext cx="3600000" cy="2700000"/>
            </a:xfrm>
            <a:prstGeom prst="rect">
              <a:avLst/>
            </a:prstGeom>
          </p:spPr>
        </p:pic>
      </p:grpSp>
      <p:grpSp>
        <p:nvGrpSpPr>
          <p:cNvPr id="26" name="Gruppieren 25"/>
          <p:cNvGrpSpPr/>
          <p:nvPr/>
        </p:nvGrpSpPr>
        <p:grpSpPr>
          <a:xfrm>
            <a:off x="463078" y="2432447"/>
            <a:ext cx="8208912" cy="2700000"/>
            <a:chOff x="467544" y="3177272"/>
            <a:chExt cx="8208912" cy="2700000"/>
          </a:xfrm>
        </p:grpSpPr>
        <p:sp>
          <p:nvSpPr>
            <p:cNvPr id="29" name="Textfeld 28"/>
            <p:cNvSpPr txBox="1"/>
            <p:nvPr/>
          </p:nvSpPr>
          <p:spPr>
            <a:xfrm>
              <a:off x="4067544" y="4329400"/>
              <a:ext cx="100692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 smtClean="0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</a:t>
              </a:r>
              <a:r>
                <a:rPr lang="de-DE" sz="2000" b="1" dirty="0" smtClean="0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60</a:t>
              </a:r>
              <a:endParaRPr lang="de-DE" sz="2000" b="1" dirty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3177272"/>
              <a:ext cx="3600000" cy="2700000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456" y="3177272"/>
              <a:ext cx="3600000" cy="2700000"/>
            </a:xfrm>
            <a:prstGeom prst="rect">
              <a:avLst/>
            </a:prstGeom>
          </p:spPr>
        </p:pic>
      </p:grpSp>
      <p:grpSp>
        <p:nvGrpSpPr>
          <p:cNvPr id="33" name="Gruppieren 32"/>
          <p:cNvGrpSpPr/>
          <p:nvPr/>
        </p:nvGrpSpPr>
        <p:grpSpPr>
          <a:xfrm>
            <a:off x="467047" y="2416388"/>
            <a:ext cx="8208912" cy="2700000"/>
            <a:chOff x="467544" y="3177272"/>
            <a:chExt cx="8208912" cy="2700000"/>
          </a:xfrm>
        </p:grpSpPr>
        <p:sp>
          <p:nvSpPr>
            <p:cNvPr id="36" name="Textfeld 35"/>
            <p:cNvSpPr txBox="1"/>
            <p:nvPr/>
          </p:nvSpPr>
          <p:spPr>
            <a:xfrm>
              <a:off x="4067544" y="4329400"/>
              <a:ext cx="100692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 smtClean="0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</a:t>
              </a:r>
              <a:r>
                <a:rPr lang="de-DE" sz="2000" b="1" dirty="0" smtClean="0">
                  <a:solidFill>
                    <a:srgbClr val="0044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96</a:t>
              </a:r>
              <a:endParaRPr lang="de-DE" sz="2000" b="1" dirty="0">
                <a:solidFill>
                  <a:srgbClr val="00448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3177272"/>
              <a:ext cx="3600000" cy="2700000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456" y="3177272"/>
              <a:ext cx="3600000" cy="2700000"/>
            </a:xfrm>
            <a:prstGeom prst="rect">
              <a:avLst/>
            </a:prstGeom>
          </p:spPr>
        </p:pic>
      </p:grpSp>
      <p:sp>
        <p:nvSpPr>
          <p:cNvPr id="30" name="Rectangle 4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7363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High </a:t>
            </a:r>
            <a:r>
              <a:rPr lang="de-DE" altLang="de-DE" sz="1600" b="1" dirty="0" err="1" smtClean="0">
                <a:solidFill>
                  <a:srgbClr val="034694"/>
                </a:solidFill>
              </a:rPr>
              <a:t>Performing</a:t>
            </a:r>
            <a:r>
              <a:rPr lang="de-DE" altLang="de-DE" sz="1600" b="1" dirty="0" smtClean="0">
                <a:solidFill>
                  <a:srgbClr val="034694"/>
                </a:solidFill>
              </a:rPr>
              <a:t> Graphite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build="p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 smtClean="0"/>
              <a:t>What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Practical</a:t>
            </a:r>
            <a:r>
              <a:rPr lang="de-DE" sz="2400" dirty="0" smtClean="0"/>
              <a:t> </a:t>
            </a:r>
            <a:r>
              <a:rPr lang="de-DE" sz="2400" dirty="0" err="1" smtClean="0"/>
              <a:t>Influence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Mass</a:t>
            </a:r>
            <a:r>
              <a:rPr lang="de-DE" sz="2400" dirty="0" smtClean="0"/>
              <a:t>-Loss </a:t>
            </a:r>
            <a:r>
              <a:rPr lang="de-DE" sz="2400" dirty="0" err="1" smtClean="0"/>
              <a:t>by</a:t>
            </a:r>
            <a:r>
              <a:rPr lang="de-DE" sz="2400" dirty="0" smtClean="0"/>
              <a:t> Oxidation?</a:t>
            </a:r>
            <a:endParaRPr lang="de-DE" sz="2400" dirty="0"/>
          </a:p>
        </p:txBody>
      </p:sp>
      <p:graphicFrame>
        <p:nvGraphicFramePr>
          <p:cNvPr id="4" name="Diagramm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032780"/>
              </p:ext>
            </p:extLst>
          </p:nvPr>
        </p:nvGraphicFramePr>
        <p:xfrm>
          <a:off x="251520" y="980728"/>
          <a:ext cx="842493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hteck 4">
            <a:hlinkClick r:id="rId3" action="ppaction://hlinksldjump"/>
          </p:cNvPr>
          <p:cNvSpPr/>
          <p:nvPr/>
        </p:nvSpPr>
        <p:spPr>
          <a:xfrm>
            <a:off x="2771800" y="6021288"/>
            <a:ext cx="280831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7363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High </a:t>
            </a:r>
            <a:r>
              <a:rPr lang="de-DE" altLang="de-DE" sz="1600" b="1" dirty="0" err="1" smtClean="0">
                <a:solidFill>
                  <a:srgbClr val="034694"/>
                </a:solidFill>
              </a:rPr>
              <a:t>Performing</a:t>
            </a:r>
            <a:r>
              <a:rPr lang="de-DE" altLang="de-DE" sz="1600" b="1" dirty="0" smtClean="0">
                <a:solidFill>
                  <a:srgbClr val="034694"/>
                </a:solidFill>
              </a:rPr>
              <a:t> Graphite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0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Chart bld="series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08920"/>
            <a:ext cx="8356997" cy="504056"/>
          </a:xfrm>
        </p:spPr>
        <p:txBody>
          <a:bodyPr/>
          <a:lstStyle/>
          <a:p>
            <a:r>
              <a:rPr lang="de-DE" sz="3200" dirty="0" err="1" smtClean="0"/>
              <a:t>Is</a:t>
            </a:r>
            <a:r>
              <a:rPr lang="de-DE" sz="3200" dirty="0" smtClean="0"/>
              <a:t> </a:t>
            </a:r>
            <a:r>
              <a:rPr lang="de-DE" sz="3200" dirty="0" err="1" smtClean="0"/>
              <a:t>there</a:t>
            </a:r>
            <a:r>
              <a:rPr lang="de-DE" sz="3200" dirty="0" smtClean="0"/>
              <a:t> </a:t>
            </a:r>
            <a:r>
              <a:rPr lang="de-DE" sz="3200" dirty="0" err="1" smtClean="0"/>
              <a:t>any</a:t>
            </a:r>
            <a:r>
              <a:rPr lang="de-DE" sz="3200" dirty="0" smtClean="0"/>
              <a:t> </a:t>
            </a:r>
            <a:r>
              <a:rPr lang="de-DE" sz="3200" dirty="0" err="1" smtClean="0"/>
              <a:t>Improvement</a:t>
            </a:r>
            <a:r>
              <a:rPr lang="de-DE" sz="3200" dirty="0" smtClean="0"/>
              <a:t>?</a:t>
            </a:r>
            <a:endParaRPr lang="de-DE" sz="3200" dirty="0"/>
          </a:p>
        </p:txBody>
      </p:sp>
      <p:sp>
        <p:nvSpPr>
          <p:cNvPr id="6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Rectangle 2"/>
          <p:cNvSpPr txBox="1">
            <a:spLocks noChangeArrowheads="1"/>
          </p:cNvSpPr>
          <p:nvPr/>
        </p:nvSpPr>
        <p:spPr bwMode="auto">
          <a:xfrm>
            <a:off x="392113" y="620688"/>
            <a:ext cx="8356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sz="24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Enhanced </a:t>
            </a:r>
            <a:r>
              <a:rPr lang="de-DE" sz="24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Stability</a:t>
            </a:r>
            <a:r>
              <a:rPr lang="de-DE" sz="24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against</a:t>
            </a:r>
            <a:r>
              <a:rPr lang="de-DE" sz="24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Oxidation </a:t>
            </a:r>
            <a:r>
              <a:rPr lang="de-DE" sz="24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by</a:t>
            </a:r>
            <a:r>
              <a:rPr lang="de-DE" sz="24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XP-Technology</a:t>
            </a:r>
            <a:endParaRPr lang="de-DE" sz="2400" b="1" dirty="0">
              <a:solidFill>
                <a:srgbClr val="00448A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kt 1">
            <a:hlinkClick r:id="rId4" action="ppaction://hlinksldjump"/>
          </p:cNvPr>
          <p:cNvGraphicFramePr>
            <a:graphicFrameLocks noChangeAspect="1"/>
          </p:cNvGraphicFramePr>
          <p:nvPr>
            <p:extLst/>
          </p:nvPr>
        </p:nvGraphicFramePr>
        <p:xfrm>
          <a:off x="582613" y="1412875"/>
          <a:ext cx="7910512" cy="347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Arbeitsblatt" r:id="rId5" imgW="11696605" imgH="5143500" progId="Excel.Sheet.12">
                  <p:embed/>
                </p:oleObj>
              </mc:Choice>
              <mc:Fallback>
                <p:oleObj name="Arbeitsblatt" r:id="rId5" imgW="11696605" imgH="5143500" progId="Excel.Sheet.12">
                  <p:embed/>
                  <p:pic>
                    <p:nvPicPr>
                      <p:cNvPr id="2" name="Objekt 1">
                        <a:hlinkClick r:id="" action="ppaction://noaction"/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2613" y="1412875"/>
                        <a:ext cx="7910512" cy="347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feld 19"/>
          <p:cNvSpPr txBox="1"/>
          <p:nvPr/>
        </p:nvSpPr>
        <p:spPr>
          <a:xfrm>
            <a:off x="825997" y="5354933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Mass-loss</a:t>
            </a:r>
            <a:r>
              <a:rPr lang="de-DE" sz="16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by</a:t>
            </a:r>
            <a:r>
              <a:rPr lang="de-DE" sz="16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oxidation</a:t>
            </a:r>
            <a:r>
              <a:rPr lang="de-DE" sz="16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acc</a:t>
            </a:r>
            <a:r>
              <a:rPr lang="de-DE" sz="16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. </a:t>
            </a:r>
            <a:r>
              <a:rPr lang="de-DE" sz="16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to</a:t>
            </a:r>
            <a:r>
              <a:rPr lang="de-DE" sz="16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DIN </a:t>
            </a:r>
            <a:r>
              <a:rPr lang="de-DE" sz="1600" b="1" dirty="0">
                <a:solidFill>
                  <a:srgbClr val="00448A"/>
                </a:solidFill>
                <a:latin typeface="Arial" charset="0"/>
                <a:cs typeface="Arial" charset="0"/>
              </a:rPr>
              <a:t>28090-2, </a:t>
            </a:r>
            <a:r>
              <a:rPr lang="de-DE" sz="1600" b="1" dirty="0">
                <a:solidFill>
                  <a:srgbClr val="00448A"/>
                </a:solidFill>
                <a:latin typeface="Arial" charset="0"/>
                <a:cs typeface="Arial" charset="0"/>
                <a:hlinkClick r:id="" action="ppaction://noaction"/>
              </a:rPr>
              <a:t>TGA</a:t>
            </a:r>
            <a:r>
              <a:rPr lang="de-DE" sz="1600" b="1" dirty="0">
                <a:solidFill>
                  <a:srgbClr val="00448A"/>
                </a:solidFill>
                <a:latin typeface="Arial" charset="0"/>
                <a:cs typeface="Arial" charset="0"/>
              </a:rPr>
              <a:t> at </a:t>
            </a:r>
            <a:r>
              <a:rPr lang="de-DE" sz="16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670°C/h</a:t>
            </a:r>
            <a:endParaRPr lang="de-DE" sz="1600" b="1" dirty="0">
              <a:solidFill>
                <a:srgbClr val="00448A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067944" y="198884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+mn-lt"/>
                <a:cs typeface="Arial" charset="0"/>
              </a:rPr>
              <a:t>graphite</a:t>
            </a:r>
            <a:r>
              <a:rPr lang="de-DE" sz="1400" dirty="0" smtClean="0">
                <a:latin typeface="+mn-lt"/>
                <a:cs typeface="Arial" charset="0"/>
              </a:rPr>
              <a:t> </a:t>
            </a:r>
            <a:r>
              <a:rPr lang="de-DE" sz="1400" dirty="0" err="1" smtClean="0">
                <a:latin typeface="+mn-lt"/>
                <a:cs typeface="Arial" charset="0"/>
              </a:rPr>
              <a:t>purity</a:t>
            </a:r>
            <a:r>
              <a:rPr lang="de-DE" sz="1400" dirty="0" smtClean="0">
                <a:latin typeface="+mn-lt"/>
                <a:cs typeface="Arial" charset="0"/>
              </a:rPr>
              <a:t> 99%</a:t>
            </a:r>
            <a:endParaRPr lang="de-DE" sz="1400" dirty="0">
              <a:latin typeface="+mn-lt"/>
              <a:cs typeface="Arial" charset="0"/>
            </a:endParaRPr>
          </a:p>
        </p:txBody>
      </p:sp>
      <p:sp>
        <p:nvSpPr>
          <p:cNvPr id="7" name="Rectangle 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7363"/>
            <a:ext cx="8240713" cy="6096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fr-FR" sz="2400" dirty="0" smtClean="0"/>
              <a:t>Frenzelit GmbH, Bad </a:t>
            </a:r>
            <a:r>
              <a:rPr lang="de-DE" altLang="fr-FR" sz="2400" dirty="0" err="1" smtClean="0"/>
              <a:t>Berneck</a:t>
            </a:r>
            <a:r>
              <a:rPr lang="de-DE" altLang="fr-FR" sz="2400" dirty="0" smtClean="0"/>
              <a:t> (D)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971800" y="4724400"/>
            <a:ext cx="3824288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05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spcAft>
                <a:spcPct val="40000"/>
              </a:spcAft>
              <a:buClr>
                <a:srgbClr val="B1D34A"/>
              </a:buClr>
              <a:buFont typeface="Wingdings" panose="05000000000000000000" pitchFamily="2" charset="2"/>
              <a:buChar char="Ø"/>
              <a:defRPr/>
            </a:pPr>
            <a:r>
              <a:rPr lang="de-DE" altLang="fr-FR" b="1" dirty="0" smtClean="0">
                <a:solidFill>
                  <a:srgbClr val="034694"/>
                </a:solidFill>
                <a:latin typeface="+mn-lt"/>
              </a:rPr>
              <a:t>  480 </a:t>
            </a:r>
            <a:r>
              <a:rPr lang="de-DE" altLang="fr-FR" b="1" dirty="0" err="1" smtClean="0">
                <a:solidFill>
                  <a:srgbClr val="034694"/>
                </a:solidFill>
                <a:latin typeface="+mn-lt"/>
              </a:rPr>
              <a:t>employees</a:t>
            </a:r>
            <a:r>
              <a:rPr lang="de-DE" altLang="fr-FR" b="1" dirty="0" smtClean="0">
                <a:solidFill>
                  <a:srgbClr val="034694"/>
                </a:solidFill>
                <a:latin typeface="+mn-lt"/>
              </a:rPr>
              <a:t> </a:t>
            </a:r>
            <a:r>
              <a:rPr lang="de-DE" altLang="fr-FR" b="1" dirty="0" err="1" smtClean="0">
                <a:solidFill>
                  <a:srgbClr val="034694"/>
                </a:solidFill>
                <a:latin typeface="+mn-lt"/>
              </a:rPr>
              <a:t>globally</a:t>
            </a:r>
            <a:endParaRPr lang="de-DE" altLang="fr-FR" b="1" dirty="0" smtClean="0">
              <a:solidFill>
                <a:srgbClr val="034694"/>
              </a:solidFill>
              <a:latin typeface="+mn-lt"/>
            </a:endParaRPr>
          </a:p>
          <a:p>
            <a:pPr lvl="1">
              <a:spcBef>
                <a:spcPct val="0"/>
              </a:spcBef>
              <a:spcAft>
                <a:spcPct val="40000"/>
              </a:spcAft>
              <a:buClr>
                <a:srgbClr val="B1D34A"/>
              </a:buClr>
              <a:buFont typeface="Wingdings" panose="05000000000000000000" pitchFamily="2" charset="2"/>
              <a:buChar char="Ø"/>
              <a:defRPr/>
            </a:pPr>
            <a:r>
              <a:rPr lang="de-DE" altLang="fr-FR" b="1" dirty="0" smtClean="0">
                <a:solidFill>
                  <a:srgbClr val="034694"/>
                </a:solidFill>
                <a:latin typeface="+mn-lt"/>
              </a:rPr>
              <a:t>  </a:t>
            </a:r>
            <a:r>
              <a:rPr lang="de-DE" altLang="fr-FR" b="1" dirty="0" err="1" smtClean="0">
                <a:solidFill>
                  <a:srgbClr val="034694"/>
                </a:solidFill>
                <a:latin typeface="+mn-lt"/>
              </a:rPr>
              <a:t>turnover</a:t>
            </a:r>
            <a:r>
              <a:rPr lang="de-DE" altLang="fr-FR" b="1" dirty="0" smtClean="0">
                <a:solidFill>
                  <a:srgbClr val="034694"/>
                </a:solidFill>
                <a:latin typeface="+mn-lt"/>
              </a:rPr>
              <a:t> ~ 90 Mio. €</a:t>
            </a:r>
          </a:p>
        </p:txBody>
      </p:sp>
      <p:pic>
        <p:nvPicPr>
          <p:cNvPr id="5124" name="Picture 6" descr="M:\PM_PR\3_Bilder\Frenzelit_Luftaufnahmen\Frankenhammer_2 kl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5756" b="12703"/>
          <a:stretch>
            <a:fillRect/>
          </a:stretch>
        </p:blipFill>
        <p:spPr bwMode="auto">
          <a:xfrm>
            <a:off x="152400" y="1752600"/>
            <a:ext cx="4318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M:\PM_PR\3_Bilder\Frenzelit_Luftaufnahmen\Neu\Himmelkron1_2008.jpg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 b="6522"/>
          <a:stretch>
            <a:fillRect/>
          </a:stretch>
        </p:blipFill>
        <p:spPr bwMode="auto">
          <a:xfrm>
            <a:off x="4667250" y="1762125"/>
            <a:ext cx="43180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1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3498" y="2187444"/>
            <a:ext cx="8356997" cy="504056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Else?</a:t>
            </a:r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-2" y="3068960"/>
            <a:ext cx="9143999" cy="183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48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8A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8A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8A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8A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8A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8A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8A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8A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smtClean="0"/>
              <a:t>XP-Technology </a:t>
            </a:r>
            <a:r>
              <a:rPr lang="de-DE" dirty="0" err="1" smtClean="0"/>
              <a:t>eliminates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principle</a:t>
            </a:r>
            <a:r>
              <a:rPr lang="de-DE" dirty="0" smtClean="0"/>
              <a:t> </a:t>
            </a:r>
            <a:r>
              <a:rPr lang="de-DE" dirty="0" err="1" smtClean="0"/>
              <a:t>weakness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Graphite</a:t>
            </a:r>
          </a:p>
          <a:p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dirty="0" err="1" smtClean="0"/>
              <a:t>look</a:t>
            </a:r>
            <a:r>
              <a:rPr lang="de-DE" dirty="0" smtClean="0"/>
              <a:t>… </a:t>
            </a:r>
            <a:endParaRPr lang="de-DE" dirty="0"/>
          </a:p>
        </p:txBody>
      </p:sp>
      <p:sp>
        <p:nvSpPr>
          <p:cNvPr id="5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300913" y="4551329"/>
            <a:ext cx="1692275" cy="99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48 h @ 300°C </a:t>
            </a:r>
          </a:p>
          <a:p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@ 30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MPa</a:t>
            </a:r>
            <a:endParaRPr lang="de-DE" sz="1600" b="1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air</a:t>
            </a:r>
            <a:endParaRPr lang="de-DE" sz="1600" b="1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3988" y="447055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buClr>
                <a:srgbClr val="034694"/>
              </a:buClr>
              <a:buFont typeface="Wingdings" pitchFamily="2" charset="2"/>
              <a:buNone/>
            </a:pPr>
            <a:r>
              <a:rPr lang="de-DE" sz="2400" b="1" dirty="0" err="1" smtClean="0">
                <a:solidFill>
                  <a:srgbClr val="034694"/>
                </a:solidFill>
                <a:latin typeface="Arial" pitchFamily="34" charset="0"/>
              </a:rPr>
              <a:t>Conventional</a:t>
            </a: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 Graphite </a:t>
            </a:r>
            <a:r>
              <a:rPr lang="de-DE" sz="2400" b="1" dirty="0" err="1" smtClean="0">
                <a:solidFill>
                  <a:srgbClr val="034694"/>
                </a:solidFill>
                <a:latin typeface="Arial" pitchFamily="34" charset="0"/>
              </a:rPr>
              <a:t>Gaskets</a:t>
            </a:r>
            <a:endParaRPr lang="de-DE" sz="2400" b="1" dirty="0" smtClean="0">
              <a:solidFill>
                <a:srgbClr val="034694"/>
              </a:solidFill>
              <a:latin typeface="Arial" pitchFamily="34" charset="0"/>
            </a:endParaRPr>
          </a:p>
        </p:txBody>
      </p:sp>
      <p:pic>
        <p:nvPicPr>
          <p:cNvPr id="3" name="Grafik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9" y="1555877"/>
            <a:ext cx="6664145" cy="3744416"/>
          </a:xfrm>
          <a:prstGeom prst="rect">
            <a:avLst/>
          </a:prstGeom>
        </p:spPr>
      </p:pic>
      <p:sp>
        <p:nvSpPr>
          <p:cNvPr id="7" name="Rect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3988" y="404664"/>
            <a:ext cx="8839200" cy="96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buClr>
                <a:srgbClr val="034694"/>
              </a:buClr>
              <a:buFont typeface="Wingdings" pitchFamily="2" charset="2"/>
              <a:buNone/>
            </a:pPr>
            <a:r>
              <a:rPr lang="de-DE" sz="2400" b="1" dirty="0" err="1" smtClean="0">
                <a:solidFill>
                  <a:srgbClr val="034694"/>
                </a:solidFill>
                <a:latin typeface="Arial" pitchFamily="34" charset="0"/>
              </a:rPr>
              <a:t>Conventional</a:t>
            </a: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 Graphite </a:t>
            </a:r>
            <a:r>
              <a:rPr lang="de-DE" sz="2400" b="1" dirty="0" err="1" smtClean="0">
                <a:solidFill>
                  <a:srgbClr val="034694"/>
                </a:solidFill>
                <a:latin typeface="Arial" pitchFamily="34" charset="0"/>
              </a:rPr>
              <a:t>Gaskets</a:t>
            </a:r>
            <a:endParaRPr lang="de-DE" sz="2400" b="1" dirty="0" smtClean="0">
              <a:solidFill>
                <a:srgbClr val="034694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35000"/>
              </a:spcBef>
              <a:buClr>
                <a:srgbClr val="034694"/>
              </a:buClr>
            </a:pP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(Power Plant </a:t>
            </a:r>
            <a:r>
              <a:rPr lang="de-DE" sz="2400" b="1" dirty="0" err="1" smtClean="0">
                <a:solidFill>
                  <a:srgbClr val="034694"/>
                </a:solidFill>
                <a:latin typeface="Arial" pitchFamily="34" charset="0"/>
              </a:rPr>
              <a:t>of</a:t>
            </a: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 Chemical </a:t>
            </a:r>
            <a:r>
              <a:rPr lang="de-DE" sz="2400" b="1" dirty="0" err="1" smtClean="0">
                <a:solidFill>
                  <a:srgbClr val="034694"/>
                </a:solidFill>
                <a:latin typeface="Arial" pitchFamily="34" charset="0"/>
              </a:rPr>
              <a:t>Production</a:t>
            </a: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 Site)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08" y="1374023"/>
            <a:ext cx="6012160" cy="45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228184" y="4288495"/>
            <a:ext cx="2765004" cy="128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Time intensive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dismounting</a:t>
            </a:r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gaskets</a:t>
            </a:r>
            <a:endParaRPr lang="de-DE" sz="1600" b="1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endParaRPr lang="de-DE" sz="1600" b="1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Danger</a:t>
            </a:r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damaging</a:t>
            </a:r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flanges</a:t>
            </a:r>
            <a:endParaRPr lang="de-DE" sz="1600" b="1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Grafik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26819"/>
            <a:ext cx="5505141" cy="4128856"/>
          </a:xfrm>
          <a:prstGeom prst="rect">
            <a:avLst/>
          </a:prstGeom>
        </p:spPr>
      </p:pic>
      <p:sp>
        <p:nvSpPr>
          <p:cNvPr id="7" name="Rect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3988" y="447055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buClr>
                <a:srgbClr val="034694"/>
              </a:buClr>
              <a:buFont typeface="Wingdings" pitchFamily="2" charset="2"/>
              <a:buNone/>
            </a:pPr>
            <a:r>
              <a:rPr lang="de-DE" sz="2400" b="1" dirty="0" err="1" smtClean="0">
                <a:solidFill>
                  <a:srgbClr val="034694"/>
                </a:solidFill>
                <a:latin typeface="Arial" pitchFamily="34" charset="0"/>
              </a:rPr>
              <a:t>Conventional</a:t>
            </a: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 Graphite </a:t>
            </a:r>
            <a:r>
              <a:rPr lang="de-DE" sz="2400" b="1" dirty="0" err="1" smtClean="0">
                <a:solidFill>
                  <a:srgbClr val="034694"/>
                </a:solidFill>
                <a:latin typeface="Arial" pitchFamily="34" charset="0"/>
              </a:rPr>
              <a:t>Gaskets</a:t>
            </a:r>
            <a:endParaRPr lang="de-DE" sz="2400" b="1" dirty="0" smtClean="0">
              <a:solidFill>
                <a:srgbClr val="034694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300913" y="4551329"/>
            <a:ext cx="1692275" cy="99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48 h @ 300°C </a:t>
            </a:r>
          </a:p>
          <a:p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@ 30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MPa</a:t>
            </a:r>
            <a:endParaRPr lang="de-DE" sz="1600" b="1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air</a:t>
            </a:r>
            <a:endParaRPr lang="de-DE" sz="1600" b="1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3988" y="447055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buClr>
                <a:srgbClr val="034694"/>
              </a:buClr>
              <a:buFont typeface="Wingdings" pitchFamily="2" charset="2"/>
              <a:buNone/>
            </a:pP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novaphit</a:t>
            </a:r>
            <a:r>
              <a:rPr lang="de-DE" sz="2400" b="1" baseline="300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34694"/>
                </a:solidFill>
                <a:latin typeface="Arial" pitchFamily="34" charset="0"/>
              </a:rPr>
              <a:t>with</a:t>
            </a: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 XP – Technology</a:t>
            </a:r>
          </a:p>
        </p:txBody>
      </p:sp>
      <p:pic>
        <p:nvPicPr>
          <p:cNvPr id="2" name="Grafik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3" y="1628800"/>
            <a:ext cx="6660000" cy="3746250"/>
          </a:xfrm>
          <a:prstGeom prst="rect">
            <a:avLst/>
          </a:prstGeom>
        </p:spPr>
      </p:pic>
      <p:sp>
        <p:nvSpPr>
          <p:cNvPr id="7" name="Rect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56176" y="4365104"/>
            <a:ext cx="2837012" cy="120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Easy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cleaning</a:t>
            </a:r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flanges</a:t>
            </a:r>
            <a:endParaRPr lang="de-DE" sz="1600" b="1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endParaRPr lang="de-DE" sz="1600" b="1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Low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risk</a:t>
            </a:r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damaging</a:t>
            </a:r>
            <a:r>
              <a:rPr lang="de-DE" sz="16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flanges</a:t>
            </a:r>
            <a:endParaRPr lang="de-DE" sz="1600" b="1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15" y="1436935"/>
            <a:ext cx="5508000" cy="4131000"/>
          </a:xfrm>
          <a:prstGeom prst="rect">
            <a:avLst/>
          </a:prstGeo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3988" y="447055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buClr>
                <a:srgbClr val="034694"/>
              </a:buClr>
              <a:buFont typeface="Wingdings" pitchFamily="2" charset="2"/>
              <a:buNone/>
            </a:pP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novaphit</a:t>
            </a:r>
            <a:r>
              <a:rPr lang="de-DE" sz="2400" b="1" baseline="30000" dirty="0" smtClean="0">
                <a:solidFill>
                  <a:srgbClr val="034694"/>
                </a:solidFill>
                <a:latin typeface="Arial" pitchFamily="34" charset="0"/>
              </a:rPr>
              <a:t>®</a:t>
            </a: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34694"/>
                </a:solidFill>
                <a:latin typeface="Arial" pitchFamily="34" charset="0"/>
              </a:rPr>
              <a:t>with</a:t>
            </a:r>
            <a:r>
              <a:rPr lang="de-DE" sz="2400" b="1" dirty="0" smtClean="0">
                <a:solidFill>
                  <a:srgbClr val="034694"/>
                </a:solidFill>
                <a:latin typeface="Arial" pitchFamily="34" charset="0"/>
              </a:rPr>
              <a:t> XP – Technology</a:t>
            </a:r>
          </a:p>
        </p:txBody>
      </p:sp>
      <p:sp>
        <p:nvSpPr>
          <p:cNvPr id="7" name="Rect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3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92113" y="476672"/>
            <a:ext cx="83566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sz="24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XP- </a:t>
            </a:r>
            <a:r>
              <a:rPr lang="de-DE" sz="24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technology</a:t>
            </a:r>
            <a:r>
              <a:rPr lang="de-DE" sz="24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for</a:t>
            </a:r>
            <a:r>
              <a:rPr lang="de-DE" sz="24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novaphit</a:t>
            </a:r>
            <a:r>
              <a:rPr lang="de-DE" sz="24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®</a:t>
            </a:r>
          </a:p>
          <a:p>
            <a:pPr algn="ctr"/>
            <a:r>
              <a:rPr lang="de-DE" sz="24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principle</a:t>
            </a:r>
            <a:r>
              <a:rPr lang="de-DE" sz="2400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>
                <a:solidFill>
                  <a:srgbClr val="00448A"/>
                </a:solidFill>
                <a:latin typeface="Arial" charset="0"/>
                <a:cs typeface="Arial" charset="0"/>
              </a:rPr>
              <a:t>of</a:t>
            </a:r>
            <a:r>
              <a:rPr lang="de-DE" sz="2400" b="1" dirty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action</a:t>
            </a:r>
            <a:endParaRPr lang="de-DE" sz="2400" b="1" dirty="0">
              <a:solidFill>
                <a:srgbClr val="00448A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Grafik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9" y="1329705"/>
            <a:ext cx="6912768" cy="41933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444208" y="1415852"/>
            <a:ext cx="2304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HL Zhang et al., Carbon 44 (2006) 2212–2218.</a:t>
            </a:r>
          </a:p>
        </p:txBody>
      </p:sp>
    </p:spTree>
    <p:extLst>
      <p:ext uri="{BB962C8B-B14F-4D97-AF65-F5344CB8AC3E}">
        <p14:creationId xmlns:p14="http://schemas.microsoft.com/office/powerpoint/2010/main" val="29665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>
          <a:blip r:embed="rId2"/>
          <a:stretch>
            <a:fillRect/>
          </a:stretch>
        </p:blipFill>
        <p:spPr>
          <a:xfrm>
            <a:off x="9160" y="352091"/>
            <a:ext cx="6840760" cy="422903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545664" y="3861048"/>
            <a:ext cx="4608512" cy="209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  <a:defRPr/>
            </a:pPr>
            <a:r>
              <a:rPr lang="de-DE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Pump: </a:t>
            </a:r>
            <a:r>
              <a:rPr lang="de-DE" sz="1600" dirty="0">
                <a:solidFill>
                  <a:srgbClr val="00448A"/>
                </a:solidFill>
                <a:latin typeface="Arial" charset="0"/>
                <a:cs typeface="Arial" charset="0"/>
              </a:rPr>
              <a:t>L2NG-106/180-AHMKVI-G  </a:t>
            </a:r>
          </a:p>
          <a:p>
            <a:pPr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M</a:t>
            </a:r>
            <a:r>
              <a:rPr lang="en-US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edium: </a:t>
            </a:r>
            <a:r>
              <a:rPr lang="en-US" sz="1600" dirty="0" err="1">
                <a:solidFill>
                  <a:srgbClr val="00448A"/>
                </a:solidFill>
                <a:latin typeface="Arial" charset="0"/>
                <a:cs typeface="Arial" charset="0"/>
              </a:rPr>
              <a:t>Vaccuum</a:t>
            </a: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 Residue und Heavy Fuel Oil</a:t>
            </a:r>
          </a:p>
          <a:p>
            <a:pPr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G</a:t>
            </a:r>
            <a:r>
              <a:rPr lang="en-US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asket: </a:t>
            </a: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novaphit</a:t>
            </a:r>
            <a:r>
              <a:rPr lang="en-US" sz="1600" baseline="30000" dirty="0">
                <a:solidFill>
                  <a:srgbClr val="00448A"/>
                </a:solidFill>
                <a:latin typeface="Arial" charset="0"/>
                <a:cs typeface="Arial" charset="0"/>
              </a:rPr>
              <a:t>®</a:t>
            </a: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 SSTC TA-L </a:t>
            </a:r>
            <a:r>
              <a:rPr lang="en-US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with </a:t>
            </a: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XP </a:t>
            </a:r>
            <a:r>
              <a:rPr lang="en-US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Technology </a:t>
            </a: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(46)</a:t>
            </a:r>
            <a:endParaRPr lang="de-DE" sz="1600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Design Temperature: </a:t>
            </a: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260°C</a:t>
            </a:r>
            <a:endParaRPr lang="de-DE" sz="1600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Design </a:t>
            </a:r>
            <a:r>
              <a:rPr lang="en-US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Pressure: </a:t>
            </a: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10 bar</a:t>
            </a:r>
            <a:endParaRPr lang="de-DE" sz="1600" dirty="0">
              <a:solidFill>
                <a:srgbClr val="00448A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355976" y="404664"/>
            <a:ext cx="4714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i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Leistritz</a:t>
            </a:r>
            <a:r>
              <a:rPr lang="de-DE" sz="3200" b="1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Pumpen GmbH</a:t>
            </a:r>
            <a:endParaRPr lang="de-DE" sz="3200" dirty="0"/>
          </a:p>
        </p:txBody>
      </p:sp>
      <p:sp>
        <p:nvSpPr>
          <p:cNvPr id="7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148064" y="1340768"/>
            <a:ext cx="3996016" cy="2304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Type: </a:t>
            </a:r>
            <a:r>
              <a:rPr lang="de-DE" sz="1600" dirty="0">
                <a:solidFill>
                  <a:srgbClr val="00448A"/>
                </a:solidFill>
                <a:latin typeface="Arial" charset="0"/>
                <a:cs typeface="Arial" charset="0"/>
              </a:rPr>
              <a:t>L2NG-220/125-AHMKRA-G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Medium: Bitumen</a:t>
            </a:r>
            <a:endParaRPr lang="de-DE" sz="1600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G</a:t>
            </a:r>
            <a:r>
              <a:rPr lang="en-US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asket: </a:t>
            </a: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novaphit</a:t>
            </a:r>
            <a:r>
              <a:rPr lang="en-US" sz="1600" baseline="30000" dirty="0">
                <a:solidFill>
                  <a:srgbClr val="00448A"/>
                </a:solidFill>
                <a:latin typeface="Arial" charset="0"/>
                <a:cs typeface="Arial" charset="0"/>
              </a:rPr>
              <a:t>®</a:t>
            </a:r>
            <a:r>
              <a:rPr lang="en-US" sz="1600" dirty="0">
                <a:solidFill>
                  <a:srgbClr val="00448A"/>
                </a:solidFill>
                <a:latin typeface="Arial" charset="0"/>
                <a:cs typeface="Arial" charset="0"/>
              </a:rPr>
              <a:t> SSTC TA-L </a:t>
            </a:r>
            <a:r>
              <a:rPr lang="en-US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with XP - Technology</a:t>
            </a:r>
            <a:endParaRPr lang="de-DE" sz="1600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Design </a:t>
            </a:r>
            <a:r>
              <a:rPr lang="de-DE" sz="1600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Temperature</a:t>
            </a:r>
            <a:r>
              <a:rPr lang="de-DE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: </a:t>
            </a:r>
            <a:r>
              <a:rPr lang="de-DE" sz="1600" dirty="0">
                <a:solidFill>
                  <a:srgbClr val="00448A"/>
                </a:solidFill>
                <a:latin typeface="Arial" charset="0"/>
                <a:cs typeface="Arial" charset="0"/>
              </a:rPr>
              <a:t>270°C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Design </a:t>
            </a:r>
            <a:r>
              <a:rPr lang="de-DE" sz="1600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Pressure</a:t>
            </a:r>
            <a:r>
              <a:rPr lang="de-DE" sz="1600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: </a:t>
            </a:r>
            <a:r>
              <a:rPr lang="de-DE" sz="1600" dirty="0">
                <a:solidFill>
                  <a:srgbClr val="00448A"/>
                </a:solidFill>
                <a:latin typeface="Arial" charset="0"/>
                <a:cs typeface="Arial" charset="0"/>
              </a:rPr>
              <a:t>16 bar</a:t>
            </a:r>
          </a:p>
        </p:txBody>
      </p:sp>
      <p:sp>
        <p:nvSpPr>
          <p:cNvPr id="3" name="Rechteck 2"/>
          <p:cNvSpPr/>
          <p:nvPr/>
        </p:nvSpPr>
        <p:spPr>
          <a:xfrm>
            <a:off x="107504" y="521148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i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Leistritz</a:t>
            </a:r>
            <a:r>
              <a:rPr lang="de-DE" sz="3200" b="1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Pumpen GmbH</a:t>
            </a:r>
            <a:endParaRPr lang="de-DE" sz="3200" dirty="0"/>
          </a:p>
        </p:txBody>
      </p:sp>
      <p:pic>
        <p:nvPicPr>
          <p:cNvPr id="4" name="Grafik 3" descr="Q:\QSP_Kundenaufträge\Fotos Endkontrolle\N\41009000-41009999\N 41009196-01\009804_009805_009807\Hofmann 1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040560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6685"/>
            <a:ext cx="3852428" cy="5136571"/>
          </a:xfrm>
          <a:prstGeom prst="rect">
            <a:avLst/>
          </a:prstGeom>
        </p:spPr>
      </p:pic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8760"/>
            <a:ext cx="2276114" cy="5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4572000" y="1140784"/>
            <a:ext cx="4390458" cy="474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 </a:t>
            </a:r>
            <a:r>
              <a:rPr lang="de-DE" dirty="0" err="1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pump: </a:t>
            </a:r>
            <a:r>
              <a:rPr lang="de-DE" dirty="0" err="1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clutch</a:t>
            </a: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Medium: </a:t>
            </a:r>
            <a:r>
              <a:rPr lang="de-DE" dirty="0" err="1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Dowtherm</a:t>
            </a:r>
            <a:r>
              <a:rPr lang="de-DE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</a:t>
            </a:r>
            <a:r>
              <a:rPr lang="de-DE" dirty="0" err="1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350°C                                                    </a:t>
            </a:r>
            <a:r>
              <a:rPr lang="de-DE" dirty="0" err="1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bar                                                       T</a:t>
            </a: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ype </a:t>
            </a:r>
            <a:r>
              <a:rPr lang="de-DE" dirty="0" err="1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gasket</a:t>
            </a:r>
            <a:r>
              <a:rPr lang="en-US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originally </a:t>
            </a:r>
            <a:r>
              <a:rPr lang="en-US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novaphit</a:t>
            </a:r>
            <a:r>
              <a:rPr lang="en-US" baseline="30000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               </a:t>
            </a:r>
            <a:r>
              <a:rPr lang="en-US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Width: </a:t>
            </a:r>
            <a:r>
              <a:rPr lang="en-US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4mm                                                        L</a:t>
            </a:r>
            <a:r>
              <a:rPr lang="en-US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eakage after </a:t>
            </a:r>
            <a:r>
              <a:rPr lang="en-US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en-US" dirty="0">
              <a:solidFill>
                <a:srgbClr val="0346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construction with increased number of bolts </a:t>
            </a:r>
            <a:endParaRPr lang="en-US" b="1" dirty="0">
              <a:solidFill>
                <a:srgbClr val="0346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gasket type: </a:t>
            </a:r>
            <a:r>
              <a:rPr lang="en-US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novaphit</a:t>
            </a:r>
            <a:r>
              <a:rPr lang="en-US" baseline="30000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SSTC TA-L </a:t>
            </a:r>
            <a:r>
              <a:rPr lang="en-US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XP -Technology                                                        Width: </a:t>
            </a:r>
            <a:r>
              <a:rPr lang="en-US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6mm                                                                      &gt; 12 </a:t>
            </a:r>
            <a:r>
              <a:rPr lang="en-US" dirty="0" smtClean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without leakage</a:t>
            </a:r>
            <a:endParaRPr lang="de-DE" dirty="0">
              <a:solidFill>
                <a:srgbClr val="0346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>
            <p:extLst/>
          </p:nvPr>
        </p:nvGraphicFramePr>
        <p:xfrm>
          <a:off x="164390" y="954306"/>
          <a:ext cx="7776864" cy="5355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ingekerbter Richtungspfeil 3"/>
          <p:cNvSpPr/>
          <p:nvPr/>
        </p:nvSpPr>
        <p:spPr>
          <a:xfrm rot="16200000">
            <a:off x="7184232" y="3844131"/>
            <a:ext cx="2592388" cy="89852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>
                <a:solidFill>
                  <a:schemeClr val="tx1"/>
                </a:solidFill>
              </a:rPr>
              <a:t>FRENZELIT</a:t>
            </a:r>
          </a:p>
        </p:txBody>
      </p:sp>
      <p:sp>
        <p:nvSpPr>
          <p:cNvPr id="6" name="Eingekerbter Richtungspfeil 5"/>
          <p:cNvSpPr/>
          <p:nvPr/>
        </p:nvSpPr>
        <p:spPr>
          <a:xfrm rot="16200000">
            <a:off x="7320757" y="1539081"/>
            <a:ext cx="2305050" cy="90011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 err="1">
                <a:solidFill>
                  <a:schemeClr val="tx1"/>
                </a:solidFill>
              </a:rPr>
              <a:t>partner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5605" name="Textfeld 8"/>
          <p:cNvSpPr txBox="1">
            <a:spLocks noChangeArrowheads="1"/>
          </p:cNvSpPr>
          <p:nvPr/>
        </p:nvSpPr>
        <p:spPr bwMode="auto">
          <a:xfrm>
            <a:off x="250825" y="396875"/>
            <a:ext cx="5184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034694"/>
                </a:solidFill>
              </a:rPr>
              <a:t>Supply chain competence</a:t>
            </a:r>
          </a:p>
        </p:txBody>
      </p:sp>
    </p:spTree>
    <p:extLst>
      <p:ext uri="{BB962C8B-B14F-4D97-AF65-F5344CB8AC3E}">
        <p14:creationId xmlns:p14="http://schemas.microsoft.com/office/powerpoint/2010/main" val="1159301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25272" y="1709728"/>
            <a:ext cx="8353176" cy="374441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Works in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the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complete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temperature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and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media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range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graphite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gaskets</a:t>
            </a:r>
            <a:endParaRPr lang="de-DE" sz="2400" dirty="0" smtClean="0">
              <a:solidFill>
                <a:srgbClr val="034694"/>
              </a:solidFill>
              <a:latin typeface="Arial" charset="0"/>
              <a:cs typeface="+mn-cs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No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damage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flanges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caused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by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not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recommended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metallic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reinforcement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(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tanged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metal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)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No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risk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damaged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flanges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by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simplified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cleaning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processes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(XP-Technology)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Reduced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maintenance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costs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by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quicker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dismounting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  <a:cs typeface="+mn-cs"/>
              </a:rPr>
              <a:t>gaskets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sz="2400" dirty="0">
                <a:solidFill>
                  <a:srgbClr val="034694"/>
                </a:solidFill>
                <a:latin typeface="Arial" charset="0"/>
              </a:rPr>
              <a:t>(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</a:rPr>
              <a:t>XP-Technology)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de-DE" sz="2400" dirty="0" err="1" smtClean="0">
                <a:solidFill>
                  <a:srgbClr val="034694"/>
                </a:solidFill>
                <a:latin typeface="Arial" charset="0"/>
              </a:rPr>
              <a:t>Increased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</a:rPr>
              <a:t>longterm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</a:rPr>
              <a:t> </a:t>
            </a:r>
            <a:r>
              <a:rPr lang="de-DE" sz="2400" dirty="0" err="1" smtClean="0">
                <a:solidFill>
                  <a:srgbClr val="034694"/>
                </a:solidFill>
                <a:latin typeface="Arial" charset="0"/>
              </a:rPr>
              <a:t>performance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</a:rPr>
              <a:t> </a:t>
            </a:r>
            <a:r>
              <a:rPr lang="de-DE" sz="2400" dirty="0">
                <a:solidFill>
                  <a:srgbClr val="034694"/>
                </a:solidFill>
                <a:latin typeface="Arial" charset="0"/>
              </a:rPr>
              <a:t>(</a:t>
            </a:r>
            <a:r>
              <a:rPr lang="de-DE" sz="2400" dirty="0" smtClean="0">
                <a:solidFill>
                  <a:srgbClr val="034694"/>
                </a:solidFill>
                <a:latin typeface="Arial" charset="0"/>
              </a:rPr>
              <a:t>XP-Technologie)</a:t>
            </a:r>
            <a:endParaRPr lang="de-DE" sz="2400" dirty="0">
              <a:solidFill>
                <a:srgbClr val="034694"/>
              </a:solidFill>
              <a:latin typeface="Arial" charset="0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</a:t>
            </a:r>
            <a:br>
              <a:rPr lang="de-DE" dirty="0" smtClean="0"/>
            </a:br>
            <a:r>
              <a:rPr lang="de-DE" dirty="0" smtClean="0"/>
              <a:t>novaphit</a:t>
            </a:r>
            <a:r>
              <a:rPr lang="de-DE" baseline="30000" dirty="0" smtClean="0"/>
              <a:t>®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XP-Technology</a:t>
            </a:r>
            <a:endParaRPr lang="de-DE" sz="3200" baseline="30000" dirty="0"/>
          </a:p>
        </p:txBody>
      </p:sp>
      <p:sp>
        <p:nvSpPr>
          <p:cNvPr id="4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59832" y="6165304"/>
            <a:ext cx="22322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b="1" dirty="0" smtClean="0">
                <a:solidFill>
                  <a:srgbClr val="034694"/>
                </a:solidFill>
              </a:rPr>
              <a:t>XP-Technology</a:t>
            </a:r>
            <a:endParaRPr lang="de-DE" altLang="de-DE" sz="16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8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-72008" y="115436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2800" b="1" dirty="0" smtClean="0">
                <a:solidFill>
                  <a:srgbClr val="034694"/>
                </a:solidFill>
              </a:rPr>
              <a:t>novapress</a:t>
            </a:r>
            <a:r>
              <a:rPr lang="de-DE" sz="2800" b="1" baseline="30000" dirty="0" smtClean="0">
                <a:solidFill>
                  <a:srgbClr val="034694"/>
                </a:solidFill>
              </a:rPr>
              <a:t>®</a:t>
            </a:r>
            <a:r>
              <a:rPr lang="de-DE" sz="2800" b="1" dirty="0" smtClean="0">
                <a:solidFill>
                  <a:srgbClr val="034694"/>
                </a:solidFill>
              </a:rPr>
              <a:t> 880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44824"/>
            <a:ext cx="3600400" cy="3695775"/>
          </a:xfrm>
          <a:prstGeom prst="rect">
            <a:avLst/>
          </a:prstGeom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201418" y="692696"/>
            <a:ext cx="8856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err="1" smtClean="0">
                <a:solidFill>
                  <a:srgbClr val="034694"/>
                </a:solidFill>
              </a:rPr>
              <a:t>Increase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in Performance at NBR/Ar </a:t>
            </a:r>
            <a:r>
              <a:rPr lang="de-DE" altLang="de-DE" sz="2400" b="1" dirty="0" err="1" smtClean="0">
                <a:solidFill>
                  <a:srgbClr val="034694"/>
                </a:solidFill>
              </a:rPr>
              <a:t>Gaskets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</a:t>
            </a:r>
            <a:endParaRPr lang="de-DE" altLang="de-DE" sz="24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619672" y="1412776"/>
            <a:ext cx="74878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2800" b="1" dirty="0" smtClean="0">
                <a:solidFill>
                  <a:srgbClr val="BDCF31"/>
                </a:solidFill>
              </a:rPr>
              <a:t>Forderung aus VCI-</a:t>
            </a:r>
            <a:r>
              <a:rPr lang="de-DE" sz="2800" b="1" dirty="0">
                <a:solidFill>
                  <a:srgbClr val="BDCF31"/>
                </a:solidFill>
              </a:rPr>
              <a:t>L</a:t>
            </a:r>
            <a:r>
              <a:rPr lang="de-DE" sz="2800" b="1" dirty="0" smtClean="0">
                <a:solidFill>
                  <a:srgbClr val="BDCF31"/>
                </a:solidFill>
              </a:rPr>
              <a:t>eitfaden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 b="1" dirty="0" err="1" smtClean="0">
                <a:solidFill>
                  <a:srgbClr val="BDCF31"/>
                </a:solidFill>
              </a:rPr>
              <a:t>Q</a:t>
            </a:r>
            <a:r>
              <a:rPr lang="de-DE" sz="2800" b="1" baseline="-25000" dirty="0" err="1" smtClean="0">
                <a:solidFill>
                  <a:srgbClr val="BDCF31"/>
                </a:solidFill>
              </a:rPr>
              <a:t>min</a:t>
            </a:r>
            <a:r>
              <a:rPr lang="de-DE" sz="2800" b="1" dirty="0" smtClean="0">
                <a:solidFill>
                  <a:srgbClr val="BDCF31"/>
                </a:solidFill>
              </a:rPr>
              <a:t> bei 40 bar max. 30 MPa</a:t>
            </a:r>
            <a:r>
              <a:rPr lang="de-DE" sz="2800" b="1" dirty="0" smtClean="0">
                <a:solidFill>
                  <a:srgbClr val="034694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800" b="1" dirty="0" err="1" smtClean="0">
                <a:solidFill>
                  <a:srgbClr val="034694"/>
                </a:solidFill>
              </a:rPr>
              <a:t>Q</a:t>
            </a:r>
            <a:r>
              <a:rPr lang="de-DE" sz="2800" b="1" baseline="-25000" dirty="0" err="1">
                <a:solidFill>
                  <a:srgbClr val="034694"/>
                </a:solidFill>
              </a:rPr>
              <a:t>S</a:t>
            </a:r>
            <a:r>
              <a:rPr lang="de-DE" sz="2800" b="1" baseline="-25000" dirty="0" err="1" smtClean="0">
                <a:solidFill>
                  <a:srgbClr val="034694"/>
                </a:solidFill>
              </a:rPr>
              <a:t>min</a:t>
            </a:r>
            <a:r>
              <a:rPr lang="de-DE" sz="2800" b="1" dirty="0" smtClean="0">
                <a:solidFill>
                  <a:srgbClr val="034694"/>
                </a:solidFill>
              </a:rPr>
              <a:t> bei Q</a:t>
            </a:r>
            <a:r>
              <a:rPr lang="de-DE" sz="2800" b="1" baseline="-25000" dirty="0" smtClean="0">
                <a:solidFill>
                  <a:srgbClr val="034694"/>
                </a:solidFill>
              </a:rPr>
              <a:t>A</a:t>
            </a:r>
            <a:r>
              <a:rPr lang="de-DE" sz="2800" b="1" dirty="0" smtClean="0">
                <a:solidFill>
                  <a:srgbClr val="034694"/>
                </a:solidFill>
              </a:rPr>
              <a:t> 30 MPa max. 10 MPa</a:t>
            </a:r>
          </a:p>
        </p:txBody>
      </p:sp>
      <p:sp>
        <p:nvSpPr>
          <p:cNvPr id="2" name="Ellipse 1"/>
          <p:cNvSpPr/>
          <p:nvPr/>
        </p:nvSpPr>
        <p:spPr>
          <a:xfrm rot="3600000">
            <a:off x="4050528" y="3085842"/>
            <a:ext cx="216024" cy="216024"/>
          </a:xfrm>
          <a:prstGeom prst="ellipse">
            <a:avLst/>
          </a:prstGeom>
          <a:solidFill>
            <a:srgbClr val="BD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 rot="3600000">
            <a:off x="1974536" y="3084184"/>
            <a:ext cx="216024" cy="216024"/>
          </a:xfrm>
          <a:prstGeom prst="ellipse">
            <a:avLst/>
          </a:prstGeom>
          <a:solidFill>
            <a:srgbClr val="004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97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>
            <a:graphicFrameLocks/>
          </p:cNvGraphicFramePr>
          <p:nvPr>
            <p:extLst/>
          </p:nvPr>
        </p:nvGraphicFramePr>
        <p:xfrm>
          <a:off x="58366" y="630416"/>
          <a:ext cx="914501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llipse 1"/>
          <p:cNvSpPr/>
          <p:nvPr/>
        </p:nvSpPr>
        <p:spPr>
          <a:xfrm rot="3600000">
            <a:off x="4080960" y="3075474"/>
            <a:ext cx="216024" cy="216024"/>
          </a:xfrm>
          <a:prstGeom prst="ellipse">
            <a:avLst/>
          </a:prstGeom>
          <a:solidFill>
            <a:srgbClr val="BDC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 rot="3600000">
            <a:off x="1974536" y="3074136"/>
            <a:ext cx="216024" cy="216024"/>
          </a:xfrm>
          <a:prstGeom prst="ellipse">
            <a:avLst/>
          </a:prstGeom>
          <a:solidFill>
            <a:srgbClr val="004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38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96" y="3429280"/>
            <a:ext cx="2520000" cy="252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29280"/>
            <a:ext cx="2520000" cy="2520000"/>
          </a:xfrm>
          <a:prstGeom prst="rect">
            <a:avLst/>
          </a:prstGeom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0" y="45750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2800" b="1" dirty="0" smtClean="0">
                <a:solidFill>
                  <a:srgbClr val="034694"/>
                </a:solidFill>
              </a:rPr>
              <a:t>Extreme </a:t>
            </a:r>
            <a:r>
              <a:rPr lang="de-DE" sz="2800" b="1" dirty="0" err="1">
                <a:solidFill>
                  <a:srgbClr val="034694"/>
                </a:solidFill>
              </a:rPr>
              <a:t>A</a:t>
            </a:r>
            <a:r>
              <a:rPr lang="de-DE" sz="2800" b="1" dirty="0" err="1" smtClean="0">
                <a:solidFill>
                  <a:srgbClr val="034694"/>
                </a:solidFill>
              </a:rPr>
              <a:t>daptability</a:t>
            </a:r>
            <a:endParaRPr lang="de-DE" sz="2800" b="1" dirty="0">
              <a:solidFill>
                <a:srgbClr val="034694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899428"/>
            <a:ext cx="9107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1800" dirty="0" smtClean="0">
                <a:solidFill>
                  <a:srgbClr val="034694"/>
                </a:solidFill>
              </a:rPr>
              <a:t>Surface </a:t>
            </a:r>
            <a:r>
              <a:rPr lang="de-DE" sz="1800" dirty="0" err="1" smtClean="0">
                <a:solidFill>
                  <a:srgbClr val="034694"/>
                </a:solidFill>
              </a:rPr>
              <a:t>pressure</a:t>
            </a:r>
            <a:r>
              <a:rPr lang="de-DE" sz="1800" dirty="0" smtClean="0">
                <a:solidFill>
                  <a:srgbClr val="034694"/>
                </a:solidFill>
              </a:rPr>
              <a:t> 20 MPa, </a:t>
            </a:r>
            <a:r>
              <a:rPr lang="de-DE" sz="1800" dirty="0" err="1" smtClean="0">
                <a:solidFill>
                  <a:srgbClr val="034694"/>
                </a:solidFill>
              </a:rPr>
              <a:t>gasket</a:t>
            </a:r>
            <a:r>
              <a:rPr lang="de-DE" sz="1800" dirty="0" smtClean="0">
                <a:solidFill>
                  <a:srgbClr val="034694"/>
                </a:solidFill>
              </a:rPr>
              <a:t> </a:t>
            </a:r>
            <a:r>
              <a:rPr lang="de-DE" sz="1800" dirty="0" err="1" smtClean="0">
                <a:solidFill>
                  <a:srgbClr val="034694"/>
                </a:solidFill>
              </a:rPr>
              <a:t>thickness</a:t>
            </a:r>
            <a:r>
              <a:rPr lang="de-DE" sz="1800" dirty="0" smtClean="0">
                <a:solidFill>
                  <a:srgbClr val="034694"/>
                </a:solidFill>
              </a:rPr>
              <a:t> 2 mm</a:t>
            </a:r>
            <a:endParaRPr lang="de-DE" sz="1800" dirty="0">
              <a:solidFill>
                <a:srgbClr val="034694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52400" y="3563724"/>
            <a:ext cx="2232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1800" dirty="0" err="1">
                <a:solidFill>
                  <a:srgbClr val="034694"/>
                </a:solidFill>
              </a:rPr>
              <a:t>c</a:t>
            </a:r>
            <a:r>
              <a:rPr lang="de-DE" sz="1800" dirty="0" err="1" smtClean="0">
                <a:solidFill>
                  <a:srgbClr val="034694"/>
                </a:solidFill>
              </a:rPr>
              <a:t>ompetitors</a:t>
            </a:r>
            <a:r>
              <a:rPr lang="de-DE" sz="1800" dirty="0" smtClean="0">
                <a:solidFill>
                  <a:srgbClr val="034694"/>
                </a:solidFill>
              </a:rPr>
              <a:t> classic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1800" dirty="0" err="1">
                <a:solidFill>
                  <a:srgbClr val="034694"/>
                </a:solidFill>
              </a:rPr>
              <a:t>f</a:t>
            </a:r>
            <a:r>
              <a:rPr lang="de-DE" sz="1800" dirty="0" err="1" smtClean="0">
                <a:solidFill>
                  <a:srgbClr val="034694"/>
                </a:solidFill>
              </a:rPr>
              <a:t>ibre</a:t>
            </a:r>
            <a:r>
              <a:rPr lang="de-DE" sz="1800" dirty="0" smtClean="0">
                <a:solidFill>
                  <a:srgbClr val="034694"/>
                </a:solidFill>
              </a:rPr>
              <a:t> </a:t>
            </a:r>
            <a:r>
              <a:rPr lang="de-DE" sz="1800" dirty="0" err="1" smtClean="0">
                <a:solidFill>
                  <a:srgbClr val="034694"/>
                </a:solidFill>
              </a:rPr>
              <a:t>gasket</a:t>
            </a:r>
            <a:endParaRPr lang="de-DE" sz="1800" dirty="0">
              <a:solidFill>
                <a:srgbClr val="034694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760912" y="3573016"/>
            <a:ext cx="1899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1800" dirty="0" err="1">
                <a:solidFill>
                  <a:srgbClr val="034694"/>
                </a:solidFill>
              </a:rPr>
              <a:t>n</a:t>
            </a:r>
            <a:r>
              <a:rPr lang="de-DE" sz="1800" dirty="0" err="1" smtClean="0">
                <a:solidFill>
                  <a:srgbClr val="034694"/>
                </a:solidFill>
              </a:rPr>
              <a:t>ovapress</a:t>
            </a:r>
            <a:r>
              <a:rPr lang="de-DE" sz="1800" dirty="0" smtClean="0">
                <a:solidFill>
                  <a:srgbClr val="034694"/>
                </a:solidFill>
              </a:rPr>
              <a:t> 880</a:t>
            </a:r>
            <a:endParaRPr lang="de-DE" sz="1800" dirty="0">
              <a:solidFill>
                <a:srgbClr val="034694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512" y="4366845"/>
            <a:ext cx="18993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1800" dirty="0" err="1" smtClean="0">
                <a:solidFill>
                  <a:srgbClr val="034694"/>
                </a:solidFill>
              </a:rPr>
              <a:t>Compressibility</a:t>
            </a:r>
            <a:r>
              <a:rPr lang="de-DE" sz="1800" dirty="0" smtClean="0">
                <a:solidFill>
                  <a:srgbClr val="034694"/>
                </a:solidFill>
              </a:rPr>
              <a:t> ASTM F36J: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1800" dirty="0">
                <a:solidFill>
                  <a:srgbClr val="034694"/>
                </a:solidFill>
              </a:rPr>
              <a:t>6</a:t>
            </a:r>
            <a:r>
              <a:rPr lang="de-DE" sz="1800" dirty="0" smtClean="0">
                <a:solidFill>
                  <a:srgbClr val="034694"/>
                </a:solidFill>
              </a:rPr>
              <a:t> % </a:t>
            </a:r>
            <a:endParaRPr lang="de-DE" sz="1800" dirty="0">
              <a:solidFill>
                <a:srgbClr val="034694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760912" y="4365104"/>
            <a:ext cx="18993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1800" dirty="0" err="1">
                <a:solidFill>
                  <a:srgbClr val="034694"/>
                </a:solidFill>
              </a:rPr>
              <a:t>Compressibility</a:t>
            </a:r>
            <a:r>
              <a:rPr lang="de-DE" sz="1800" dirty="0">
                <a:solidFill>
                  <a:srgbClr val="034694"/>
                </a:solidFill>
              </a:rPr>
              <a:t> ASTM </a:t>
            </a:r>
            <a:r>
              <a:rPr lang="de-DE" sz="1800" dirty="0" smtClean="0">
                <a:solidFill>
                  <a:srgbClr val="034694"/>
                </a:solidFill>
              </a:rPr>
              <a:t>F36J: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1800" b="1" dirty="0" smtClean="0">
                <a:solidFill>
                  <a:srgbClr val="034694"/>
                </a:solidFill>
              </a:rPr>
              <a:t>18 % </a:t>
            </a:r>
            <a:endParaRPr lang="de-DE" sz="1800" b="1" dirty="0">
              <a:solidFill>
                <a:srgbClr val="034694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59"/>
            <a:ext cx="8871860" cy="22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611560" y="321252"/>
          <a:ext cx="8347034" cy="5495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rbeitsblatt" r:id="rId3" imgW="9591727" imgH="6314978" progId="Excel.Sheet.12">
                  <p:embed/>
                </p:oleObj>
              </mc:Choice>
              <mc:Fallback>
                <p:oleObj name="Arbeitsblatt" r:id="rId3" imgW="9591727" imgH="6314978" progId="Excel.Sheet.12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321252"/>
                        <a:ext cx="8347034" cy="5495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Gerade Verbindung mit Pfeil 2"/>
          <p:cNvCxnSpPr/>
          <p:nvPr/>
        </p:nvCxnSpPr>
        <p:spPr>
          <a:xfrm>
            <a:off x="2987824" y="3068959"/>
            <a:ext cx="1944216" cy="1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2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5711544" cy="4283658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4139952" y="1484784"/>
            <a:ext cx="2304256" cy="12241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H="1">
            <a:off x="3347864" y="1484784"/>
            <a:ext cx="3096344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660232" y="1311151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Leakage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by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Corrosion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>
                <a:solidFill>
                  <a:srgbClr val="00448A"/>
                </a:solidFill>
                <a:latin typeface="Arial" charset="0"/>
                <a:cs typeface="Arial" charset="0"/>
              </a:rPr>
              <a:t>a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nd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Elution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</p:txBody>
      </p:sp>
      <p:pic>
        <p:nvPicPr>
          <p:cNvPr id="4098" name="Picture 2" descr="cid:image003.jpg@01CFDD85.D7329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7615"/>
            <a:ext cx="1619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2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5568619" cy="4176464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>
          <a:xfrm>
            <a:off x="1331640" y="191683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4081107" y="1340768"/>
            <a:ext cx="2517957" cy="72008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4716016" y="1340768"/>
            <a:ext cx="1883048" cy="3304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id:image003.jpg@01CFDD85.D7329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64" y="472645"/>
            <a:ext cx="1619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660232" y="1311151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Leakage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by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Corrosion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>
                <a:solidFill>
                  <a:srgbClr val="00448A"/>
                </a:solidFill>
                <a:latin typeface="Arial" charset="0"/>
                <a:cs typeface="Arial" charset="0"/>
              </a:rPr>
              <a:t>a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nd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Elution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4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10801"/>
          <a:stretch/>
        </p:blipFill>
        <p:spPr>
          <a:xfrm>
            <a:off x="179512" y="1196752"/>
            <a:ext cx="6071016" cy="388843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476672"/>
            <a:ext cx="844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New Material novapress</a:t>
            </a:r>
            <a:r>
              <a:rPr lang="de-DE" sz="2400" b="1" baseline="300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880 – Original Shape </a:t>
            </a:r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Gasket</a:t>
            </a:r>
            <a:endParaRPr lang="de-DE" sz="2400" b="1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372200" y="1196752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Result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: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less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leakage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endParaRPr lang="de-DE" dirty="0" smtClean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But: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Not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yet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tight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!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2808" r="64175" b="62599"/>
          <a:stretch/>
        </p:blipFill>
        <p:spPr>
          <a:xfrm>
            <a:off x="611560" y="476672"/>
            <a:ext cx="4248472" cy="11653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7809" r="28907" b="6845"/>
          <a:stretch/>
        </p:blipFill>
        <p:spPr>
          <a:xfrm>
            <a:off x="755576" y="1536619"/>
            <a:ext cx="6418415" cy="441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3" y="476250"/>
            <a:ext cx="8356600" cy="504825"/>
          </a:xfrm>
        </p:spPr>
        <p:txBody>
          <a:bodyPr/>
          <a:lstStyle/>
          <a:p>
            <a:pPr eaLnBrk="1" hangingPunct="1"/>
            <a:r>
              <a:rPr lang="de-DE" altLang="fr-FR" smtClean="0"/>
              <a:t>Our product range</a:t>
            </a:r>
          </a:p>
        </p:txBody>
      </p:sp>
      <p:pic>
        <p:nvPicPr>
          <p:cNvPr id="10243" name="Picture 8" descr="M:\PM_PR\3_Bilder\GB Spartenbilder\Frenzelit_1_Dichtunge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633538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M:\PM_PR\3_Bilder\GB Spartenbilder\Frenzelit_2_Techn_Textilie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33538"/>
            <a:ext cx="13081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M:\PM_PR\3_Bilder\GB Spartenbilder\Frenzelit_3_Kompensatoren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33538"/>
            <a:ext cx="13049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M:\PM_PR\3_Bilder\GB Spartenbilder\Frenzelit_4_Isolationen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633538"/>
            <a:ext cx="13081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2" descr="M:\PM_PR\3_Bilder\GB Spartenbilder\Frenzelit_5_Neue_Materialien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1633538"/>
            <a:ext cx="13049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665163" y="3073400"/>
            <a:ext cx="7635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fr-FR" sz="1400" b="1" dirty="0" err="1" smtClean="0">
                <a:solidFill>
                  <a:srgbClr val="034694"/>
                </a:solidFill>
                <a:latin typeface="+mn-lt"/>
              </a:rPr>
              <a:t>Gaskets</a:t>
            </a:r>
            <a:endParaRPr lang="de-DE" altLang="fr-FR" sz="1400" b="1" dirty="0" smtClean="0">
              <a:solidFill>
                <a:srgbClr val="034694"/>
              </a:solidFill>
              <a:latin typeface="+mn-lt"/>
            </a:endParaRPr>
          </a:p>
        </p:txBody>
      </p:sp>
      <p:sp>
        <p:nvSpPr>
          <p:cNvPr id="10249" name="Text Box 14"/>
          <p:cNvSpPr txBox="1">
            <a:spLocks noChangeArrowheads="1"/>
          </p:cNvSpPr>
          <p:nvPr/>
        </p:nvSpPr>
        <p:spPr bwMode="auto">
          <a:xfrm>
            <a:off x="2052638" y="3073400"/>
            <a:ext cx="14620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fr-FR" sz="1400" b="1" dirty="0" smtClean="0">
                <a:solidFill>
                  <a:srgbClr val="034694"/>
                </a:solidFill>
                <a:latin typeface="+mn-lt"/>
              </a:rPr>
              <a:t>Technical Textiles</a:t>
            </a:r>
          </a:p>
        </p:txBody>
      </p:sp>
      <p:sp>
        <p:nvSpPr>
          <p:cNvPr id="10250" name="Text Box 15"/>
          <p:cNvSpPr txBox="1">
            <a:spLocks noChangeArrowheads="1"/>
          </p:cNvSpPr>
          <p:nvPr/>
        </p:nvSpPr>
        <p:spPr bwMode="auto">
          <a:xfrm>
            <a:off x="3805238" y="3082925"/>
            <a:ext cx="14144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fr-FR" sz="1400" b="1" dirty="0" smtClean="0">
                <a:solidFill>
                  <a:srgbClr val="034694"/>
                </a:solidFill>
                <a:latin typeface="+mn-lt"/>
              </a:rPr>
              <a:t>Expansion Joints</a:t>
            </a:r>
          </a:p>
        </p:txBody>
      </p:sp>
      <p:sp>
        <p:nvSpPr>
          <p:cNvPr id="10251" name="Text Box 16"/>
          <p:cNvSpPr txBox="1">
            <a:spLocks noChangeArrowheads="1"/>
          </p:cNvSpPr>
          <p:nvPr/>
        </p:nvSpPr>
        <p:spPr bwMode="auto">
          <a:xfrm>
            <a:off x="5799138" y="3073400"/>
            <a:ext cx="9286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fr-FR" sz="1400" b="1" dirty="0" err="1" smtClean="0">
                <a:solidFill>
                  <a:srgbClr val="034694"/>
                </a:solidFill>
                <a:latin typeface="+mn-lt"/>
              </a:rPr>
              <a:t>Insulation</a:t>
            </a:r>
            <a:endParaRPr lang="de-DE" altLang="fr-FR" sz="1400" b="1" dirty="0" smtClean="0">
              <a:solidFill>
                <a:srgbClr val="034694"/>
              </a:solidFill>
              <a:latin typeface="+mn-lt"/>
            </a:endParaRPr>
          </a:p>
        </p:txBody>
      </p:sp>
      <p:sp>
        <p:nvSpPr>
          <p:cNvPr id="10252" name="Text Box 17"/>
          <p:cNvSpPr txBox="1">
            <a:spLocks noChangeArrowheads="1"/>
          </p:cNvSpPr>
          <p:nvPr/>
        </p:nvSpPr>
        <p:spPr bwMode="auto">
          <a:xfrm>
            <a:off x="7351713" y="3076575"/>
            <a:ext cx="12731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fr-FR" sz="1400" b="1" dirty="0" smtClean="0">
                <a:solidFill>
                  <a:srgbClr val="034694"/>
                </a:solidFill>
                <a:latin typeface="+mn-lt"/>
              </a:rPr>
              <a:t>New Materials</a:t>
            </a:r>
          </a:p>
        </p:txBody>
      </p:sp>
    </p:spTree>
    <p:extLst>
      <p:ext uri="{BB962C8B-B14F-4D97-AF65-F5344CB8AC3E}">
        <p14:creationId xmlns:p14="http://schemas.microsoft.com/office/powerpoint/2010/main" val="14643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52874"/>
          <a:stretch/>
        </p:blipFill>
        <p:spPr>
          <a:xfrm>
            <a:off x="4716016" y="385321"/>
            <a:ext cx="2736304" cy="549195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1676" r="5042"/>
          <a:stretch/>
        </p:blipFill>
        <p:spPr>
          <a:xfrm rot="5400000">
            <a:off x="776012" y="1996702"/>
            <a:ext cx="5400600" cy="233539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20" y="386104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old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shape</a:t>
            </a:r>
            <a:endParaRPr lang="de-DE" dirty="0" smtClean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Aa </a:t>
            </a:r>
            <a:r>
              <a:rPr lang="de-DE" dirty="0">
                <a:solidFill>
                  <a:srgbClr val="00448A"/>
                </a:solidFill>
                <a:latin typeface="Arial" charset="0"/>
                <a:cs typeface="Arial" charset="0"/>
              </a:rPr>
              <a:t>= 416.489mm²</a:t>
            </a:r>
          </a:p>
          <a:p>
            <a:r>
              <a:rPr lang="de-DE" dirty="0" err="1">
                <a:solidFill>
                  <a:srgbClr val="00448A"/>
                </a:solidFill>
                <a:latin typeface="Arial" charset="0"/>
                <a:cs typeface="Arial" charset="0"/>
              </a:rPr>
              <a:t>Qa</a:t>
            </a:r>
            <a:r>
              <a:rPr lang="de-DE" dirty="0">
                <a:solidFill>
                  <a:srgbClr val="00448A"/>
                </a:solidFill>
                <a:latin typeface="Arial" charset="0"/>
                <a:cs typeface="Arial" charset="0"/>
              </a:rPr>
              <a:t> = 30MPa</a:t>
            </a:r>
          </a:p>
          <a:p>
            <a:endParaRPr lang="de-DE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6732240" y="3861048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New </a:t>
            </a:r>
            <a:r>
              <a:rPr lang="de-DE" b="1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shape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r>
              <a:rPr lang="de-DE" dirty="0">
                <a:solidFill>
                  <a:srgbClr val="00448A"/>
                </a:solidFill>
                <a:latin typeface="Arial" charset="0"/>
                <a:cs typeface="Arial" charset="0"/>
              </a:rPr>
              <a:t>An = 229.643mm²</a:t>
            </a:r>
          </a:p>
          <a:p>
            <a:r>
              <a:rPr lang="de-DE" dirty="0" err="1">
                <a:solidFill>
                  <a:srgbClr val="00448A"/>
                </a:solidFill>
                <a:latin typeface="Arial" charset="0"/>
                <a:cs typeface="Arial" charset="0"/>
              </a:rPr>
              <a:t>Qn</a:t>
            </a:r>
            <a:r>
              <a:rPr lang="de-DE" dirty="0">
                <a:solidFill>
                  <a:srgbClr val="00448A"/>
                </a:solidFill>
                <a:latin typeface="Arial" charset="0"/>
                <a:cs typeface="Arial" charset="0"/>
              </a:rPr>
              <a:t> = 54 </a:t>
            </a:r>
            <a:r>
              <a:rPr lang="de-DE" dirty="0" err="1">
                <a:solidFill>
                  <a:srgbClr val="00448A"/>
                </a:solidFill>
                <a:latin typeface="Arial" charset="0"/>
                <a:cs typeface="Arial" charset="0"/>
              </a:rPr>
              <a:t>Mpa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Qn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/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Qa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>
                <a:solidFill>
                  <a:srgbClr val="00448A"/>
                </a:solidFill>
                <a:latin typeface="Arial" charset="0"/>
                <a:cs typeface="Arial" charset="0"/>
              </a:rPr>
              <a:t>= 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1,81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An/Aa   </a:t>
            </a:r>
            <a:r>
              <a:rPr lang="de-DE" dirty="0">
                <a:solidFill>
                  <a:srgbClr val="00448A"/>
                </a:solidFill>
                <a:latin typeface="Arial" charset="0"/>
                <a:cs typeface="Arial" charset="0"/>
              </a:rPr>
              <a:t>= 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0,55  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6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33600"/>
          <a:stretch/>
        </p:blipFill>
        <p:spPr>
          <a:xfrm>
            <a:off x="611560" y="1196752"/>
            <a:ext cx="5705660" cy="36004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187624" y="548680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Optimized</a:t>
            </a:r>
            <a:r>
              <a:rPr lang="de-DE" sz="24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Shape</a:t>
            </a:r>
            <a:endParaRPr lang="de-DE" sz="2400" b="1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536610" y="3132375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Result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: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Ready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for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Serial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Production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  <a:p>
            <a:endParaRPr lang="de-DE" dirty="0" smtClean="0">
              <a:solidFill>
                <a:srgbClr val="00448A"/>
              </a:solidFill>
              <a:latin typeface="Arial" charset="0"/>
              <a:cs typeface="Arial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11560" y="1196752"/>
            <a:ext cx="5705660" cy="4176464"/>
            <a:chOff x="666540" y="620688"/>
            <a:chExt cx="5705660" cy="417646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1" b="33600"/>
            <a:stretch/>
          </p:blipFill>
          <p:spPr>
            <a:xfrm>
              <a:off x="666540" y="1196752"/>
              <a:ext cx="5705660" cy="3600400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0" b="55081"/>
            <a:stretch/>
          </p:blipFill>
          <p:spPr>
            <a:xfrm>
              <a:off x="666540" y="620688"/>
              <a:ext cx="5705660" cy="1944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73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5796136" cy="434710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075048" y="1124744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Damage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and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indentations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    </a:t>
            </a:r>
          </a:p>
          <a:p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on an internal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diffusor-plate</a:t>
            </a:r>
            <a:endParaRPr lang="de-DE" dirty="0">
              <a:solidFill>
                <a:srgbClr val="00448A"/>
              </a:solidFill>
              <a:latin typeface="Arial" charset="0"/>
              <a:cs typeface="Arial" charset="0"/>
            </a:endParaRPr>
          </a:p>
        </p:txBody>
      </p:sp>
      <p:pic>
        <p:nvPicPr>
          <p:cNvPr id="3074" name="Picture 2" descr="cid:image003.jpg@01CFDD85.D7329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08" y="476672"/>
            <a:ext cx="1619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32120" y="5111037"/>
            <a:ext cx="848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In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this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example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a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pit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up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to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0,3mm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without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flange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revision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is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compensated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00448A"/>
                </a:solidFill>
                <a:latin typeface="Arial" charset="0"/>
                <a:cs typeface="Arial" charset="0"/>
              </a:rPr>
              <a:t>by</a:t>
            </a:r>
            <a:r>
              <a:rPr lang="de-DE" dirty="0" smtClean="0">
                <a:solidFill>
                  <a:srgbClr val="00448A"/>
                </a:solidFill>
                <a:latin typeface="Arial" charset="0"/>
                <a:cs typeface="Arial" charset="0"/>
              </a:rPr>
              <a:t> novapress</a:t>
            </a:r>
            <a:r>
              <a:rPr lang="de-DE" baseline="30000" dirty="0">
                <a:solidFill>
                  <a:srgbClr val="00448A"/>
                </a:solidFill>
                <a:latin typeface="Arial" charset="0"/>
                <a:cs typeface="Arial" charset="0"/>
              </a:rPr>
              <a:t>®</a:t>
            </a:r>
            <a:r>
              <a:rPr lang="de-DE" dirty="0">
                <a:solidFill>
                  <a:srgbClr val="00448A"/>
                </a:solidFill>
                <a:latin typeface="Arial" charset="0"/>
                <a:cs typeface="Arial" charset="0"/>
              </a:rPr>
              <a:t> 880 (2mm) </a:t>
            </a:r>
          </a:p>
        </p:txBody>
      </p:sp>
    </p:spTree>
    <p:extLst>
      <p:ext uri="{BB962C8B-B14F-4D97-AF65-F5344CB8AC3E}">
        <p14:creationId xmlns:p14="http://schemas.microsoft.com/office/powerpoint/2010/main" val="13319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5288" y="1844824"/>
            <a:ext cx="8353176" cy="482450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Less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machining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flanges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and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therefore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increase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availability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factors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by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increased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adaptability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gasket material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Less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corrosion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on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flanges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and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therefore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less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leakage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due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to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increased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adaptability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novapress® 880</a:t>
            </a:r>
            <a:endParaRPr lang="de-DE" dirty="0">
              <a:solidFill>
                <a:srgbClr val="034694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Improved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process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safety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during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installation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the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gasket due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to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increased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forgiveness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against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flange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damages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or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residues</a:t>
            </a:r>
            <a:endParaRPr lang="de-DE" dirty="0">
              <a:solidFill>
                <a:srgbClr val="034694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Optimized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shape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gaskets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offers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additional potential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for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safe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flange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r>
              <a:rPr lang="de-DE" dirty="0" err="1" smtClean="0">
                <a:solidFill>
                  <a:srgbClr val="034694"/>
                </a:solidFill>
                <a:latin typeface="Arial" charset="0"/>
                <a:cs typeface="+mn-cs"/>
              </a:rPr>
              <a:t>connections</a:t>
            </a:r>
            <a:r>
              <a:rPr lang="de-DE" dirty="0" smtClean="0">
                <a:solidFill>
                  <a:srgbClr val="034694"/>
                </a:solidFill>
                <a:latin typeface="Arial" charset="0"/>
                <a:cs typeface="+mn-cs"/>
              </a:rPr>
              <a:t> </a:t>
            </a:r>
            <a:endParaRPr lang="de-DE" dirty="0">
              <a:solidFill>
                <a:srgbClr val="034694"/>
              </a:solidFill>
              <a:latin typeface="Arial" charset="0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Summary</a:t>
            </a:r>
            <a:br>
              <a:rPr lang="de-DE" sz="2400" dirty="0" smtClean="0"/>
            </a:br>
            <a:r>
              <a:rPr lang="de-DE" sz="2400" dirty="0" smtClean="0"/>
              <a:t>NBR/Ar </a:t>
            </a:r>
            <a:r>
              <a:rPr lang="de-DE" sz="2400" dirty="0" err="1" smtClean="0"/>
              <a:t>gaskets</a:t>
            </a:r>
            <a:r>
              <a:rPr lang="de-DE" sz="2400" dirty="0" smtClean="0"/>
              <a:t> novapress</a:t>
            </a:r>
            <a:r>
              <a:rPr lang="de-DE" sz="2400" baseline="30000" dirty="0" smtClean="0"/>
              <a:t>®</a:t>
            </a:r>
            <a:r>
              <a:rPr lang="de-DE" sz="2400" dirty="0" smtClean="0"/>
              <a:t> 880</a:t>
            </a:r>
            <a:br>
              <a:rPr lang="de-DE" sz="2400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19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395288" y="765175"/>
          <a:ext cx="7915274" cy="4684739"/>
        </p:xfrm>
        <a:graphic>
          <a:graphicData uri="http://schemas.openxmlformats.org/drawingml/2006/table">
            <a:tbl>
              <a:tblPr/>
              <a:tblGrid>
                <a:gridCol w="2757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9669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Annahmen für BASF LU: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zu öffnende Flanschverbindungen/a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600000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Revisionszeitraum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3…5 Jahre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Gesamtzahl Flansche/LU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1800000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Anteil FA in den Flanschen [%]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Anzahl FA in Stck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180000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davon mit IB [%]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Anzahl FA mit IB in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Stck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54000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davon ohne IB [%]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Anzahl FA ohne IB in Stck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126000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novapress 880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klassische FA Dichtung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4532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DN25PN40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DN80PN40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DN300PN40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DN25PN40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DN80PN40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DN300PN40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Anteil [%] an den FA Dichtungen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Anzahl FA Dichtungen </a:t>
                      </a:r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mit IB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 LU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16200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16200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16200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16200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Anzahl FA Dichtungen </a:t>
                      </a:r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ohne IB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 LU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37800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50400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37800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37800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50400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37800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Leckage [kg] im Betriebszustand für FA mit IB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9822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4858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11192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Leckage [kg] im Betriebszustand für FA ohne IB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191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397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275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5730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5384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12370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Gesamte Leckage in Kg/a  je Abmessung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273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393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15552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10242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23562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547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Gesamte Leckage in LU in kg/a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1233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49356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6" marR="9276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98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0" y="45750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2800" b="1" dirty="0" smtClean="0">
                <a:solidFill>
                  <a:srgbClr val="034694"/>
                </a:solidFill>
              </a:rPr>
              <a:t>World </a:t>
            </a:r>
            <a:r>
              <a:rPr lang="de-DE" sz="2800" b="1" dirty="0" err="1" smtClean="0">
                <a:solidFill>
                  <a:srgbClr val="034694"/>
                </a:solidFill>
              </a:rPr>
              <a:t>debut</a:t>
            </a:r>
            <a:r>
              <a:rPr lang="de-DE" sz="2800" b="1" dirty="0" smtClean="0">
                <a:solidFill>
                  <a:srgbClr val="034694"/>
                </a:solidFill>
              </a:rPr>
              <a:t>: </a:t>
            </a:r>
            <a:r>
              <a:rPr lang="de-DE" sz="2800" b="1" dirty="0" err="1" smtClean="0">
                <a:solidFill>
                  <a:srgbClr val="034694"/>
                </a:solidFill>
              </a:rPr>
              <a:t>Gasket</a:t>
            </a:r>
            <a:r>
              <a:rPr lang="de-DE" sz="2800" b="1" dirty="0" smtClean="0">
                <a:solidFill>
                  <a:srgbClr val="034694"/>
                </a:solidFill>
              </a:rPr>
              <a:t>-Code-Technology</a:t>
            </a:r>
            <a:endParaRPr lang="de-DE" sz="2800" b="1" dirty="0">
              <a:solidFill>
                <a:srgbClr val="034694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083002"/>
            <a:ext cx="8406809" cy="472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0" y="45750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2800" b="1" dirty="0" smtClean="0">
                <a:solidFill>
                  <a:srgbClr val="034694"/>
                </a:solidFill>
              </a:rPr>
              <a:t>World </a:t>
            </a:r>
            <a:r>
              <a:rPr lang="de-DE" sz="2800" b="1" dirty="0" err="1" smtClean="0">
                <a:solidFill>
                  <a:srgbClr val="034694"/>
                </a:solidFill>
              </a:rPr>
              <a:t>debut</a:t>
            </a:r>
            <a:r>
              <a:rPr lang="de-DE" sz="2800" b="1" dirty="0" smtClean="0">
                <a:solidFill>
                  <a:srgbClr val="034694"/>
                </a:solidFill>
              </a:rPr>
              <a:t>: </a:t>
            </a:r>
            <a:r>
              <a:rPr lang="de-DE" sz="2800" b="1" dirty="0" err="1" smtClean="0">
                <a:solidFill>
                  <a:srgbClr val="034694"/>
                </a:solidFill>
              </a:rPr>
              <a:t>Gasket</a:t>
            </a:r>
            <a:r>
              <a:rPr lang="de-DE" sz="2800" b="1" dirty="0" smtClean="0">
                <a:solidFill>
                  <a:srgbClr val="034694"/>
                </a:solidFill>
              </a:rPr>
              <a:t>-Code-Technology</a:t>
            </a:r>
            <a:endParaRPr lang="de-DE" sz="2800" b="1" dirty="0">
              <a:solidFill>
                <a:srgbClr val="034694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520" y="2996952"/>
            <a:ext cx="885596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dirty="0" err="1" smtClean="0">
                <a:solidFill>
                  <a:srgbClr val="034694"/>
                </a:solidFill>
              </a:rPr>
              <a:t>Traceability</a:t>
            </a:r>
            <a:r>
              <a:rPr lang="de-DE" dirty="0" smtClean="0">
                <a:solidFill>
                  <a:srgbClr val="034694"/>
                </a:solidFill>
              </a:rPr>
              <a:t> </a:t>
            </a:r>
            <a:r>
              <a:rPr lang="de-DE" b="1" dirty="0" err="1" smtClean="0">
                <a:solidFill>
                  <a:srgbClr val="034694"/>
                </a:solidFill>
              </a:rPr>
              <a:t>of</a:t>
            </a:r>
            <a:r>
              <a:rPr lang="de-DE" b="1" dirty="0" smtClean="0">
                <a:solidFill>
                  <a:srgbClr val="034694"/>
                </a:solidFill>
              </a:rPr>
              <a:t> </a:t>
            </a:r>
            <a:r>
              <a:rPr lang="de-DE" b="1" dirty="0" err="1" smtClean="0">
                <a:solidFill>
                  <a:srgbClr val="034694"/>
                </a:solidFill>
              </a:rPr>
              <a:t>each</a:t>
            </a:r>
            <a:r>
              <a:rPr lang="de-DE" b="1" dirty="0" smtClean="0">
                <a:solidFill>
                  <a:srgbClr val="034694"/>
                </a:solidFill>
              </a:rPr>
              <a:t> individual </a:t>
            </a:r>
            <a:r>
              <a:rPr lang="de-DE" b="1" dirty="0" err="1" smtClean="0">
                <a:solidFill>
                  <a:srgbClr val="034694"/>
                </a:solidFill>
              </a:rPr>
              <a:t>gasket</a:t>
            </a:r>
            <a:r>
              <a:rPr lang="de-DE" b="1" dirty="0" smtClean="0">
                <a:solidFill>
                  <a:srgbClr val="034694"/>
                </a:solidFill>
              </a:rPr>
              <a:t> </a:t>
            </a:r>
            <a:r>
              <a:rPr lang="de-DE" dirty="0" err="1" smtClean="0">
                <a:solidFill>
                  <a:srgbClr val="034694"/>
                </a:solidFill>
              </a:rPr>
              <a:t>regarding</a:t>
            </a:r>
            <a:r>
              <a:rPr lang="de-DE" dirty="0" smtClean="0">
                <a:solidFill>
                  <a:srgbClr val="034694"/>
                </a:solidFill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endParaRPr lang="de-DE" dirty="0" smtClean="0">
              <a:solidFill>
                <a:srgbClr val="034694"/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34694"/>
                </a:solidFill>
              </a:rPr>
              <a:t>Material </a:t>
            </a:r>
            <a:r>
              <a:rPr lang="de-DE" dirty="0" err="1" smtClean="0">
                <a:solidFill>
                  <a:srgbClr val="034694"/>
                </a:solidFill>
              </a:rPr>
              <a:t>name</a:t>
            </a:r>
            <a:endParaRPr lang="de-DE" dirty="0" smtClean="0">
              <a:solidFill>
                <a:srgbClr val="034694"/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034694"/>
                </a:solidFill>
              </a:rPr>
              <a:t>Production</a:t>
            </a:r>
            <a:r>
              <a:rPr lang="de-DE" dirty="0" smtClean="0">
                <a:solidFill>
                  <a:srgbClr val="034694"/>
                </a:solidFill>
              </a:rPr>
              <a:t> </a:t>
            </a:r>
            <a:r>
              <a:rPr lang="de-DE" dirty="0" err="1" smtClean="0">
                <a:solidFill>
                  <a:srgbClr val="034694"/>
                </a:solidFill>
              </a:rPr>
              <a:t>batch</a:t>
            </a:r>
            <a:endParaRPr lang="de-DE" dirty="0" smtClean="0">
              <a:solidFill>
                <a:srgbClr val="034694"/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34694"/>
                </a:solidFill>
              </a:rPr>
              <a:t>Manufacturing </a:t>
            </a:r>
            <a:r>
              <a:rPr lang="de-DE" dirty="0" err="1" smtClean="0">
                <a:solidFill>
                  <a:srgbClr val="034694"/>
                </a:solidFill>
              </a:rPr>
              <a:t>period</a:t>
            </a:r>
            <a:endParaRPr lang="de-DE" dirty="0" smtClean="0">
              <a:solidFill>
                <a:srgbClr val="034694"/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34694"/>
                </a:solidFill>
              </a:rPr>
              <a:t>Upon </a:t>
            </a:r>
            <a:r>
              <a:rPr lang="de-DE" dirty="0" err="1" smtClean="0">
                <a:solidFill>
                  <a:srgbClr val="034694"/>
                </a:solidFill>
              </a:rPr>
              <a:t>delivery</a:t>
            </a:r>
            <a:r>
              <a:rPr lang="de-DE" dirty="0" smtClean="0">
                <a:solidFill>
                  <a:srgbClr val="034694"/>
                </a:solidFill>
              </a:rPr>
              <a:t> (</a:t>
            </a:r>
            <a:r>
              <a:rPr lang="de-DE" dirty="0" err="1" smtClean="0">
                <a:solidFill>
                  <a:srgbClr val="034694"/>
                </a:solidFill>
              </a:rPr>
              <a:t>incoming</a:t>
            </a:r>
            <a:r>
              <a:rPr lang="de-DE" dirty="0" smtClean="0">
                <a:solidFill>
                  <a:srgbClr val="034694"/>
                </a:solidFill>
              </a:rPr>
              <a:t> </a:t>
            </a:r>
            <a:r>
              <a:rPr lang="de-DE" dirty="0" err="1" smtClean="0">
                <a:solidFill>
                  <a:srgbClr val="034694"/>
                </a:solidFill>
              </a:rPr>
              <a:t>goods</a:t>
            </a:r>
            <a:r>
              <a:rPr lang="de-DE" dirty="0" smtClean="0">
                <a:solidFill>
                  <a:srgbClr val="034694"/>
                </a:solidFill>
              </a:rPr>
              <a:t> </a:t>
            </a:r>
            <a:r>
              <a:rPr lang="de-DE" dirty="0" err="1" smtClean="0">
                <a:solidFill>
                  <a:srgbClr val="034694"/>
                </a:solidFill>
              </a:rPr>
              <a:t>inspection</a:t>
            </a:r>
            <a:r>
              <a:rPr lang="de-DE" dirty="0" smtClean="0">
                <a:solidFill>
                  <a:srgbClr val="034694"/>
                </a:solidFill>
              </a:rPr>
              <a:t>, </a:t>
            </a:r>
            <a:r>
              <a:rPr lang="de-DE" dirty="0" err="1" smtClean="0">
                <a:solidFill>
                  <a:srgbClr val="034694"/>
                </a:solidFill>
              </a:rPr>
              <a:t>quality</a:t>
            </a:r>
            <a:r>
              <a:rPr lang="de-DE" dirty="0" smtClean="0">
                <a:solidFill>
                  <a:srgbClr val="034694"/>
                </a:solidFill>
              </a:rPr>
              <a:t> </a:t>
            </a:r>
            <a:r>
              <a:rPr lang="de-DE" dirty="0" err="1" smtClean="0">
                <a:solidFill>
                  <a:srgbClr val="034694"/>
                </a:solidFill>
              </a:rPr>
              <a:t>assurance</a:t>
            </a:r>
            <a:r>
              <a:rPr lang="de-DE" dirty="0" smtClean="0">
                <a:solidFill>
                  <a:srgbClr val="034694"/>
                </a:solidFill>
              </a:rPr>
              <a:t>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34694"/>
                </a:solidFill>
              </a:rPr>
              <a:t>After </a:t>
            </a:r>
            <a:r>
              <a:rPr lang="de-DE" dirty="0" err="1" smtClean="0">
                <a:solidFill>
                  <a:srgbClr val="034694"/>
                </a:solidFill>
              </a:rPr>
              <a:t>dismounting</a:t>
            </a:r>
            <a:r>
              <a:rPr lang="de-DE" dirty="0" smtClean="0">
                <a:solidFill>
                  <a:srgbClr val="034694"/>
                </a:solidFill>
              </a:rPr>
              <a:t> (</a:t>
            </a:r>
            <a:r>
              <a:rPr lang="de-DE" dirty="0" err="1" smtClean="0">
                <a:solidFill>
                  <a:srgbClr val="034694"/>
                </a:solidFill>
              </a:rPr>
              <a:t>chemical</a:t>
            </a:r>
            <a:r>
              <a:rPr lang="de-DE" dirty="0" smtClean="0">
                <a:solidFill>
                  <a:srgbClr val="034694"/>
                </a:solidFill>
              </a:rPr>
              <a:t> </a:t>
            </a:r>
            <a:r>
              <a:rPr lang="de-DE" dirty="0" err="1" smtClean="0">
                <a:solidFill>
                  <a:srgbClr val="034694"/>
                </a:solidFill>
              </a:rPr>
              <a:t>and</a:t>
            </a:r>
            <a:r>
              <a:rPr lang="de-DE" dirty="0" smtClean="0">
                <a:solidFill>
                  <a:srgbClr val="034694"/>
                </a:solidFill>
              </a:rPr>
              <a:t> thermal </a:t>
            </a:r>
            <a:r>
              <a:rPr lang="de-DE" dirty="0" err="1" smtClean="0">
                <a:solidFill>
                  <a:srgbClr val="034694"/>
                </a:solidFill>
              </a:rPr>
              <a:t>stability</a:t>
            </a:r>
            <a:r>
              <a:rPr lang="de-DE" dirty="0" smtClean="0">
                <a:solidFill>
                  <a:srgbClr val="034694"/>
                </a:solidFill>
              </a:rPr>
              <a:t>)</a:t>
            </a:r>
            <a:endParaRPr lang="de-DE" dirty="0">
              <a:solidFill>
                <a:srgbClr val="034694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-1380000">
            <a:off x="971600" y="1681644"/>
            <a:ext cx="2808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2800" b="1" dirty="0" smtClean="0">
                <a:solidFill>
                  <a:srgbClr val="BDCF31"/>
                </a:solidFill>
              </a:rPr>
              <a:t>„</a:t>
            </a:r>
            <a:r>
              <a:rPr lang="de-DE" sz="2800" b="1" dirty="0" err="1" smtClean="0">
                <a:solidFill>
                  <a:srgbClr val="BDCF31"/>
                </a:solidFill>
              </a:rPr>
              <a:t>Industry</a:t>
            </a:r>
            <a:r>
              <a:rPr lang="de-DE" sz="2800" b="1" dirty="0" smtClean="0">
                <a:solidFill>
                  <a:srgbClr val="BDCF31"/>
                </a:solidFill>
              </a:rPr>
              <a:t> 4.0“</a:t>
            </a:r>
            <a:endParaRPr lang="de-DE" sz="2800" b="1" dirty="0">
              <a:solidFill>
                <a:srgbClr val="BDCF3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244965"/>
            <a:ext cx="2232248" cy="12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504" y="538406"/>
            <a:ext cx="8928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3200" b="1" dirty="0" err="1" smtClean="0">
                <a:solidFill>
                  <a:srgbClr val="034694"/>
                </a:solidFill>
              </a:rPr>
              <a:t>novapress</a:t>
            </a:r>
            <a:r>
              <a:rPr lang="de-DE" sz="3200" b="1" baseline="30000" dirty="0" smtClean="0">
                <a:solidFill>
                  <a:srgbClr val="034694"/>
                </a:solidFill>
              </a:rPr>
              <a:t>®</a:t>
            </a:r>
            <a:r>
              <a:rPr lang="de-DE" sz="3200" b="1" dirty="0" smtClean="0">
                <a:solidFill>
                  <a:srgbClr val="034694"/>
                </a:solidFill>
              </a:rPr>
              <a:t> 880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21" y="1268760"/>
            <a:ext cx="1953490" cy="12219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06" y="2837958"/>
            <a:ext cx="1953490" cy="118872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1276449"/>
            <a:ext cx="6948264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de-DE" sz="2000" dirty="0" smtClean="0">
                <a:solidFill>
                  <a:srgbClr val="034694"/>
                </a:solidFill>
              </a:rPr>
              <a:t>novapress</a:t>
            </a:r>
            <a:r>
              <a:rPr lang="de-DE" sz="2000" baseline="30000" dirty="0" smtClean="0">
                <a:solidFill>
                  <a:srgbClr val="034694"/>
                </a:solidFill>
              </a:rPr>
              <a:t>®</a:t>
            </a:r>
            <a:r>
              <a:rPr lang="de-DE" sz="2000" dirty="0" smtClean="0">
                <a:solidFill>
                  <a:srgbClr val="034694"/>
                </a:solidFill>
              </a:rPr>
              <a:t> 880 </a:t>
            </a:r>
            <a:r>
              <a:rPr lang="de-DE" sz="2000" dirty="0" err="1" smtClean="0">
                <a:solidFill>
                  <a:srgbClr val="034694"/>
                </a:solidFill>
              </a:rPr>
              <a:t>is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latest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state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of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the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art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and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most</a:t>
            </a:r>
            <a:r>
              <a:rPr lang="de-DE" sz="2000" dirty="0" smtClean="0">
                <a:solidFill>
                  <a:srgbClr val="034694"/>
                </a:solidFill>
              </a:rPr>
              <a:t> modern FA gasket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de-DE" sz="2000" dirty="0" err="1" smtClean="0">
                <a:solidFill>
                  <a:srgbClr val="034694"/>
                </a:solidFill>
              </a:rPr>
              <a:t>Allows</a:t>
            </a:r>
            <a:r>
              <a:rPr lang="de-DE" sz="2000" dirty="0" smtClean="0">
                <a:solidFill>
                  <a:srgbClr val="034694"/>
                </a:solidFill>
              </a:rPr>
              <a:t> TA-Luft </a:t>
            </a:r>
            <a:r>
              <a:rPr lang="de-DE" sz="2000" dirty="0" err="1" smtClean="0">
                <a:solidFill>
                  <a:srgbClr val="034694"/>
                </a:solidFill>
              </a:rPr>
              <a:t>conforming</a:t>
            </a:r>
            <a:r>
              <a:rPr lang="de-DE" sz="2000" dirty="0" smtClean="0">
                <a:solidFill>
                  <a:srgbClr val="034694"/>
                </a:solidFill>
              </a:rPr>
              <a:t> design </a:t>
            </a:r>
            <a:r>
              <a:rPr lang="de-DE" sz="2000" dirty="0" err="1" smtClean="0">
                <a:solidFill>
                  <a:srgbClr val="034694"/>
                </a:solidFill>
              </a:rPr>
              <a:t>of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flange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connection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systems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acc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to</a:t>
            </a:r>
            <a:r>
              <a:rPr lang="de-DE" sz="2000" dirty="0" smtClean="0">
                <a:solidFill>
                  <a:srgbClr val="034694"/>
                </a:solidFill>
              </a:rPr>
              <a:t>  DIN </a:t>
            </a:r>
            <a:r>
              <a:rPr lang="de-DE" sz="2000" dirty="0">
                <a:solidFill>
                  <a:srgbClr val="034694"/>
                </a:solidFill>
              </a:rPr>
              <a:t>1591-1 / VDI </a:t>
            </a:r>
            <a:r>
              <a:rPr lang="de-DE" sz="2000" dirty="0" smtClean="0">
                <a:solidFill>
                  <a:srgbClr val="034694"/>
                </a:solidFill>
              </a:rPr>
              <a:t>2290</a:t>
            </a:r>
            <a:endParaRPr lang="de-DE" sz="2000" dirty="0">
              <a:solidFill>
                <a:srgbClr val="034694"/>
              </a:solidFill>
            </a:endParaRPr>
          </a:p>
          <a:p>
            <a:pPr marL="285750" indent="-285750" eaLnBrk="1" hangingPunct="1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de-DE" sz="2000" dirty="0" err="1" smtClean="0">
                <a:solidFill>
                  <a:srgbClr val="034694"/>
                </a:solidFill>
              </a:rPr>
              <a:t>Signifcantly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improved</a:t>
            </a:r>
            <a:r>
              <a:rPr lang="de-DE" sz="2000" dirty="0" smtClean="0">
                <a:solidFill>
                  <a:srgbClr val="034694"/>
                </a:solidFill>
              </a:rPr>
              <a:t> „</a:t>
            </a:r>
            <a:r>
              <a:rPr lang="de-DE" sz="2000" dirty="0" err="1" smtClean="0">
                <a:solidFill>
                  <a:srgbClr val="034694"/>
                </a:solidFill>
              </a:rPr>
              <a:t>fitness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for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purpose</a:t>
            </a:r>
            <a:r>
              <a:rPr lang="de-DE" sz="2000" dirty="0" smtClean="0">
                <a:solidFill>
                  <a:srgbClr val="034694"/>
                </a:solidFill>
              </a:rPr>
              <a:t>“ due </a:t>
            </a:r>
            <a:r>
              <a:rPr lang="de-DE" sz="2000" dirty="0" err="1" smtClean="0">
                <a:solidFill>
                  <a:srgbClr val="034694"/>
                </a:solidFill>
              </a:rPr>
              <a:t>to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increased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adaptability</a:t>
            </a:r>
            <a:r>
              <a:rPr lang="de-DE" sz="2000" dirty="0" smtClean="0">
                <a:solidFill>
                  <a:srgbClr val="034694"/>
                </a:solidFill>
              </a:rPr>
              <a:t> (ca. 3-x !!!)</a:t>
            </a:r>
            <a:endParaRPr lang="de-DE" sz="2000" dirty="0">
              <a:solidFill>
                <a:srgbClr val="034694"/>
              </a:solidFill>
            </a:endParaRPr>
          </a:p>
          <a:p>
            <a:pPr marL="285750" indent="-285750" eaLnBrk="1" hangingPunct="1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de-DE" sz="2000" dirty="0" err="1" smtClean="0">
                <a:solidFill>
                  <a:srgbClr val="034694"/>
                </a:solidFill>
              </a:rPr>
              <a:t>Reduced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risk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of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leakage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even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with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problems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of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flange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assembly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and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torque</a:t>
            </a:r>
            <a:endParaRPr lang="de-DE" sz="2000" dirty="0">
              <a:solidFill>
                <a:srgbClr val="034694"/>
              </a:solidFill>
            </a:endParaRPr>
          </a:p>
          <a:p>
            <a:pPr marL="285750" indent="-285750" eaLnBrk="1" hangingPunct="1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de-DE" sz="2000" dirty="0" err="1" smtClean="0">
                <a:solidFill>
                  <a:srgbClr val="034694"/>
                </a:solidFill>
              </a:rPr>
              <a:t>Sustainable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reduction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of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fugitive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emissions</a:t>
            </a:r>
            <a:endParaRPr lang="de-DE" sz="2000" dirty="0" smtClean="0">
              <a:solidFill>
                <a:srgbClr val="034694"/>
              </a:solidFill>
            </a:endParaRPr>
          </a:p>
          <a:p>
            <a:pPr marL="285750" indent="-285750" eaLnBrk="1" hangingPunct="1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de-DE" sz="2000" dirty="0" err="1">
                <a:solidFill>
                  <a:srgbClr val="034694"/>
                </a:solidFill>
              </a:rPr>
              <a:t>Economic</a:t>
            </a:r>
            <a:r>
              <a:rPr lang="de-DE" sz="2000" dirty="0">
                <a:solidFill>
                  <a:srgbClr val="034694"/>
                </a:solidFill>
              </a:rPr>
              <a:t> </a:t>
            </a:r>
            <a:r>
              <a:rPr lang="de-DE" sz="2000" dirty="0" err="1">
                <a:solidFill>
                  <a:srgbClr val="034694"/>
                </a:solidFill>
              </a:rPr>
              <a:t>advantages</a:t>
            </a:r>
            <a:r>
              <a:rPr lang="de-DE" sz="2000" dirty="0">
                <a:solidFill>
                  <a:srgbClr val="034694"/>
                </a:solidFill>
              </a:rPr>
              <a:t> due </a:t>
            </a:r>
            <a:r>
              <a:rPr lang="de-DE" sz="2000" dirty="0" err="1">
                <a:solidFill>
                  <a:srgbClr val="034694"/>
                </a:solidFill>
              </a:rPr>
              <a:t>to</a:t>
            </a:r>
            <a:r>
              <a:rPr lang="de-DE" sz="2000" dirty="0">
                <a:solidFill>
                  <a:srgbClr val="034694"/>
                </a:solidFill>
              </a:rPr>
              <a:t> </a:t>
            </a:r>
            <a:r>
              <a:rPr lang="de-DE" sz="2000" dirty="0" err="1">
                <a:solidFill>
                  <a:srgbClr val="034694"/>
                </a:solidFill>
              </a:rPr>
              <a:t>significantly</a:t>
            </a:r>
            <a:r>
              <a:rPr lang="de-DE" sz="2000" dirty="0">
                <a:solidFill>
                  <a:srgbClr val="034694"/>
                </a:solidFill>
              </a:rPr>
              <a:t> </a:t>
            </a:r>
            <a:r>
              <a:rPr lang="de-DE" sz="2000" dirty="0" err="1">
                <a:solidFill>
                  <a:srgbClr val="034694"/>
                </a:solidFill>
              </a:rPr>
              <a:t>higher</a:t>
            </a:r>
            <a:r>
              <a:rPr lang="de-DE" sz="2000" dirty="0">
                <a:solidFill>
                  <a:srgbClr val="034694"/>
                </a:solidFill>
              </a:rPr>
              <a:t> </a:t>
            </a:r>
            <a:r>
              <a:rPr lang="de-DE" sz="2000" dirty="0" err="1">
                <a:solidFill>
                  <a:srgbClr val="034694"/>
                </a:solidFill>
              </a:rPr>
              <a:t>performance</a:t>
            </a:r>
            <a:endParaRPr lang="de-DE" sz="2000" dirty="0">
              <a:solidFill>
                <a:srgbClr val="034694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de-DE" sz="2000" dirty="0" err="1" smtClean="0">
                <a:solidFill>
                  <a:srgbClr val="034694"/>
                </a:solidFill>
              </a:rPr>
              <a:t>Applicable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for</a:t>
            </a:r>
            <a:r>
              <a:rPr lang="de-DE" sz="2000" dirty="0" smtClean="0">
                <a:solidFill>
                  <a:srgbClr val="034694"/>
                </a:solidFill>
              </a:rPr>
              <a:t> a </a:t>
            </a:r>
            <a:r>
              <a:rPr lang="de-DE" sz="2000" dirty="0" err="1" smtClean="0">
                <a:solidFill>
                  <a:srgbClr val="034694"/>
                </a:solidFill>
              </a:rPr>
              <a:t>wide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range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of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media</a:t>
            </a:r>
            <a:r>
              <a:rPr lang="de-DE" sz="2000" dirty="0" smtClean="0">
                <a:solidFill>
                  <a:srgbClr val="034694"/>
                </a:solidFill>
              </a:rPr>
              <a:t> e.g. </a:t>
            </a:r>
            <a:r>
              <a:rPr lang="de-DE" sz="2000" dirty="0" err="1" smtClean="0">
                <a:solidFill>
                  <a:srgbClr val="034694"/>
                </a:solidFill>
              </a:rPr>
              <a:t>for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natural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gases</a:t>
            </a:r>
            <a:r>
              <a:rPr lang="de-DE" sz="2000" dirty="0" smtClean="0">
                <a:solidFill>
                  <a:srgbClr val="034694"/>
                </a:solidFill>
              </a:rPr>
              <a:t>, </a:t>
            </a:r>
            <a:r>
              <a:rPr lang="de-DE" sz="2000" dirty="0" err="1" smtClean="0">
                <a:solidFill>
                  <a:srgbClr val="034694"/>
                </a:solidFill>
              </a:rPr>
              <a:t>drinking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water</a:t>
            </a:r>
            <a:r>
              <a:rPr lang="de-DE" sz="2000" dirty="0" smtClean="0">
                <a:solidFill>
                  <a:srgbClr val="034694"/>
                </a:solidFill>
              </a:rPr>
              <a:t>, </a:t>
            </a:r>
            <a:r>
              <a:rPr lang="de-DE" sz="2000" dirty="0" err="1" smtClean="0">
                <a:solidFill>
                  <a:srgbClr val="034694"/>
                </a:solidFill>
              </a:rPr>
              <a:t>chlorine</a:t>
            </a:r>
            <a:r>
              <a:rPr lang="de-DE" sz="2000" dirty="0" smtClean="0">
                <a:solidFill>
                  <a:srgbClr val="034694"/>
                </a:solidFill>
              </a:rPr>
              <a:t>, </a:t>
            </a:r>
            <a:r>
              <a:rPr lang="de-DE" sz="2000" dirty="0" err="1" smtClean="0">
                <a:solidFill>
                  <a:srgbClr val="034694"/>
                </a:solidFill>
              </a:rPr>
              <a:t>food</a:t>
            </a:r>
            <a:r>
              <a:rPr lang="de-DE" sz="2000" dirty="0" smtClean="0">
                <a:solidFill>
                  <a:srgbClr val="034694"/>
                </a:solidFill>
              </a:rPr>
              <a:t> etc. </a:t>
            </a:r>
            <a:r>
              <a:rPr lang="de-DE" sz="2000" dirty="0" err="1" smtClean="0">
                <a:solidFill>
                  <a:srgbClr val="034694"/>
                </a:solidFill>
              </a:rPr>
              <a:t>with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option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of</a:t>
            </a:r>
            <a:r>
              <a:rPr lang="de-DE" sz="2000" dirty="0" smtClean="0">
                <a:solidFill>
                  <a:srgbClr val="034694"/>
                </a:solidFill>
              </a:rPr>
              <a:t> </a:t>
            </a:r>
            <a:r>
              <a:rPr lang="de-DE" sz="2000" dirty="0" err="1" smtClean="0">
                <a:solidFill>
                  <a:srgbClr val="034694"/>
                </a:solidFill>
              </a:rPr>
              <a:t>standardization</a:t>
            </a:r>
            <a:endParaRPr lang="de-DE" sz="2000" dirty="0">
              <a:solidFill>
                <a:srgbClr val="034694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21" y="4346386"/>
            <a:ext cx="1953490" cy="10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6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504" y="538406"/>
            <a:ext cx="8928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de-DE" sz="3200" b="1" dirty="0" err="1" smtClean="0">
                <a:solidFill>
                  <a:srgbClr val="034694"/>
                </a:solidFill>
              </a:rPr>
              <a:t>novapress</a:t>
            </a:r>
            <a:r>
              <a:rPr lang="de-DE" sz="3200" b="1" baseline="30000" dirty="0" smtClean="0">
                <a:solidFill>
                  <a:srgbClr val="034694"/>
                </a:solidFill>
              </a:rPr>
              <a:t>®</a:t>
            </a:r>
            <a:r>
              <a:rPr lang="de-DE" sz="3200" b="1" dirty="0" smtClean="0">
                <a:solidFill>
                  <a:srgbClr val="034694"/>
                </a:solidFill>
              </a:rPr>
              <a:t> 880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362248"/>
            <a:ext cx="1953490" cy="12219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49" y="2874416"/>
            <a:ext cx="1953490" cy="118872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1520" y="1362248"/>
            <a:ext cx="655272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de-DE" sz="2200" dirty="0" smtClean="0">
                <a:solidFill>
                  <a:srgbClr val="034694"/>
                </a:solidFill>
              </a:rPr>
              <a:t>Secure </a:t>
            </a:r>
            <a:r>
              <a:rPr lang="de-DE" sz="2200" dirty="0" err="1" smtClean="0">
                <a:solidFill>
                  <a:srgbClr val="034694"/>
                </a:solidFill>
              </a:rPr>
              <a:t>compliance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with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the</a:t>
            </a:r>
            <a:r>
              <a:rPr lang="de-DE" sz="2200" dirty="0" smtClean="0">
                <a:solidFill>
                  <a:srgbClr val="034694"/>
                </a:solidFill>
              </a:rPr>
              <a:t> VCI-</a:t>
            </a:r>
            <a:r>
              <a:rPr lang="de-DE" sz="2200" dirty="0" err="1" smtClean="0">
                <a:solidFill>
                  <a:srgbClr val="034694"/>
                </a:solidFill>
              </a:rPr>
              <a:t>criteria</a:t>
            </a:r>
            <a:endParaRPr lang="de-DE" sz="2200" dirty="0" smtClean="0">
              <a:solidFill>
                <a:srgbClr val="034694"/>
              </a:solidFill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de-DE" sz="2200" dirty="0" smtClean="0">
                <a:solidFill>
                  <a:srgbClr val="034694"/>
                </a:solidFill>
              </a:rPr>
              <a:t>Secure </a:t>
            </a:r>
            <a:r>
              <a:rPr lang="de-DE" sz="2200" dirty="0" err="1" smtClean="0">
                <a:solidFill>
                  <a:srgbClr val="034694"/>
                </a:solidFill>
              </a:rPr>
              <a:t>seal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designs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acc</a:t>
            </a:r>
            <a:r>
              <a:rPr lang="de-DE" sz="2200" dirty="0" smtClean="0">
                <a:solidFill>
                  <a:srgbClr val="034694"/>
                </a:solidFill>
              </a:rPr>
              <a:t>. </a:t>
            </a:r>
            <a:r>
              <a:rPr lang="de-DE" sz="2200" dirty="0" err="1" smtClean="0">
                <a:solidFill>
                  <a:srgbClr val="034694"/>
                </a:solidFill>
              </a:rPr>
              <a:t>to</a:t>
            </a:r>
            <a:r>
              <a:rPr lang="de-DE" sz="2200" dirty="0" smtClean="0">
                <a:solidFill>
                  <a:srgbClr val="034694"/>
                </a:solidFill>
              </a:rPr>
              <a:t> DIN 1591-1 / VDI 2290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de-DE" sz="2200" dirty="0" smtClean="0">
                <a:solidFill>
                  <a:srgbClr val="034694"/>
                </a:solidFill>
              </a:rPr>
              <a:t>Higher </a:t>
            </a:r>
            <a:r>
              <a:rPr lang="de-DE" sz="2200" dirty="0" err="1" smtClean="0">
                <a:solidFill>
                  <a:srgbClr val="034694"/>
                </a:solidFill>
              </a:rPr>
              <a:t>safety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level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thanks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to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lower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leakage</a:t>
            </a:r>
            <a:r>
              <a:rPr lang="de-DE" sz="2200" dirty="0" smtClean="0">
                <a:solidFill>
                  <a:srgbClr val="034694"/>
                </a:solidFill>
              </a:rPr>
              <a:t> rate </a:t>
            </a:r>
            <a:r>
              <a:rPr lang="de-DE" sz="2200" dirty="0" err="1" smtClean="0">
                <a:solidFill>
                  <a:srgbClr val="034694"/>
                </a:solidFill>
              </a:rPr>
              <a:t>even</a:t>
            </a:r>
            <a:r>
              <a:rPr lang="de-DE" sz="2200" dirty="0" smtClean="0">
                <a:solidFill>
                  <a:srgbClr val="034694"/>
                </a:solidFill>
              </a:rPr>
              <a:t> in </a:t>
            </a:r>
            <a:r>
              <a:rPr lang="de-DE" sz="2200" dirty="0" err="1" smtClean="0">
                <a:solidFill>
                  <a:srgbClr val="034694"/>
                </a:solidFill>
              </a:rPr>
              <a:t>case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of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low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surface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pressure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de-DE" sz="2200" dirty="0" err="1" smtClean="0">
                <a:solidFill>
                  <a:srgbClr val="034694"/>
                </a:solidFill>
              </a:rPr>
              <a:t>Only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one</a:t>
            </a:r>
            <a:r>
              <a:rPr lang="de-DE" sz="2200" dirty="0" smtClean="0">
                <a:solidFill>
                  <a:srgbClr val="034694"/>
                </a:solidFill>
              </a:rPr>
              <a:t> material </a:t>
            </a:r>
            <a:r>
              <a:rPr lang="de-DE" sz="2200" dirty="0" err="1" smtClean="0">
                <a:solidFill>
                  <a:srgbClr val="034694"/>
                </a:solidFill>
              </a:rPr>
              <a:t>for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gaskets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with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or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without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eyelet</a:t>
            </a:r>
            <a:r>
              <a:rPr lang="de-DE" sz="2200" dirty="0" smtClean="0">
                <a:solidFill>
                  <a:srgbClr val="034694"/>
                </a:solidFill>
              </a:rPr>
              <a:t> („</a:t>
            </a:r>
            <a:r>
              <a:rPr lang="de-DE" sz="2200" dirty="0" err="1" smtClean="0">
                <a:solidFill>
                  <a:srgbClr val="034694"/>
                </a:solidFill>
              </a:rPr>
              <a:t>one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fits</a:t>
            </a:r>
            <a:r>
              <a:rPr lang="de-DE" sz="2200" dirty="0" smtClean="0">
                <a:solidFill>
                  <a:srgbClr val="034694"/>
                </a:solidFill>
              </a:rPr>
              <a:t> all“)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de-DE" sz="2200" dirty="0" smtClean="0">
                <a:solidFill>
                  <a:srgbClr val="034694"/>
                </a:solidFill>
              </a:rPr>
              <a:t>Higher </a:t>
            </a:r>
            <a:r>
              <a:rPr lang="de-DE" sz="2200" dirty="0" err="1" smtClean="0">
                <a:solidFill>
                  <a:srgbClr val="034694"/>
                </a:solidFill>
              </a:rPr>
              <a:t>tolerance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to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flange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uneveness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thanks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to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higher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adaptability</a:t>
            </a:r>
            <a:r>
              <a:rPr lang="de-DE" sz="2200" dirty="0" smtClean="0">
                <a:solidFill>
                  <a:srgbClr val="034694"/>
                </a:solidFill>
              </a:rPr>
              <a:t> (3x </a:t>
            </a:r>
            <a:r>
              <a:rPr lang="de-DE" sz="2200" dirty="0" err="1" smtClean="0">
                <a:solidFill>
                  <a:srgbClr val="034694"/>
                </a:solidFill>
              </a:rPr>
              <a:t>more</a:t>
            </a:r>
            <a:r>
              <a:rPr lang="de-DE" sz="2200" dirty="0" smtClean="0">
                <a:solidFill>
                  <a:srgbClr val="034694"/>
                </a:solidFill>
              </a:rPr>
              <a:t> !!!)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de-DE" sz="2200" dirty="0" smtClean="0">
                <a:solidFill>
                  <a:srgbClr val="034694"/>
                </a:solidFill>
              </a:rPr>
              <a:t>More </a:t>
            </a:r>
            <a:r>
              <a:rPr lang="de-DE" sz="2200" dirty="0" err="1" smtClean="0">
                <a:solidFill>
                  <a:srgbClr val="034694"/>
                </a:solidFill>
              </a:rPr>
              <a:t>safety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thanks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to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traceability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of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cut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gaskets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de-DE" sz="2200" dirty="0" err="1" smtClean="0">
                <a:solidFill>
                  <a:srgbClr val="034694"/>
                </a:solidFill>
              </a:rPr>
              <a:t>Economic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advantages</a:t>
            </a:r>
            <a:r>
              <a:rPr lang="de-DE" sz="2200" dirty="0" smtClean="0">
                <a:solidFill>
                  <a:srgbClr val="034694"/>
                </a:solidFill>
              </a:rPr>
              <a:t> due </a:t>
            </a:r>
            <a:r>
              <a:rPr lang="de-DE" sz="2200" dirty="0" err="1" smtClean="0">
                <a:solidFill>
                  <a:srgbClr val="034694"/>
                </a:solidFill>
              </a:rPr>
              <a:t>to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significantly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higher</a:t>
            </a:r>
            <a:r>
              <a:rPr lang="de-DE" sz="2200" dirty="0" smtClean="0">
                <a:solidFill>
                  <a:srgbClr val="034694"/>
                </a:solidFill>
              </a:rPr>
              <a:t> </a:t>
            </a:r>
            <a:r>
              <a:rPr lang="de-DE" sz="2200" dirty="0" err="1" smtClean="0">
                <a:solidFill>
                  <a:srgbClr val="034694"/>
                </a:solidFill>
              </a:rPr>
              <a:t>performance</a:t>
            </a:r>
            <a:endParaRPr lang="de-DE" sz="2200" dirty="0">
              <a:solidFill>
                <a:srgbClr val="034694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310836"/>
            <a:ext cx="1953490" cy="10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9235" y="2363396"/>
            <a:ext cx="8856984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3200" b="1" dirty="0" smtClean="0">
                <a:solidFill>
                  <a:srgbClr val="034694"/>
                </a:solidFill>
                <a:latin typeface="Arial" charset="0"/>
              </a:rPr>
              <a:t>Modern gasket </a:t>
            </a:r>
            <a:r>
              <a:rPr lang="de-DE" sz="3200" b="1" dirty="0" err="1" smtClean="0">
                <a:solidFill>
                  <a:srgbClr val="034694"/>
                </a:solidFill>
                <a:latin typeface="Arial" charset="0"/>
              </a:rPr>
              <a:t>materials</a:t>
            </a:r>
            <a:r>
              <a:rPr lang="de-DE" sz="3200" b="1" dirty="0" smtClean="0">
                <a:solidFill>
                  <a:srgbClr val="034694"/>
                </a:solidFill>
                <a:latin typeface="Arial" charset="0"/>
              </a:rPr>
              <a:t> </a:t>
            </a:r>
            <a:r>
              <a:rPr lang="de-DE" sz="3200" b="1" dirty="0" err="1" smtClean="0">
                <a:solidFill>
                  <a:srgbClr val="034694"/>
                </a:solidFill>
                <a:latin typeface="Arial" charset="0"/>
              </a:rPr>
              <a:t>show</a:t>
            </a:r>
            <a:r>
              <a:rPr lang="de-DE" sz="3200" b="1" dirty="0" smtClean="0">
                <a:solidFill>
                  <a:srgbClr val="034694"/>
                </a:solidFill>
                <a:latin typeface="Arial" charset="0"/>
              </a:rPr>
              <a:t> </a:t>
            </a:r>
            <a:r>
              <a:rPr lang="de-DE" sz="3200" b="1" dirty="0" err="1" smtClean="0">
                <a:solidFill>
                  <a:srgbClr val="034694"/>
                </a:solidFill>
                <a:latin typeface="Arial" charset="0"/>
              </a:rPr>
              <a:t>significant</a:t>
            </a:r>
            <a:r>
              <a:rPr lang="de-DE" sz="3200" b="1" dirty="0" smtClean="0">
                <a:solidFill>
                  <a:srgbClr val="034694"/>
                </a:solidFill>
                <a:latin typeface="Arial" charset="0"/>
              </a:rPr>
              <a:t> </a:t>
            </a:r>
            <a:r>
              <a:rPr lang="de-DE" sz="3200" b="1" dirty="0" err="1" smtClean="0">
                <a:solidFill>
                  <a:srgbClr val="034694"/>
                </a:solidFill>
                <a:latin typeface="Arial" charset="0"/>
              </a:rPr>
              <a:t>increase</a:t>
            </a:r>
            <a:r>
              <a:rPr lang="de-DE" sz="3200" b="1" dirty="0" smtClean="0">
                <a:solidFill>
                  <a:srgbClr val="034694"/>
                </a:solidFill>
                <a:latin typeface="Arial" charset="0"/>
              </a:rPr>
              <a:t> in </a:t>
            </a:r>
            <a:r>
              <a:rPr lang="de-DE" sz="3200" b="1" dirty="0" err="1" smtClean="0">
                <a:solidFill>
                  <a:srgbClr val="034694"/>
                </a:solidFill>
                <a:latin typeface="Arial" charset="0"/>
              </a:rPr>
              <a:t>sealing</a:t>
            </a:r>
            <a:r>
              <a:rPr lang="de-DE" sz="3200" b="1" dirty="0" smtClean="0">
                <a:solidFill>
                  <a:srgbClr val="034694"/>
                </a:solidFill>
                <a:latin typeface="Arial" charset="0"/>
              </a:rPr>
              <a:t> </a:t>
            </a:r>
            <a:r>
              <a:rPr lang="de-DE" sz="3200" b="1" dirty="0" err="1" smtClean="0">
                <a:solidFill>
                  <a:srgbClr val="034694"/>
                </a:solidFill>
                <a:latin typeface="Arial" charset="0"/>
              </a:rPr>
              <a:t>performance</a:t>
            </a:r>
            <a:r>
              <a:rPr lang="de-DE" sz="3200" b="1" dirty="0" smtClean="0">
                <a:solidFill>
                  <a:srgbClr val="034694"/>
                </a:solidFill>
                <a:latin typeface="Arial" charset="0"/>
              </a:rPr>
              <a:t>!</a:t>
            </a:r>
          </a:p>
          <a:p>
            <a:pPr marL="396000" indent="0" algn="ctr">
              <a:spcBef>
                <a:spcPts val="0"/>
              </a:spcBef>
              <a:spcAft>
                <a:spcPts val="800"/>
              </a:spcAft>
              <a:buNone/>
            </a:pPr>
            <a:endParaRPr lang="de-DE" sz="3200" b="1" dirty="0">
              <a:solidFill>
                <a:srgbClr val="034694"/>
              </a:solidFill>
              <a:latin typeface="Arial" charset="0"/>
            </a:endParaRPr>
          </a:p>
          <a:p>
            <a:pPr marL="39600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3200" b="1" dirty="0" smtClean="0">
                <a:solidFill>
                  <a:srgbClr val="034694"/>
                </a:solidFill>
                <a:latin typeface="Arial" charset="0"/>
              </a:rPr>
              <a:t>Test </a:t>
            </a:r>
            <a:r>
              <a:rPr lang="de-DE" sz="3200" b="1" dirty="0" err="1" smtClean="0">
                <a:solidFill>
                  <a:srgbClr val="034694"/>
                </a:solidFill>
                <a:latin typeface="Arial" charset="0"/>
              </a:rPr>
              <a:t>us</a:t>
            </a:r>
            <a:r>
              <a:rPr lang="de-DE" sz="3200" b="1" dirty="0" smtClean="0">
                <a:solidFill>
                  <a:srgbClr val="034694"/>
                </a:solidFill>
                <a:latin typeface="Arial" charset="0"/>
              </a:rPr>
              <a:t>!</a:t>
            </a:r>
            <a:endParaRPr lang="de-DE" sz="3200" b="1" dirty="0">
              <a:solidFill>
                <a:srgbClr val="034694"/>
              </a:solidFill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04857" y="1052736"/>
            <a:ext cx="2465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err="1">
                <a:solidFill>
                  <a:srgbClr val="034694"/>
                </a:solidFill>
                <a:latin typeface="Arial" charset="0"/>
              </a:rPr>
              <a:t>Resumee</a:t>
            </a:r>
            <a:endParaRPr lang="de-DE" sz="4000" b="1" dirty="0">
              <a:solidFill>
                <a:srgbClr val="034694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029" descr="M:\PM_PR\3_Bilder\GB Dichtungen\novatec PREMIUM II\NovaTec Titel Zuschnittv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>
            <a:fillRect/>
          </a:stretch>
        </p:blipFill>
        <p:spPr bwMode="auto">
          <a:xfrm>
            <a:off x="3857625" y="2212975"/>
            <a:ext cx="14287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32" descr="M:\PM_PR\3_Bilder\GB Dichtungen\novapress Composing\novapress_Composing_R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2" r="4800"/>
          <a:stretch>
            <a:fillRect/>
          </a:stretch>
        </p:blipFill>
        <p:spPr bwMode="auto">
          <a:xfrm>
            <a:off x="2133600" y="2209800"/>
            <a:ext cx="135731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34" descr="M:\PM_PR\3_Bilder\GB Dichtungen\novaMICA\novaMICA v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0"/>
          <a:stretch>
            <a:fillRect/>
          </a:stretch>
        </p:blipFill>
        <p:spPr bwMode="auto">
          <a:xfrm>
            <a:off x="7391400" y="2209800"/>
            <a:ext cx="1397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35" descr="M:\PM_PR\3_Bilder\GB Dichtungen\novaflon\Comp_Novaflon_v2_R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11388"/>
            <a:ext cx="138588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36" descr="M:\PM_PR\3_Bilder\GB Dichtungen\novaphit MST\novaphit SSTC MST Schicht v0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8"/>
          <a:stretch>
            <a:fillRect/>
          </a:stretch>
        </p:blipFill>
        <p:spPr bwMode="auto">
          <a:xfrm>
            <a:off x="5562600" y="2211388"/>
            <a:ext cx="14652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4"/>
          <p:cNvSpPr txBox="1">
            <a:spLocks noChangeArrowheads="1"/>
          </p:cNvSpPr>
          <p:nvPr/>
        </p:nvSpPr>
        <p:spPr bwMode="auto">
          <a:xfrm>
            <a:off x="457200" y="3444875"/>
            <a:ext cx="1295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Fluoropolymer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Aktive fillers</a:t>
            </a:r>
          </a:p>
        </p:txBody>
      </p:sp>
      <p:sp>
        <p:nvSpPr>
          <p:cNvPr id="2057" name="Text Box 5"/>
          <p:cNvSpPr txBox="1">
            <a:spLocks noChangeArrowheads="1"/>
          </p:cNvSpPr>
          <p:nvPr/>
        </p:nvSpPr>
        <p:spPr bwMode="auto">
          <a:xfrm>
            <a:off x="2133600" y="3444875"/>
            <a:ext cx="13763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Aramid fibers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Glass fibers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Aktive filler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Various binders</a:t>
            </a:r>
          </a:p>
        </p:txBody>
      </p:sp>
      <p:sp>
        <p:nvSpPr>
          <p:cNvPr id="2058" name="Text Box 6"/>
          <p:cNvSpPr txBox="1">
            <a:spLocks noChangeArrowheads="1"/>
          </p:cNvSpPr>
          <p:nvPr/>
        </p:nvSpPr>
        <p:spPr bwMode="auto">
          <a:xfrm>
            <a:off x="5535613" y="3444875"/>
            <a:ext cx="1627187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Expanded graphite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purity &gt; 99%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Stainless steel  </a:t>
            </a:r>
            <a:br>
              <a:rPr lang="de-DE" altLang="de-DE" sz="1100">
                <a:solidFill>
                  <a:srgbClr val="034694"/>
                </a:solidFill>
              </a:rPr>
            </a:br>
            <a:r>
              <a:rPr lang="de-DE" altLang="de-DE" sz="1100">
                <a:solidFill>
                  <a:srgbClr val="034694"/>
                </a:solidFill>
              </a:rPr>
              <a:t>  reinforcement </a:t>
            </a:r>
            <a:br>
              <a:rPr lang="de-DE" altLang="de-DE" sz="1100">
                <a:solidFill>
                  <a:srgbClr val="034694"/>
                </a:solidFill>
              </a:rPr>
            </a:br>
            <a:r>
              <a:rPr lang="de-DE" altLang="de-DE" sz="1100">
                <a:solidFill>
                  <a:srgbClr val="034694"/>
                </a:solidFill>
              </a:rPr>
              <a:t>  (AISI 316 L)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100">
                <a:solidFill>
                  <a:srgbClr val="034694"/>
                </a:solidFill>
              </a:rPr>
              <a:t>  - Expanded metal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100">
                <a:solidFill>
                  <a:srgbClr val="034694"/>
                </a:solidFill>
              </a:rPr>
              <a:t>  - Steelfoil</a:t>
            </a:r>
          </a:p>
        </p:txBody>
      </p:sp>
      <p:sp>
        <p:nvSpPr>
          <p:cNvPr id="2059" name="Text Box 9"/>
          <p:cNvSpPr txBox="1">
            <a:spLocks noChangeArrowheads="1"/>
          </p:cNvSpPr>
          <p:nvPr/>
        </p:nvSpPr>
        <p:spPr bwMode="auto">
          <a:xfrm>
            <a:off x="3886200" y="3444875"/>
            <a:ext cx="13716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Aramid fibers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Functional fillers</a:t>
            </a:r>
            <a:br>
              <a:rPr lang="de-DE" altLang="de-DE" sz="1100">
                <a:solidFill>
                  <a:srgbClr val="034694"/>
                </a:solidFill>
              </a:rPr>
            </a:br>
            <a:r>
              <a:rPr lang="de-DE" altLang="de-DE" sz="1100">
                <a:solidFill>
                  <a:srgbClr val="034694"/>
                </a:solidFill>
              </a:rPr>
              <a:t>  of graphite</a:t>
            </a:r>
          </a:p>
        </p:txBody>
      </p:sp>
      <p:sp>
        <p:nvSpPr>
          <p:cNvPr id="2060" name="Text Box 18"/>
          <p:cNvSpPr txBox="1">
            <a:spLocks noChangeArrowheads="1"/>
          </p:cNvSpPr>
          <p:nvPr/>
        </p:nvSpPr>
        <p:spPr bwMode="auto">
          <a:xfrm>
            <a:off x="7391400" y="3444875"/>
            <a:ext cx="19050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Mica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Stainless steel </a:t>
            </a:r>
            <a:br>
              <a:rPr lang="de-DE" altLang="de-DE" sz="1100">
                <a:solidFill>
                  <a:srgbClr val="034694"/>
                </a:solidFill>
              </a:rPr>
            </a:br>
            <a:r>
              <a:rPr lang="de-DE" altLang="de-DE" sz="1100">
                <a:solidFill>
                  <a:srgbClr val="034694"/>
                </a:solidFill>
              </a:rPr>
              <a:t>  AISI 316 L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High efficiency </a:t>
            </a:r>
            <a:br>
              <a:rPr lang="de-DE" altLang="de-DE" sz="1100">
                <a:solidFill>
                  <a:srgbClr val="034694"/>
                </a:solidFill>
              </a:rPr>
            </a:br>
            <a:r>
              <a:rPr lang="de-DE" altLang="de-DE" sz="1100">
                <a:solidFill>
                  <a:srgbClr val="034694"/>
                </a:solidFill>
              </a:rPr>
              <a:t>  binders</a:t>
            </a:r>
          </a:p>
        </p:txBody>
      </p:sp>
      <p:sp>
        <p:nvSpPr>
          <p:cNvPr id="2061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12954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34694"/>
                </a:solidFill>
              </a:rPr>
              <a:t>PTFE-gasket material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b="1">
              <a:solidFill>
                <a:srgbClr val="034694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34694"/>
                </a:solidFill>
              </a:rPr>
              <a:t>novaflon</a:t>
            </a:r>
            <a:r>
              <a:rPr lang="de-DE" altLang="de-DE" sz="1100" b="1" baseline="30000">
                <a:solidFill>
                  <a:srgbClr val="034694"/>
                </a:solidFill>
              </a:rPr>
              <a:t>®</a:t>
            </a:r>
            <a:endParaRPr lang="de-DE" altLang="de-DE" sz="1100">
              <a:solidFill>
                <a:srgbClr val="034694"/>
              </a:solidFill>
            </a:endParaRPr>
          </a:p>
        </p:txBody>
      </p:sp>
      <p:sp>
        <p:nvSpPr>
          <p:cNvPr id="2062" name="Text Box 5"/>
          <p:cNvSpPr txBox="1">
            <a:spLocks noChangeArrowheads="1"/>
          </p:cNvSpPr>
          <p:nvPr/>
        </p:nvSpPr>
        <p:spPr bwMode="auto">
          <a:xfrm>
            <a:off x="2061096" y="1487487"/>
            <a:ext cx="1585913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34694"/>
                </a:solidFill>
              </a:rPr>
              <a:t>Elastomere-bound fiber gasket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800" b="1">
                <a:solidFill>
                  <a:srgbClr val="034694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34694"/>
                </a:solidFill>
              </a:rPr>
              <a:t>novapress</a:t>
            </a:r>
            <a:r>
              <a:rPr lang="de-DE" altLang="de-DE" sz="1100" b="1" baseline="30000">
                <a:solidFill>
                  <a:srgbClr val="034694"/>
                </a:solidFill>
              </a:rPr>
              <a:t>®</a:t>
            </a:r>
            <a:endParaRPr lang="de-DE" altLang="de-DE" sz="1100">
              <a:solidFill>
                <a:srgbClr val="034694"/>
              </a:solidFill>
            </a:endParaRPr>
          </a:p>
        </p:txBody>
      </p:sp>
      <p:sp>
        <p:nvSpPr>
          <p:cNvPr id="2063" name="Text Box 6"/>
          <p:cNvSpPr txBox="1">
            <a:spLocks noChangeArrowheads="1"/>
          </p:cNvSpPr>
          <p:nvPr/>
        </p:nvSpPr>
        <p:spPr bwMode="auto">
          <a:xfrm>
            <a:off x="5651500" y="1517650"/>
            <a:ext cx="12890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34694"/>
                </a:solidFill>
              </a:rPr>
              <a:t>Graphite gasket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34694"/>
                </a:solidFill>
              </a:rPr>
              <a:t>material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b="1">
              <a:solidFill>
                <a:srgbClr val="034694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34694"/>
                </a:solidFill>
              </a:rPr>
              <a:t>novaphit</a:t>
            </a:r>
            <a:r>
              <a:rPr lang="de-DE" altLang="de-DE" sz="1100" b="1" baseline="30000">
                <a:solidFill>
                  <a:srgbClr val="034694"/>
                </a:solidFill>
              </a:rPr>
              <a:t>®</a:t>
            </a:r>
            <a:endParaRPr lang="de-DE" altLang="de-DE" sz="1100">
              <a:solidFill>
                <a:srgbClr val="034694"/>
              </a:solidFill>
            </a:endParaRPr>
          </a:p>
        </p:txBody>
      </p:sp>
      <p:sp>
        <p:nvSpPr>
          <p:cNvPr id="2064" name="Text Box 9"/>
          <p:cNvSpPr txBox="1">
            <a:spLocks noChangeArrowheads="1"/>
          </p:cNvSpPr>
          <p:nvPr/>
        </p:nvSpPr>
        <p:spPr bwMode="auto">
          <a:xfrm>
            <a:off x="3810000" y="1508125"/>
            <a:ext cx="15621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34694"/>
                </a:solidFill>
              </a:rPr>
              <a:t>Engineered graphite with Kevlar®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b="1">
              <a:solidFill>
                <a:srgbClr val="034694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>
                <a:solidFill>
                  <a:srgbClr val="034694"/>
                </a:solidFill>
              </a:rPr>
              <a:t>novatec</a:t>
            </a:r>
            <a:r>
              <a:rPr lang="de-DE" altLang="de-DE" sz="1100" b="1" baseline="30000">
                <a:solidFill>
                  <a:srgbClr val="034694"/>
                </a:solidFill>
              </a:rPr>
              <a:t>®</a:t>
            </a:r>
            <a:endParaRPr lang="de-DE" altLang="de-DE" sz="1100">
              <a:solidFill>
                <a:srgbClr val="034694"/>
              </a:solidFill>
            </a:endParaRPr>
          </a:p>
        </p:txBody>
      </p:sp>
      <p:sp>
        <p:nvSpPr>
          <p:cNvPr id="2065" name="Text Box 18"/>
          <p:cNvSpPr txBox="1">
            <a:spLocks noChangeArrowheads="1"/>
          </p:cNvSpPr>
          <p:nvPr/>
        </p:nvSpPr>
        <p:spPr bwMode="auto">
          <a:xfrm>
            <a:off x="7277100" y="1508125"/>
            <a:ext cx="15240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 dirty="0">
                <a:solidFill>
                  <a:srgbClr val="034694"/>
                </a:solidFill>
              </a:rPr>
              <a:t>Mica </a:t>
            </a:r>
            <a:r>
              <a:rPr lang="de-DE" altLang="de-DE" sz="1100" b="1" dirty="0" err="1">
                <a:solidFill>
                  <a:srgbClr val="034694"/>
                </a:solidFill>
              </a:rPr>
              <a:t>based</a:t>
            </a:r>
            <a:r>
              <a:rPr lang="de-DE" altLang="de-DE" sz="1100" b="1" dirty="0">
                <a:solidFill>
                  <a:srgbClr val="034694"/>
                </a:solidFill>
              </a:rPr>
              <a:t> gasket material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b="1" dirty="0">
              <a:solidFill>
                <a:srgbClr val="034694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100" b="1" dirty="0" err="1" smtClean="0">
                <a:solidFill>
                  <a:srgbClr val="034694"/>
                </a:solidFill>
              </a:rPr>
              <a:t>novamica</a:t>
            </a:r>
            <a:r>
              <a:rPr lang="de-DE" altLang="de-DE" sz="1100" b="1" baseline="30000" dirty="0" smtClean="0">
                <a:solidFill>
                  <a:srgbClr val="034694"/>
                </a:solidFill>
              </a:rPr>
              <a:t>®</a:t>
            </a:r>
            <a:endParaRPr lang="de-DE" altLang="de-DE" sz="1100" dirty="0">
              <a:solidFill>
                <a:srgbClr val="034694"/>
              </a:solidFill>
            </a:endParaRPr>
          </a:p>
        </p:txBody>
      </p:sp>
      <p:sp>
        <p:nvSpPr>
          <p:cNvPr id="16402" name="Line 1047"/>
          <p:cNvSpPr>
            <a:spLocks noChangeShapeType="1"/>
          </p:cNvSpPr>
          <p:nvPr/>
        </p:nvSpPr>
        <p:spPr bwMode="auto">
          <a:xfrm>
            <a:off x="304800" y="466725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7" name="Text Box 4"/>
          <p:cNvSpPr txBox="1">
            <a:spLocks noChangeArrowheads="1"/>
          </p:cNvSpPr>
          <p:nvPr/>
        </p:nvSpPr>
        <p:spPr bwMode="auto">
          <a:xfrm>
            <a:off x="457200" y="4784725"/>
            <a:ext cx="1295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up to 260 °C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up to 83 bar</a:t>
            </a:r>
          </a:p>
        </p:txBody>
      </p:sp>
      <p:sp>
        <p:nvSpPr>
          <p:cNvPr id="2068" name="Text Box 5"/>
          <p:cNvSpPr txBox="1">
            <a:spLocks noChangeArrowheads="1"/>
          </p:cNvSpPr>
          <p:nvPr/>
        </p:nvSpPr>
        <p:spPr bwMode="auto">
          <a:xfrm>
            <a:off x="2133600" y="4784725"/>
            <a:ext cx="13763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up to 200 °C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up to 100 bar</a:t>
            </a:r>
          </a:p>
        </p:txBody>
      </p:sp>
      <p:sp>
        <p:nvSpPr>
          <p:cNvPr id="2069" name="Text Box 6"/>
          <p:cNvSpPr txBox="1">
            <a:spLocks noChangeArrowheads="1"/>
          </p:cNvSpPr>
          <p:nvPr/>
        </p:nvSpPr>
        <p:spPr bwMode="auto">
          <a:xfrm>
            <a:off x="5535613" y="4784725"/>
            <a:ext cx="1627187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up to 550 °C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up to 250 bar</a:t>
            </a:r>
          </a:p>
        </p:txBody>
      </p:sp>
      <p:sp>
        <p:nvSpPr>
          <p:cNvPr id="2070" name="Text Box 9"/>
          <p:cNvSpPr txBox="1">
            <a:spLocks noChangeArrowheads="1"/>
          </p:cNvSpPr>
          <p:nvPr/>
        </p:nvSpPr>
        <p:spPr bwMode="auto">
          <a:xfrm>
            <a:off x="3886200" y="4784725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up to 300 °C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up to 100 bar</a:t>
            </a:r>
          </a:p>
        </p:txBody>
      </p:sp>
      <p:sp>
        <p:nvSpPr>
          <p:cNvPr id="2071" name="Text Box 18"/>
          <p:cNvSpPr txBox="1">
            <a:spLocks noChangeArrowheads="1"/>
          </p:cNvSpPr>
          <p:nvPr/>
        </p:nvSpPr>
        <p:spPr bwMode="auto">
          <a:xfrm>
            <a:off x="7391400" y="4784725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up to 1000 °C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de-DE" altLang="de-DE" sz="1100">
                <a:solidFill>
                  <a:srgbClr val="034694"/>
                </a:solidFill>
              </a:rPr>
              <a:t> 60 bar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914400" y="388938"/>
            <a:ext cx="728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 dirty="0" smtClean="0">
                <a:solidFill>
                  <a:srgbClr val="034694"/>
                </a:solidFill>
              </a:rPr>
              <a:t>Material Competence in Gasket Materials</a:t>
            </a:r>
            <a:endParaRPr lang="de-DE" altLang="de-DE" sz="2400" b="1" dirty="0">
              <a:solidFill>
                <a:srgbClr val="034694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978025" y="1508125"/>
            <a:ext cx="1657871" cy="38650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5450954" y="1517650"/>
            <a:ext cx="1657871" cy="38650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8820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7584" y="1700808"/>
            <a:ext cx="7200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3200" b="1" dirty="0" err="1" smtClean="0">
                <a:solidFill>
                  <a:srgbClr val="00448A"/>
                </a:solidFill>
              </a:rPr>
              <a:t>novaphit</a:t>
            </a:r>
            <a:r>
              <a:rPr lang="de-DE" sz="3200" b="1" baseline="300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de-DE" sz="3200" b="1" dirty="0" smtClean="0">
                <a:solidFill>
                  <a:srgbClr val="00448A"/>
                </a:solidFill>
              </a:rPr>
              <a:t> SSTC</a:t>
            </a:r>
            <a:r>
              <a:rPr lang="de-DE" sz="3200" b="1" baseline="30000" dirty="0" smtClean="0">
                <a:solidFill>
                  <a:srgbClr val="00448A"/>
                </a:solidFill>
              </a:rPr>
              <a:t>TA-L</a:t>
            </a:r>
          </a:p>
          <a:p>
            <a:pPr algn="ctr"/>
            <a:r>
              <a:rPr lang="de-DE" sz="3200" b="1" dirty="0">
                <a:solidFill>
                  <a:srgbClr val="00448A"/>
                </a:solidFill>
              </a:rPr>
              <a:t> </a:t>
            </a:r>
            <a:r>
              <a:rPr lang="de-DE" sz="3200" b="1" dirty="0" err="1" smtClean="0">
                <a:solidFill>
                  <a:srgbClr val="00448A"/>
                </a:solidFill>
              </a:rPr>
              <a:t>novaphit</a:t>
            </a:r>
            <a:r>
              <a:rPr lang="de-DE" sz="3200" b="1" baseline="300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de-DE" sz="3200" b="1" dirty="0" smtClean="0">
                <a:solidFill>
                  <a:srgbClr val="00448A"/>
                </a:solidFill>
              </a:rPr>
              <a:t> MST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3717032"/>
            <a:ext cx="8964488" cy="144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Reinforced</a:t>
            </a:r>
            <a:r>
              <a:rPr lang="de-DE" sz="28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28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expanded</a:t>
            </a:r>
            <a:r>
              <a:rPr lang="de-DE" sz="28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metal</a:t>
            </a:r>
            <a:r>
              <a:rPr lang="de-DE" sz="28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(1.4404)</a:t>
            </a:r>
            <a:endParaRPr lang="de-DE" sz="2800" dirty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de-DE" sz="2800" b="1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performing</a:t>
            </a:r>
            <a:r>
              <a:rPr lang="de-DE" sz="28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expanded</a:t>
            </a:r>
            <a:r>
              <a:rPr lang="de-DE" sz="28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graphite</a:t>
            </a:r>
            <a:endParaRPr lang="de-DE" sz="2800" dirty="0" smtClean="0">
              <a:solidFill>
                <a:srgbClr val="00448A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28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Additional </a:t>
            </a:r>
            <a:r>
              <a:rPr lang="de-DE" sz="2800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performance</a:t>
            </a:r>
            <a:r>
              <a:rPr lang="de-DE" sz="28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de-DE" sz="2800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smtClean="0">
                <a:solidFill>
                  <a:srgbClr val="00448A"/>
                </a:solidFill>
                <a:latin typeface="Arial" pitchFamily="34" charset="0"/>
                <a:cs typeface="Arial" pitchFamily="34" charset="0"/>
              </a:rPr>
              <a:t>XP-Technology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179512" y="620688"/>
            <a:ext cx="88569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 err="1" smtClean="0">
                <a:solidFill>
                  <a:srgbClr val="034694"/>
                </a:solidFill>
              </a:rPr>
              <a:t>Increase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in Performance </a:t>
            </a:r>
            <a:r>
              <a:rPr lang="de-DE" altLang="de-DE" sz="2400" b="1" dirty="0" err="1" smtClean="0">
                <a:solidFill>
                  <a:srgbClr val="034694"/>
                </a:solidFill>
              </a:rPr>
              <a:t>of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novaphit</a:t>
            </a:r>
            <a:r>
              <a:rPr lang="de-DE" altLang="de-DE" sz="2400" b="1" baseline="30000" dirty="0" smtClean="0">
                <a:solidFill>
                  <a:srgbClr val="034694"/>
                </a:solidFill>
              </a:rPr>
              <a:t>®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 </a:t>
            </a:r>
            <a:r>
              <a:rPr lang="de-DE" altLang="de-DE" sz="2400" b="1" dirty="0" err="1" smtClean="0">
                <a:solidFill>
                  <a:srgbClr val="034694"/>
                </a:solidFill>
              </a:rPr>
              <a:t>by</a:t>
            </a:r>
            <a:r>
              <a:rPr lang="de-DE" altLang="de-DE" sz="2400" b="1" dirty="0" smtClean="0">
                <a:solidFill>
                  <a:srgbClr val="034694"/>
                </a:solidFill>
              </a:rPr>
              <a:t>                            XP-Technologie</a:t>
            </a:r>
            <a:endParaRPr lang="de-DE" altLang="de-DE" sz="2400" b="1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51520" y="404664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Close-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up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of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Tanged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Metal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Insert</a:t>
            </a:r>
            <a:endParaRPr lang="de-DE" altLang="de-DE" sz="1800" dirty="0">
              <a:solidFill>
                <a:srgbClr val="034694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653238" cy="20806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579646"/>
            <a:ext cx="4968552" cy="372156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3" y="3658769"/>
            <a:ext cx="2200200" cy="16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7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51520" y="404664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Weak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>
                <a:solidFill>
                  <a:srgbClr val="034694"/>
                </a:solidFill>
                <a:latin typeface="Calibri" panose="020F0502020204030204" pitchFamily="34" charset="0"/>
              </a:rPr>
              <a:t>P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oint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Tanged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Metal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–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Danger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of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Flange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Deformation</a:t>
            </a:r>
            <a:endParaRPr lang="de-DE" altLang="de-DE" sz="1800" dirty="0">
              <a:solidFill>
                <a:srgbClr val="034694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4" y="900633"/>
            <a:ext cx="6642438" cy="497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2880360" cy="216103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42000"/>
            <a:ext cx="2880360" cy="21518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111217"/>
            <a:ext cx="2880360" cy="2157984"/>
          </a:xfrm>
          <a:prstGeom prst="rect">
            <a:avLst/>
          </a:prstGeom>
        </p:spPr>
      </p:pic>
      <p:sp>
        <p:nvSpPr>
          <p:cNvPr id="7" name="Rect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51520" y="404664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Weak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>
                <a:solidFill>
                  <a:srgbClr val="034694"/>
                </a:solidFill>
                <a:latin typeface="Calibri" panose="020F0502020204030204" pitchFamily="34" charset="0"/>
              </a:rPr>
              <a:t>P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oint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Tanged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Metal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–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Danger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of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034694"/>
                </a:solidFill>
                <a:latin typeface="Calibri" panose="020F0502020204030204" pitchFamily="34" charset="0"/>
              </a:rPr>
              <a:t>Flange</a:t>
            </a:r>
            <a:r>
              <a:rPr lang="de-DE" altLang="de-DE" sz="1800" dirty="0" smtClean="0">
                <a:solidFill>
                  <a:srgbClr val="034694"/>
                </a:solidFill>
                <a:latin typeface="Calibri" panose="020F0502020204030204" pitchFamily="34" charset="0"/>
              </a:rPr>
              <a:t> Deformation</a:t>
            </a:r>
            <a:endParaRPr lang="de-DE" altLang="de-DE" sz="1800" dirty="0">
              <a:solidFill>
                <a:srgbClr val="03469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enzelit_2012_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1515</Words>
  <Application>Microsoft Office PowerPoint</Application>
  <PresentationFormat>Bildschirmpräsentation (4:3)</PresentationFormat>
  <Paragraphs>372</Paragraphs>
  <Slides>49</Slides>
  <Notes>17</Notes>
  <HiddenSlides>13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6" baseType="lpstr">
      <vt:lpstr>Arial</vt:lpstr>
      <vt:lpstr>Arial Black</vt:lpstr>
      <vt:lpstr>Calibri</vt:lpstr>
      <vt:lpstr>Times New Roman</vt:lpstr>
      <vt:lpstr>Wingdings</vt:lpstr>
      <vt:lpstr>Frenzelit_2012_englisch</vt:lpstr>
      <vt:lpstr>Arbeitsblatt</vt:lpstr>
      <vt:lpstr>PowerPoint-Präsentation</vt:lpstr>
      <vt:lpstr>Frenzelit GmbH, Bad Berneck (D)</vt:lpstr>
      <vt:lpstr>PowerPoint-Präsentation</vt:lpstr>
      <vt:lpstr>Our product range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What is the Practical Influence of Mass-Loss by Oxidation?</vt:lpstr>
      <vt:lpstr>Is there any Improvement?</vt:lpstr>
      <vt:lpstr>PowerPoint-Präsentation</vt:lpstr>
      <vt:lpstr>What Else?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Summary  novaphit® with XP-Technology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Summary NBR/Ar gaskets novapress® 880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fzt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Frenzelit masters the entire manufacturing process of the gasket-material production</dc:title>
  <dc:creator>Übelmesser Peter (Frenzelit Werke)</dc:creator>
  <cp:lastModifiedBy>Übelmesser Peter (Frenzelit)</cp:lastModifiedBy>
  <cp:revision>149</cp:revision>
  <dcterms:created xsi:type="dcterms:W3CDTF">2017-02-10T11:41:03Z</dcterms:created>
  <dcterms:modified xsi:type="dcterms:W3CDTF">2019-03-26T18:46:54Z</dcterms:modified>
</cp:coreProperties>
</file>