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25"/>
  </p:notesMasterIdLst>
  <p:handoutMasterIdLst>
    <p:handoutMasterId r:id="rId26"/>
  </p:handoutMasterIdLst>
  <p:sldIdLst>
    <p:sldId id="357" r:id="rId2"/>
    <p:sldId id="359" r:id="rId3"/>
    <p:sldId id="345" r:id="rId4"/>
    <p:sldId id="346" r:id="rId5"/>
    <p:sldId id="398" r:id="rId6"/>
    <p:sldId id="348" r:id="rId7"/>
    <p:sldId id="351" r:id="rId8"/>
    <p:sldId id="352" r:id="rId9"/>
    <p:sldId id="353" r:id="rId10"/>
    <p:sldId id="392" r:id="rId11"/>
    <p:sldId id="389" r:id="rId12"/>
    <p:sldId id="391" r:id="rId13"/>
    <p:sldId id="395" r:id="rId14"/>
    <p:sldId id="393" r:id="rId15"/>
    <p:sldId id="396" r:id="rId16"/>
    <p:sldId id="379" r:id="rId17"/>
    <p:sldId id="380" r:id="rId18"/>
    <p:sldId id="362" r:id="rId19"/>
    <p:sldId id="363" r:id="rId20"/>
    <p:sldId id="394" r:id="rId21"/>
    <p:sldId id="397" r:id="rId22"/>
    <p:sldId id="358" r:id="rId23"/>
    <p:sldId id="355" r:id="rId2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3724" userDrawn="1">
          <p15:clr>
            <a:srgbClr val="A4A3A4"/>
          </p15:clr>
        </p15:guide>
        <p15:guide id="3" orient="horz" pos="3974" userDrawn="1">
          <p15:clr>
            <a:srgbClr val="A4A3A4"/>
          </p15:clr>
        </p15:guide>
        <p15:guide id="4" orient="horz" pos="241" userDrawn="1">
          <p15:clr>
            <a:srgbClr val="A4A3A4"/>
          </p15:clr>
        </p15:guide>
        <p15:guide id="5" orient="horz" pos="640" userDrawn="1">
          <p15:clr>
            <a:srgbClr val="A4A3A4"/>
          </p15:clr>
        </p15:guide>
        <p15:guide id="6" orient="horz" pos="867" userDrawn="1">
          <p15:clr>
            <a:srgbClr val="A4A3A4"/>
          </p15:clr>
        </p15:guide>
        <p15:guide id="7" orient="horz" pos="1188" userDrawn="1">
          <p15:clr>
            <a:srgbClr val="A4A3A4"/>
          </p15:clr>
        </p15:guide>
        <p15:guide id="8" orient="horz" pos="2010" userDrawn="1">
          <p15:clr>
            <a:srgbClr val="A4A3A4"/>
          </p15:clr>
        </p15:guide>
        <p15:guide id="9" orient="horz" pos="2270" userDrawn="1">
          <p15:clr>
            <a:srgbClr val="A4A3A4"/>
          </p15:clr>
        </p15:guide>
        <p15:guide id="10" orient="horz" userDrawn="1">
          <p15:clr>
            <a:srgbClr val="A4A3A4"/>
          </p15:clr>
        </p15:guide>
        <p15:guide id="11" orient="horz" pos="4178" userDrawn="1">
          <p15:clr>
            <a:srgbClr val="A4A3A4"/>
          </p15:clr>
        </p15:guide>
        <p15:guide id="12" orient="horz" pos="2468" userDrawn="1">
          <p15:clr>
            <a:srgbClr val="A4A3A4"/>
          </p15:clr>
        </p15:guide>
        <p15:guide id="13" orient="horz" pos="1377" userDrawn="1">
          <p15:clr>
            <a:srgbClr val="A4A3A4"/>
          </p15:clr>
        </p15:guide>
        <p15:guide id="14" pos="3840" userDrawn="1">
          <p15:clr>
            <a:srgbClr val="A4A3A4"/>
          </p15:clr>
        </p15:guide>
        <p15:guide id="15" pos="309" userDrawn="1">
          <p15:clr>
            <a:srgbClr val="A4A3A4"/>
          </p15:clr>
        </p15:guide>
        <p15:guide id="16" pos="7375" userDrawn="1">
          <p15:clr>
            <a:srgbClr val="A4A3A4"/>
          </p15:clr>
        </p15:guide>
        <p15:guide id="17" pos="3681" userDrawn="1">
          <p15:clr>
            <a:srgbClr val="A4A3A4"/>
          </p15:clr>
        </p15:guide>
        <p15:guide id="18" pos="7679" userDrawn="1">
          <p15:clr>
            <a:srgbClr val="A4A3A4"/>
          </p15:clr>
        </p15:guide>
        <p15:guide id="19" pos="4000" userDrawn="1">
          <p15:clr>
            <a:srgbClr val="A4A3A4"/>
          </p15:clr>
        </p15:guide>
        <p15:guide id="20" userDrawn="1">
          <p15:clr>
            <a:srgbClr val="A4A3A4"/>
          </p15:clr>
        </p15:guide>
        <p15:guide id="21" pos="4563" userDrawn="1">
          <p15:clr>
            <a:srgbClr val="A4A3A4"/>
          </p15:clr>
        </p15:guide>
        <p15:guide id="22" orient="horz" pos="395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483"/>
    <a:srgbClr val="742068"/>
    <a:srgbClr val="2DA3D7"/>
    <a:srgbClr val="B3DE68"/>
    <a:srgbClr val="D04D97"/>
    <a:srgbClr val="E65400"/>
    <a:srgbClr val="476475"/>
    <a:srgbClr val="000000"/>
    <a:srgbClr val="018982"/>
    <a:srgbClr val="FA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85" autoAdjust="0"/>
  </p:normalViewPr>
  <p:slideViewPr>
    <p:cSldViewPr snapToGrid="0" snapToObjects="1" showGuides="1">
      <p:cViewPr varScale="1">
        <p:scale>
          <a:sx n="120" d="100"/>
          <a:sy n="120" d="100"/>
        </p:scale>
        <p:origin x="432" y="82"/>
      </p:cViewPr>
      <p:guideLst>
        <p:guide orient="horz" pos="4319"/>
        <p:guide orient="horz" pos="3724"/>
        <p:guide orient="horz" pos="3974"/>
        <p:guide orient="horz" pos="241"/>
        <p:guide orient="horz" pos="640"/>
        <p:guide orient="horz" pos="867"/>
        <p:guide orient="horz" pos="1188"/>
        <p:guide orient="horz" pos="2010"/>
        <p:guide orient="horz" pos="2270"/>
        <p:guide orient="horz"/>
        <p:guide orient="horz" pos="4178"/>
        <p:guide orient="horz" pos="2468"/>
        <p:guide orient="horz" pos="1377"/>
        <p:guide pos="3840"/>
        <p:guide pos="309"/>
        <p:guide pos="7375"/>
        <p:guide pos="3681"/>
        <p:guide pos="7679"/>
        <p:guide pos="4000"/>
        <p:guide/>
        <p:guide pos="4563"/>
        <p:guide orient="horz" pos="3952"/>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84" d="100"/>
          <a:sy n="84" d="100"/>
        </p:scale>
        <p:origin x="-282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88EE5-CF79-4F65-B9B1-626E7506E7F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B9B3E6D-ECED-4374-A83A-774F3116FBF3}">
      <dgm:prSet phldrT="[Text]"/>
      <dgm:spPr/>
      <dgm:t>
        <a:bodyPr/>
        <a:lstStyle/>
        <a:p>
          <a:r>
            <a:rPr lang="en-US" b="1" dirty="0"/>
            <a:t>JOB</a:t>
          </a:r>
          <a:r>
            <a:rPr lang="en-US" dirty="0"/>
            <a:t> </a:t>
          </a:r>
          <a:r>
            <a:rPr lang="en-US" b="1" dirty="0"/>
            <a:t>SCREENING</a:t>
          </a:r>
        </a:p>
      </dgm:t>
    </dgm:pt>
    <dgm:pt modelId="{C3EF2579-A027-42A8-AAB2-99B87D79450A}" type="parTrans" cxnId="{C58BE3C1-2ACA-434F-870E-74BE44A1177A}">
      <dgm:prSet/>
      <dgm:spPr/>
      <dgm:t>
        <a:bodyPr/>
        <a:lstStyle/>
        <a:p>
          <a:endParaRPr lang="en-US"/>
        </a:p>
      </dgm:t>
    </dgm:pt>
    <dgm:pt modelId="{76311A37-C72D-4E29-A793-306B39F1A1BA}" type="sibTrans" cxnId="{C58BE3C1-2ACA-434F-870E-74BE44A1177A}">
      <dgm:prSet/>
      <dgm:spPr/>
      <dgm:t>
        <a:bodyPr/>
        <a:lstStyle/>
        <a:p>
          <a:endParaRPr lang="en-US"/>
        </a:p>
      </dgm:t>
    </dgm:pt>
    <dgm:pt modelId="{0F157CC8-C4BF-4B59-8530-52274A3EFE05}">
      <dgm:prSet phldrT="[Text]"/>
      <dgm:spPr/>
      <dgm:t>
        <a:bodyPr/>
        <a:lstStyle/>
        <a:p>
          <a:r>
            <a:rPr lang="en-US" b="1" dirty="0"/>
            <a:t>SCOPING</a:t>
          </a:r>
        </a:p>
      </dgm:t>
    </dgm:pt>
    <dgm:pt modelId="{1E4B65F5-B3CB-41D6-9875-26B6C5DB97FE}" type="parTrans" cxnId="{2D753722-33EC-464C-A0CD-2312BC7AA2F8}">
      <dgm:prSet/>
      <dgm:spPr/>
      <dgm:t>
        <a:bodyPr/>
        <a:lstStyle/>
        <a:p>
          <a:endParaRPr lang="en-US"/>
        </a:p>
      </dgm:t>
    </dgm:pt>
    <dgm:pt modelId="{2D74B1F7-F1DC-4CBB-9AD0-777CF3CC5D58}" type="sibTrans" cxnId="{2D753722-33EC-464C-A0CD-2312BC7AA2F8}">
      <dgm:prSet/>
      <dgm:spPr/>
      <dgm:t>
        <a:bodyPr/>
        <a:lstStyle/>
        <a:p>
          <a:endParaRPr lang="en-US"/>
        </a:p>
      </dgm:t>
    </dgm:pt>
    <dgm:pt modelId="{F3685778-43B9-4471-A0BA-F63875705D4F}">
      <dgm:prSet phldrT="[Text]" custT="1"/>
      <dgm:spPr/>
      <dgm:t>
        <a:bodyPr/>
        <a:lstStyle/>
        <a:p>
          <a:r>
            <a:rPr lang="en-US" sz="1400" dirty="0">
              <a:latin typeface="Arial" panose="020B0604020202020204" pitchFamily="34" charset="0"/>
              <a:cs typeface="Arial" panose="020B0604020202020204" pitchFamily="34" charset="0"/>
            </a:rPr>
            <a:t>Being developed by Subject Mater Expert based on Safety, Cost, Available Resources, Job Interactions</a:t>
          </a:r>
        </a:p>
      </dgm:t>
    </dgm:pt>
    <dgm:pt modelId="{F89C605C-A960-44AF-9115-1A7953B5C565}" type="parTrans" cxnId="{14A5B34A-F082-44A6-8412-5242B87CE13A}">
      <dgm:prSet/>
      <dgm:spPr/>
      <dgm:t>
        <a:bodyPr/>
        <a:lstStyle/>
        <a:p>
          <a:endParaRPr lang="en-US"/>
        </a:p>
      </dgm:t>
    </dgm:pt>
    <dgm:pt modelId="{8CF3E283-E7B2-4321-96E5-E4A50BE71AF5}" type="sibTrans" cxnId="{14A5B34A-F082-44A6-8412-5242B87CE13A}">
      <dgm:prSet/>
      <dgm:spPr/>
      <dgm:t>
        <a:bodyPr/>
        <a:lstStyle/>
        <a:p>
          <a:endParaRPr lang="en-US"/>
        </a:p>
      </dgm:t>
    </dgm:pt>
    <dgm:pt modelId="{19425618-2D2A-4930-A658-AFAD65E51D43}">
      <dgm:prSet phldrT="[Text]"/>
      <dgm:spPr/>
      <dgm:t>
        <a:bodyPr/>
        <a:lstStyle/>
        <a:p>
          <a:r>
            <a:rPr lang="en-US" b="1" dirty="0"/>
            <a:t>PLANNING</a:t>
          </a:r>
        </a:p>
      </dgm:t>
    </dgm:pt>
    <dgm:pt modelId="{95409953-A72B-4680-A77D-8DFD30B9CF1A}" type="parTrans" cxnId="{89CF70DF-AB35-4003-8D96-48512A85B7A7}">
      <dgm:prSet/>
      <dgm:spPr/>
      <dgm:t>
        <a:bodyPr/>
        <a:lstStyle/>
        <a:p>
          <a:endParaRPr lang="en-US"/>
        </a:p>
      </dgm:t>
    </dgm:pt>
    <dgm:pt modelId="{FD2B887A-A8AB-4A90-BDDB-302838D73C9A}" type="sibTrans" cxnId="{89CF70DF-AB35-4003-8D96-48512A85B7A7}">
      <dgm:prSet/>
      <dgm:spPr/>
      <dgm:t>
        <a:bodyPr/>
        <a:lstStyle/>
        <a:p>
          <a:endParaRPr lang="en-US"/>
        </a:p>
      </dgm:t>
    </dgm:pt>
    <dgm:pt modelId="{B9D32AE5-3234-44CC-BB7E-FA82D508FE9F}">
      <dgm:prSet phldrT="[Text]" custT="1"/>
      <dgm:spPr/>
      <dgm:t>
        <a:bodyPr/>
        <a:lstStyle/>
        <a:p>
          <a:r>
            <a:rPr lang="en-US" sz="1400" dirty="0">
              <a:latin typeface="Arial" panose="020B0604020202020204" pitchFamily="34" charset="0"/>
              <a:cs typeface="Arial" panose="020B0604020202020204" pitchFamily="34" charset="0"/>
            </a:rPr>
            <a:t> Prioritizing based on H-Importance and H-Urgency tasks</a:t>
          </a:r>
        </a:p>
      </dgm:t>
    </dgm:pt>
    <dgm:pt modelId="{7B1E010E-7E6B-4E4C-9822-D83EED920140}" type="parTrans" cxnId="{27941384-B8E7-455A-B17D-E3BA52B69AB8}">
      <dgm:prSet/>
      <dgm:spPr/>
      <dgm:t>
        <a:bodyPr/>
        <a:lstStyle/>
        <a:p>
          <a:endParaRPr lang="en-US"/>
        </a:p>
      </dgm:t>
    </dgm:pt>
    <dgm:pt modelId="{51B0B203-D869-4015-B18E-DC53A7D6269A}" type="sibTrans" cxnId="{27941384-B8E7-455A-B17D-E3BA52B69AB8}">
      <dgm:prSet/>
      <dgm:spPr/>
      <dgm:t>
        <a:bodyPr/>
        <a:lstStyle/>
        <a:p>
          <a:endParaRPr lang="en-US"/>
        </a:p>
      </dgm:t>
    </dgm:pt>
    <dgm:pt modelId="{DBB2F4C3-9C8C-4AE2-A4D9-D733669C047C}">
      <dgm:prSet phldrT="[Text]" custT="1"/>
      <dgm:spPr/>
      <dgm:t>
        <a:bodyPr/>
        <a:lstStyle/>
        <a:p>
          <a:r>
            <a:rPr lang="en-US" sz="1400" dirty="0">
              <a:latin typeface="Arial" panose="020B0604020202020204" pitchFamily="34" charset="0"/>
              <a:cs typeface="Arial" panose="020B0604020202020204" pitchFamily="34" charset="0"/>
            </a:rPr>
            <a:t>All identified required maintenance tasks that are captured in CMMS (System Generated and/or Manually Entered)</a:t>
          </a:r>
        </a:p>
      </dgm:t>
    </dgm:pt>
    <dgm:pt modelId="{9B3E50A0-E04B-4F91-89D6-111469CD5F30}" type="parTrans" cxnId="{746B696B-48AD-4F74-A3D9-3379FF857550}">
      <dgm:prSet/>
      <dgm:spPr/>
      <dgm:t>
        <a:bodyPr/>
        <a:lstStyle/>
        <a:p>
          <a:endParaRPr lang="en-US"/>
        </a:p>
      </dgm:t>
    </dgm:pt>
    <dgm:pt modelId="{A82C3483-1851-4FC3-93D3-DB41E02C67E0}" type="sibTrans" cxnId="{746B696B-48AD-4F74-A3D9-3379FF857550}">
      <dgm:prSet/>
      <dgm:spPr/>
      <dgm:t>
        <a:bodyPr/>
        <a:lstStyle/>
        <a:p>
          <a:endParaRPr lang="en-US"/>
        </a:p>
      </dgm:t>
    </dgm:pt>
    <dgm:pt modelId="{F22CB59A-3540-4433-A962-620DEEEACB9D}">
      <dgm:prSet phldrT="[Text]" custT="1"/>
      <dgm:spPr/>
      <dgm:t>
        <a:bodyPr/>
        <a:lstStyle/>
        <a:p>
          <a:r>
            <a:rPr lang="en-US" sz="1400" dirty="0">
              <a:latin typeface="Arial" panose="020B0604020202020204" pitchFamily="34" charset="0"/>
              <a:cs typeface="Arial" panose="020B0604020202020204" pitchFamily="34" charset="0"/>
            </a:rPr>
            <a:t>Pre-Developed and exists in Standard Work Instruction, or</a:t>
          </a:r>
        </a:p>
      </dgm:t>
    </dgm:pt>
    <dgm:pt modelId="{8600CBD0-0574-4A79-9CA5-A49A4BED75C9}" type="parTrans" cxnId="{AAE26C5B-29D9-44D4-896B-1AC89AC4D32F}">
      <dgm:prSet/>
      <dgm:spPr/>
      <dgm:t>
        <a:bodyPr/>
        <a:lstStyle/>
        <a:p>
          <a:endParaRPr lang="en-US"/>
        </a:p>
      </dgm:t>
    </dgm:pt>
    <dgm:pt modelId="{13D827F8-7B85-4E75-AB37-C78DDA7A3B96}" type="sibTrans" cxnId="{AAE26C5B-29D9-44D4-896B-1AC89AC4D32F}">
      <dgm:prSet/>
      <dgm:spPr/>
      <dgm:t>
        <a:bodyPr/>
        <a:lstStyle/>
        <a:p>
          <a:endParaRPr lang="en-US"/>
        </a:p>
      </dgm:t>
    </dgm:pt>
    <dgm:pt modelId="{1F3F9B32-7D59-4A52-A69E-18D8A99BB472}">
      <dgm:prSet phldrT="[Text]" custT="1"/>
      <dgm:spPr/>
      <dgm:t>
        <a:bodyPr/>
        <a:lstStyle/>
        <a:p>
          <a:r>
            <a:rPr lang="en-US" sz="1400" dirty="0">
              <a:latin typeface="Arial" panose="020B0604020202020204" pitchFamily="34" charset="0"/>
              <a:cs typeface="Arial" panose="020B0604020202020204" pitchFamily="34" charset="0"/>
            </a:rPr>
            <a:t>Estimate Cost</a:t>
          </a:r>
        </a:p>
      </dgm:t>
    </dgm:pt>
    <dgm:pt modelId="{EAD59B3B-7072-414E-B67B-FE5B801ACB93}" type="parTrans" cxnId="{CD70F0DC-BDD7-484E-98F6-F38DDA699D54}">
      <dgm:prSet/>
      <dgm:spPr/>
      <dgm:t>
        <a:bodyPr/>
        <a:lstStyle/>
        <a:p>
          <a:endParaRPr lang="en-US"/>
        </a:p>
      </dgm:t>
    </dgm:pt>
    <dgm:pt modelId="{C31037A1-7223-4D28-9607-E7F2AC3EDF41}" type="sibTrans" cxnId="{CD70F0DC-BDD7-484E-98F6-F38DDA699D54}">
      <dgm:prSet/>
      <dgm:spPr/>
      <dgm:t>
        <a:bodyPr/>
        <a:lstStyle/>
        <a:p>
          <a:endParaRPr lang="en-US"/>
        </a:p>
      </dgm:t>
    </dgm:pt>
    <dgm:pt modelId="{53C485CE-DE6C-4900-994C-76A669C05140}">
      <dgm:prSet phldrT="[Text]" custT="1"/>
      <dgm:spPr/>
      <dgm:t>
        <a:bodyPr/>
        <a:lstStyle/>
        <a:p>
          <a:r>
            <a:rPr lang="en-US" sz="1400" dirty="0">
              <a:latin typeface="Arial" panose="020B0604020202020204" pitchFamily="34" charset="0"/>
              <a:cs typeface="Arial" panose="020B0604020202020204" pitchFamily="34" charset="0"/>
            </a:rPr>
            <a:t>Prepare paper works for execution team</a:t>
          </a:r>
        </a:p>
      </dgm:t>
    </dgm:pt>
    <dgm:pt modelId="{B672ACBB-9865-4C81-B2D1-E37AAB514D9A}" type="parTrans" cxnId="{85B8CA7B-2321-4F63-BDBB-457CD14B9B5F}">
      <dgm:prSet/>
      <dgm:spPr/>
      <dgm:t>
        <a:bodyPr/>
        <a:lstStyle/>
        <a:p>
          <a:endParaRPr lang="en-US"/>
        </a:p>
      </dgm:t>
    </dgm:pt>
    <dgm:pt modelId="{B34FD8F4-6DFF-4637-AE5C-EADCA203323A}" type="sibTrans" cxnId="{85B8CA7B-2321-4F63-BDBB-457CD14B9B5F}">
      <dgm:prSet/>
      <dgm:spPr/>
      <dgm:t>
        <a:bodyPr/>
        <a:lstStyle/>
        <a:p>
          <a:endParaRPr lang="en-US"/>
        </a:p>
      </dgm:t>
    </dgm:pt>
    <dgm:pt modelId="{ADA81A57-6166-456A-BA27-EDF0AD8EACFE}">
      <dgm:prSet phldrT="[Text]" custT="1"/>
      <dgm:spPr/>
      <dgm:t>
        <a:bodyPr/>
        <a:lstStyle/>
        <a:p>
          <a:r>
            <a:rPr lang="en-US" sz="1400" dirty="0">
              <a:latin typeface="Arial" panose="020B0604020202020204" pitchFamily="34" charset="0"/>
              <a:cs typeface="Arial" panose="020B0604020202020204" pitchFamily="34" charset="0"/>
            </a:rPr>
            <a:t>Prepare required Resources; Labour, Equipment, Tools, Materials</a:t>
          </a:r>
        </a:p>
      </dgm:t>
    </dgm:pt>
    <dgm:pt modelId="{F243EC63-B4BC-476A-A4C8-057DF0112A1A}" type="parTrans" cxnId="{2E50C20D-1538-4CEF-A357-FA8FA336F35B}">
      <dgm:prSet/>
      <dgm:spPr/>
      <dgm:t>
        <a:bodyPr/>
        <a:lstStyle/>
        <a:p>
          <a:endParaRPr lang="en-US"/>
        </a:p>
      </dgm:t>
    </dgm:pt>
    <dgm:pt modelId="{49EF452B-F0FC-4992-8C65-DA81AD209EE9}" type="sibTrans" cxnId="{2E50C20D-1538-4CEF-A357-FA8FA336F35B}">
      <dgm:prSet/>
      <dgm:spPr/>
      <dgm:t>
        <a:bodyPr/>
        <a:lstStyle/>
        <a:p>
          <a:endParaRPr lang="en-US"/>
        </a:p>
      </dgm:t>
    </dgm:pt>
    <dgm:pt modelId="{7F27BD2E-794F-4A53-B537-741E68052138}">
      <dgm:prSet phldrT="[Text]" custT="1"/>
      <dgm:spPr/>
      <dgm:t>
        <a:bodyPr/>
        <a:lstStyle/>
        <a:p>
          <a:r>
            <a:rPr lang="en-US" sz="1400" dirty="0">
              <a:latin typeface="Arial" panose="020B0604020202020204" pitchFamily="34" charset="0"/>
              <a:cs typeface="Arial" panose="020B0604020202020204" pitchFamily="34" charset="0"/>
            </a:rPr>
            <a:t>Prepare Risk Assessments</a:t>
          </a:r>
        </a:p>
      </dgm:t>
    </dgm:pt>
    <dgm:pt modelId="{6A323885-59E4-4B0F-9C40-58B2C2A3F6A4}" type="parTrans" cxnId="{07970106-0728-40E9-8592-CDE6767DBAC5}">
      <dgm:prSet/>
      <dgm:spPr/>
      <dgm:t>
        <a:bodyPr/>
        <a:lstStyle/>
        <a:p>
          <a:endParaRPr lang="en-US"/>
        </a:p>
      </dgm:t>
    </dgm:pt>
    <dgm:pt modelId="{56FC61EC-F11F-454B-BB8E-31269B935EE2}" type="sibTrans" cxnId="{07970106-0728-40E9-8592-CDE6767DBAC5}">
      <dgm:prSet/>
      <dgm:spPr/>
      <dgm:t>
        <a:bodyPr/>
        <a:lstStyle/>
        <a:p>
          <a:endParaRPr lang="en-US"/>
        </a:p>
      </dgm:t>
    </dgm:pt>
    <dgm:pt modelId="{F7BA0249-99A9-4ED2-A932-38B79243416B}" type="pres">
      <dgm:prSet presAssocID="{21C88EE5-CF79-4F65-B9B1-626E7506E7F1}" presName="linearFlow" presStyleCnt="0">
        <dgm:presLayoutVars>
          <dgm:dir/>
          <dgm:animLvl val="lvl"/>
          <dgm:resizeHandles val="exact"/>
        </dgm:presLayoutVars>
      </dgm:prSet>
      <dgm:spPr/>
    </dgm:pt>
    <dgm:pt modelId="{7A6BA8EE-9D27-45BE-AFFD-90F11F7146A6}" type="pres">
      <dgm:prSet presAssocID="{DB9B3E6D-ECED-4374-A83A-774F3116FBF3}" presName="composite" presStyleCnt="0"/>
      <dgm:spPr/>
    </dgm:pt>
    <dgm:pt modelId="{CB067205-EEAA-4981-9DC3-86EBF8401CB9}" type="pres">
      <dgm:prSet presAssocID="{DB9B3E6D-ECED-4374-A83A-774F3116FBF3}" presName="parentText" presStyleLbl="alignNode1" presStyleIdx="0" presStyleCnt="3">
        <dgm:presLayoutVars>
          <dgm:chMax val="1"/>
          <dgm:bulletEnabled val="1"/>
        </dgm:presLayoutVars>
      </dgm:prSet>
      <dgm:spPr/>
    </dgm:pt>
    <dgm:pt modelId="{840CD74E-77FB-40ED-A935-1FD8391B12F5}" type="pres">
      <dgm:prSet presAssocID="{DB9B3E6D-ECED-4374-A83A-774F3116FBF3}" presName="descendantText" presStyleLbl="alignAcc1" presStyleIdx="0" presStyleCnt="3">
        <dgm:presLayoutVars>
          <dgm:bulletEnabled val="1"/>
        </dgm:presLayoutVars>
      </dgm:prSet>
      <dgm:spPr/>
    </dgm:pt>
    <dgm:pt modelId="{A0F1F5B5-FA25-4AC8-B87D-B681AF33AC89}" type="pres">
      <dgm:prSet presAssocID="{76311A37-C72D-4E29-A793-306B39F1A1BA}" presName="sp" presStyleCnt="0"/>
      <dgm:spPr/>
    </dgm:pt>
    <dgm:pt modelId="{B8F370C3-0B6F-4AD2-9D36-5BC611E3439C}" type="pres">
      <dgm:prSet presAssocID="{0F157CC8-C4BF-4B59-8530-52274A3EFE05}" presName="composite" presStyleCnt="0"/>
      <dgm:spPr/>
    </dgm:pt>
    <dgm:pt modelId="{E67A82D2-945F-4289-8B77-85C69EC04D07}" type="pres">
      <dgm:prSet presAssocID="{0F157CC8-C4BF-4B59-8530-52274A3EFE05}" presName="parentText" presStyleLbl="alignNode1" presStyleIdx="1" presStyleCnt="3">
        <dgm:presLayoutVars>
          <dgm:chMax val="1"/>
          <dgm:bulletEnabled val="1"/>
        </dgm:presLayoutVars>
      </dgm:prSet>
      <dgm:spPr/>
    </dgm:pt>
    <dgm:pt modelId="{5010AC79-2599-42DC-BDA7-1CD41791062F}" type="pres">
      <dgm:prSet presAssocID="{0F157CC8-C4BF-4B59-8530-52274A3EFE05}" presName="descendantText" presStyleLbl="alignAcc1" presStyleIdx="1" presStyleCnt="3">
        <dgm:presLayoutVars>
          <dgm:bulletEnabled val="1"/>
        </dgm:presLayoutVars>
      </dgm:prSet>
      <dgm:spPr/>
    </dgm:pt>
    <dgm:pt modelId="{313775ED-A14A-49EE-A1E6-3DABFEF86ADF}" type="pres">
      <dgm:prSet presAssocID="{2D74B1F7-F1DC-4CBB-9AD0-777CF3CC5D58}" presName="sp" presStyleCnt="0"/>
      <dgm:spPr/>
    </dgm:pt>
    <dgm:pt modelId="{1D3F2E6F-3166-46E8-8963-1092FCC7CD81}" type="pres">
      <dgm:prSet presAssocID="{19425618-2D2A-4930-A658-AFAD65E51D43}" presName="composite" presStyleCnt="0"/>
      <dgm:spPr/>
    </dgm:pt>
    <dgm:pt modelId="{B4249BCD-D6A4-46FB-BCE8-AC9150341374}" type="pres">
      <dgm:prSet presAssocID="{19425618-2D2A-4930-A658-AFAD65E51D43}" presName="parentText" presStyleLbl="alignNode1" presStyleIdx="2" presStyleCnt="3">
        <dgm:presLayoutVars>
          <dgm:chMax val="1"/>
          <dgm:bulletEnabled val="1"/>
        </dgm:presLayoutVars>
      </dgm:prSet>
      <dgm:spPr/>
    </dgm:pt>
    <dgm:pt modelId="{634E2FDA-5B66-473F-9005-F826C33D9B2D}" type="pres">
      <dgm:prSet presAssocID="{19425618-2D2A-4930-A658-AFAD65E51D43}" presName="descendantText" presStyleLbl="alignAcc1" presStyleIdx="2" presStyleCnt="3">
        <dgm:presLayoutVars>
          <dgm:bulletEnabled val="1"/>
        </dgm:presLayoutVars>
      </dgm:prSet>
      <dgm:spPr/>
    </dgm:pt>
  </dgm:ptLst>
  <dgm:cxnLst>
    <dgm:cxn modelId="{07970106-0728-40E9-8592-CDE6767DBAC5}" srcId="{19425618-2D2A-4930-A658-AFAD65E51D43}" destId="{7F27BD2E-794F-4A53-B537-741E68052138}" srcOrd="3" destOrd="0" parTransId="{6A323885-59E4-4B0F-9C40-58B2C2A3F6A4}" sibTransId="{56FC61EC-F11F-454B-BB8E-31269B935EE2}"/>
    <dgm:cxn modelId="{2E50C20D-1538-4CEF-A357-FA8FA336F35B}" srcId="{19425618-2D2A-4930-A658-AFAD65E51D43}" destId="{ADA81A57-6166-456A-BA27-EDF0AD8EACFE}" srcOrd="0" destOrd="0" parTransId="{F243EC63-B4BC-476A-A4C8-057DF0112A1A}" sibTransId="{49EF452B-F0FC-4992-8C65-DA81AD209EE9}"/>
    <dgm:cxn modelId="{B4CF4A13-4CA4-4619-A00A-56D94D598A54}" type="presOf" srcId="{7F27BD2E-794F-4A53-B537-741E68052138}" destId="{634E2FDA-5B66-473F-9005-F826C33D9B2D}" srcOrd="0" destOrd="3" presId="urn:microsoft.com/office/officeart/2005/8/layout/chevron2"/>
    <dgm:cxn modelId="{878F7D19-AD14-489E-825C-76E9EA58BA68}" type="presOf" srcId="{F22CB59A-3540-4433-A962-620DEEEACB9D}" destId="{5010AC79-2599-42DC-BDA7-1CD41791062F}" srcOrd="0" destOrd="0" presId="urn:microsoft.com/office/officeart/2005/8/layout/chevron2"/>
    <dgm:cxn modelId="{2D753722-33EC-464C-A0CD-2312BC7AA2F8}" srcId="{21C88EE5-CF79-4F65-B9B1-626E7506E7F1}" destId="{0F157CC8-C4BF-4B59-8530-52274A3EFE05}" srcOrd="1" destOrd="0" parTransId="{1E4B65F5-B3CB-41D6-9875-26B6C5DB97FE}" sibTransId="{2D74B1F7-F1DC-4CBB-9AD0-777CF3CC5D58}"/>
    <dgm:cxn modelId="{96714738-672A-46BA-83CD-30D77167A545}" type="presOf" srcId="{F3685778-43B9-4471-A0BA-F63875705D4F}" destId="{5010AC79-2599-42DC-BDA7-1CD41791062F}" srcOrd="0" destOrd="1" presId="urn:microsoft.com/office/officeart/2005/8/layout/chevron2"/>
    <dgm:cxn modelId="{3D5B8E3D-54EB-4229-AD80-BE1086E3180C}" type="presOf" srcId="{19425618-2D2A-4930-A658-AFAD65E51D43}" destId="{B4249BCD-D6A4-46FB-BCE8-AC9150341374}" srcOrd="0" destOrd="0" presId="urn:microsoft.com/office/officeart/2005/8/layout/chevron2"/>
    <dgm:cxn modelId="{14A5B34A-F082-44A6-8412-5242B87CE13A}" srcId="{0F157CC8-C4BF-4B59-8530-52274A3EFE05}" destId="{F3685778-43B9-4471-A0BA-F63875705D4F}" srcOrd="1" destOrd="0" parTransId="{F89C605C-A960-44AF-9115-1A7953B5C565}" sibTransId="{8CF3E283-E7B2-4321-96E5-E4A50BE71AF5}"/>
    <dgm:cxn modelId="{06BAF950-E651-48C3-930F-E00402B596C8}" type="presOf" srcId="{1F3F9B32-7D59-4A52-A69E-18D8A99BB472}" destId="{634E2FDA-5B66-473F-9005-F826C33D9B2D}" srcOrd="0" destOrd="1" presId="urn:microsoft.com/office/officeart/2005/8/layout/chevron2"/>
    <dgm:cxn modelId="{AAE26C5B-29D9-44D4-896B-1AC89AC4D32F}" srcId="{0F157CC8-C4BF-4B59-8530-52274A3EFE05}" destId="{F22CB59A-3540-4433-A962-620DEEEACB9D}" srcOrd="0" destOrd="0" parTransId="{8600CBD0-0574-4A79-9CA5-A49A4BED75C9}" sibTransId="{13D827F8-7B85-4E75-AB37-C78DDA7A3B96}"/>
    <dgm:cxn modelId="{746B696B-48AD-4F74-A3D9-3379FF857550}" srcId="{DB9B3E6D-ECED-4374-A83A-774F3116FBF3}" destId="{DBB2F4C3-9C8C-4AE2-A4D9-D733669C047C}" srcOrd="0" destOrd="0" parTransId="{9B3E50A0-E04B-4F91-89D6-111469CD5F30}" sibTransId="{A82C3483-1851-4FC3-93D3-DB41E02C67E0}"/>
    <dgm:cxn modelId="{85B8CA7B-2321-4F63-BDBB-457CD14B9B5F}" srcId="{19425618-2D2A-4930-A658-AFAD65E51D43}" destId="{53C485CE-DE6C-4900-994C-76A669C05140}" srcOrd="2" destOrd="0" parTransId="{B672ACBB-9865-4C81-B2D1-E37AAB514D9A}" sibTransId="{B34FD8F4-6DFF-4637-AE5C-EADCA203323A}"/>
    <dgm:cxn modelId="{27941384-B8E7-455A-B17D-E3BA52B69AB8}" srcId="{DB9B3E6D-ECED-4374-A83A-774F3116FBF3}" destId="{B9D32AE5-3234-44CC-BB7E-FA82D508FE9F}" srcOrd="1" destOrd="0" parTransId="{7B1E010E-7E6B-4E4C-9822-D83EED920140}" sibTransId="{51B0B203-D869-4015-B18E-DC53A7D6269A}"/>
    <dgm:cxn modelId="{DCF03994-F551-42E2-B58E-D607A72AE8D1}" type="presOf" srcId="{0F157CC8-C4BF-4B59-8530-52274A3EFE05}" destId="{E67A82D2-945F-4289-8B77-85C69EC04D07}" srcOrd="0" destOrd="0" presId="urn:microsoft.com/office/officeart/2005/8/layout/chevron2"/>
    <dgm:cxn modelId="{A61A199C-22B3-4440-9611-478034FF2987}" type="presOf" srcId="{B9D32AE5-3234-44CC-BB7E-FA82D508FE9F}" destId="{840CD74E-77FB-40ED-A935-1FD8391B12F5}" srcOrd="0" destOrd="1" presId="urn:microsoft.com/office/officeart/2005/8/layout/chevron2"/>
    <dgm:cxn modelId="{306D8EA1-1A19-4DC5-B948-A08A2CC08FC7}" type="presOf" srcId="{ADA81A57-6166-456A-BA27-EDF0AD8EACFE}" destId="{634E2FDA-5B66-473F-9005-F826C33D9B2D}" srcOrd="0" destOrd="0" presId="urn:microsoft.com/office/officeart/2005/8/layout/chevron2"/>
    <dgm:cxn modelId="{821ACFA2-A6B6-4377-8CB7-247F323C672D}" type="presOf" srcId="{21C88EE5-CF79-4F65-B9B1-626E7506E7F1}" destId="{F7BA0249-99A9-4ED2-A932-38B79243416B}" srcOrd="0" destOrd="0" presId="urn:microsoft.com/office/officeart/2005/8/layout/chevron2"/>
    <dgm:cxn modelId="{E87907B1-D9D0-41D4-A2CD-2756B7D20746}" type="presOf" srcId="{53C485CE-DE6C-4900-994C-76A669C05140}" destId="{634E2FDA-5B66-473F-9005-F826C33D9B2D}" srcOrd="0" destOrd="2" presId="urn:microsoft.com/office/officeart/2005/8/layout/chevron2"/>
    <dgm:cxn modelId="{C3ECA1B5-9688-4BFE-8D92-4706058470D8}" type="presOf" srcId="{DB9B3E6D-ECED-4374-A83A-774F3116FBF3}" destId="{CB067205-EEAA-4981-9DC3-86EBF8401CB9}" srcOrd="0" destOrd="0" presId="urn:microsoft.com/office/officeart/2005/8/layout/chevron2"/>
    <dgm:cxn modelId="{A45271BD-5CCD-4763-8688-B05778CF3677}" type="presOf" srcId="{DBB2F4C3-9C8C-4AE2-A4D9-D733669C047C}" destId="{840CD74E-77FB-40ED-A935-1FD8391B12F5}" srcOrd="0" destOrd="0" presId="urn:microsoft.com/office/officeart/2005/8/layout/chevron2"/>
    <dgm:cxn modelId="{C58BE3C1-2ACA-434F-870E-74BE44A1177A}" srcId="{21C88EE5-CF79-4F65-B9B1-626E7506E7F1}" destId="{DB9B3E6D-ECED-4374-A83A-774F3116FBF3}" srcOrd="0" destOrd="0" parTransId="{C3EF2579-A027-42A8-AAB2-99B87D79450A}" sibTransId="{76311A37-C72D-4E29-A793-306B39F1A1BA}"/>
    <dgm:cxn modelId="{CD70F0DC-BDD7-484E-98F6-F38DDA699D54}" srcId="{19425618-2D2A-4930-A658-AFAD65E51D43}" destId="{1F3F9B32-7D59-4A52-A69E-18D8A99BB472}" srcOrd="1" destOrd="0" parTransId="{EAD59B3B-7072-414E-B67B-FE5B801ACB93}" sibTransId="{C31037A1-7223-4D28-9607-E7F2AC3EDF41}"/>
    <dgm:cxn modelId="{89CF70DF-AB35-4003-8D96-48512A85B7A7}" srcId="{21C88EE5-CF79-4F65-B9B1-626E7506E7F1}" destId="{19425618-2D2A-4930-A658-AFAD65E51D43}" srcOrd="2" destOrd="0" parTransId="{95409953-A72B-4680-A77D-8DFD30B9CF1A}" sibTransId="{FD2B887A-A8AB-4A90-BDDB-302838D73C9A}"/>
    <dgm:cxn modelId="{3314BA09-FDE8-46DC-B87E-D20C617AC100}" type="presParOf" srcId="{F7BA0249-99A9-4ED2-A932-38B79243416B}" destId="{7A6BA8EE-9D27-45BE-AFFD-90F11F7146A6}" srcOrd="0" destOrd="0" presId="urn:microsoft.com/office/officeart/2005/8/layout/chevron2"/>
    <dgm:cxn modelId="{EA469321-EEEE-48A4-8C19-D7E7721A2633}" type="presParOf" srcId="{7A6BA8EE-9D27-45BE-AFFD-90F11F7146A6}" destId="{CB067205-EEAA-4981-9DC3-86EBF8401CB9}" srcOrd="0" destOrd="0" presId="urn:microsoft.com/office/officeart/2005/8/layout/chevron2"/>
    <dgm:cxn modelId="{17E090E8-920B-4C76-B86A-34EC7ED404AD}" type="presParOf" srcId="{7A6BA8EE-9D27-45BE-AFFD-90F11F7146A6}" destId="{840CD74E-77FB-40ED-A935-1FD8391B12F5}" srcOrd="1" destOrd="0" presId="urn:microsoft.com/office/officeart/2005/8/layout/chevron2"/>
    <dgm:cxn modelId="{7515D926-A52D-4BEF-B60B-FCDDAB277D42}" type="presParOf" srcId="{F7BA0249-99A9-4ED2-A932-38B79243416B}" destId="{A0F1F5B5-FA25-4AC8-B87D-B681AF33AC89}" srcOrd="1" destOrd="0" presId="urn:microsoft.com/office/officeart/2005/8/layout/chevron2"/>
    <dgm:cxn modelId="{7C252A28-DFB8-4CE0-8685-DA26EA6396DA}" type="presParOf" srcId="{F7BA0249-99A9-4ED2-A932-38B79243416B}" destId="{B8F370C3-0B6F-4AD2-9D36-5BC611E3439C}" srcOrd="2" destOrd="0" presId="urn:microsoft.com/office/officeart/2005/8/layout/chevron2"/>
    <dgm:cxn modelId="{CC400544-7745-4E92-B56A-BE4724FF0914}" type="presParOf" srcId="{B8F370C3-0B6F-4AD2-9D36-5BC611E3439C}" destId="{E67A82D2-945F-4289-8B77-85C69EC04D07}" srcOrd="0" destOrd="0" presId="urn:microsoft.com/office/officeart/2005/8/layout/chevron2"/>
    <dgm:cxn modelId="{6DB50629-14A1-4745-8D2D-5254B7297D5B}" type="presParOf" srcId="{B8F370C3-0B6F-4AD2-9D36-5BC611E3439C}" destId="{5010AC79-2599-42DC-BDA7-1CD41791062F}" srcOrd="1" destOrd="0" presId="urn:microsoft.com/office/officeart/2005/8/layout/chevron2"/>
    <dgm:cxn modelId="{842CCAA2-A721-4471-B55F-40A8A0177A99}" type="presParOf" srcId="{F7BA0249-99A9-4ED2-A932-38B79243416B}" destId="{313775ED-A14A-49EE-A1E6-3DABFEF86ADF}" srcOrd="3" destOrd="0" presId="urn:microsoft.com/office/officeart/2005/8/layout/chevron2"/>
    <dgm:cxn modelId="{0BF35BEF-1A8F-402A-A74B-6EC640658E18}" type="presParOf" srcId="{F7BA0249-99A9-4ED2-A932-38B79243416B}" destId="{1D3F2E6F-3166-46E8-8963-1092FCC7CD81}" srcOrd="4" destOrd="0" presId="urn:microsoft.com/office/officeart/2005/8/layout/chevron2"/>
    <dgm:cxn modelId="{AEF715F3-2C86-4A04-9754-4223847982A8}" type="presParOf" srcId="{1D3F2E6F-3166-46E8-8963-1092FCC7CD81}" destId="{B4249BCD-D6A4-46FB-BCE8-AC9150341374}" srcOrd="0" destOrd="0" presId="urn:microsoft.com/office/officeart/2005/8/layout/chevron2"/>
    <dgm:cxn modelId="{9EF58321-8547-4381-8F99-A317014E3A06}" type="presParOf" srcId="{1D3F2E6F-3166-46E8-8963-1092FCC7CD81}" destId="{634E2FDA-5B66-473F-9005-F826C33D9B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88EE5-CF79-4F65-B9B1-626E7506E7F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CB5443F-F2B2-4649-93F4-41A18309B836}">
      <dgm:prSet custT="1"/>
      <dgm:spPr/>
      <dgm:t>
        <a:bodyPr/>
        <a:lstStyle/>
        <a:p>
          <a:r>
            <a:rPr lang="en-US" sz="1400" b="1" dirty="0"/>
            <a:t>SCH</a:t>
          </a:r>
          <a:r>
            <a:rPr lang="en-US" sz="1500" b="1" dirty="0"/>
            <a:t>EDU</a:t>
          </a:r>
          <a:r>
            <a:rPr lang="en-US" sz="1400" b="1" dirty="0"/>
            <a:t>LING</a:t>
          </a:r>
        </a:p>
      </dgm:t>
    </dgm:pt>
    <dgm:pt modelId="{D3031138-8549-40DF-98C5-E06A447CDC8E}" type="parTrans" cxnId="{E5E0D6C8-63D7-477D-BB64-6CADA02E1625}">
      <dgm:prSet/>
      <dgm:spPr/>
      <dgm:t>
        <a:bodyPr/>
        <a:lstStyle/>
        <a:p>
          <a:endParaRPr lang="en-US"/>
        </a:p>
      </dgm:t>
    </dgm:pt>
    <dgm:pt modelId="{E55ABEE4-9E91-437C-B9D9-B012E9ACD3D7}" type="sibTrans" cxnId="{E5E0D6C8-63D7-477D-BB64-6CADA02E1625}">
      <dgm:prSet/>
      <dgm:spPr/>
      <dgm:t>
        <a:bodyPr/>
        <a:lstStyle/>
        <a:p>
          <a:endParaRPr lang="en-US"/>
        </a:p>
      </dgm:t>
    </dgm:pt>
    <dgm:pt modelId="{FFD91160-25AD-48D3-8FEA-BDABBDC99DD1}">
      <dgm:prSet/>
      <dgm:spPr/>
      <dgm:t>
        <a:bodyPr/>
        <a:lstStyle/>
        <a:p>
          <a:r>
            <a:rPr lang="en-US" b="1" dirty="0"/>
            <a:t>EXECUTION</a:t>
          </a:r>
        </a:p>
      </dgm:t>
    </dgm:pt>
    <dgm:pt modelId="{53E87252-E44C-4497-A5F3-51A969B9BC38}" type="parTrans" cxnId="{0653BBA1-12D6-4215-A3A2-5A701D446CD8}">
      <dgm:prSet/>
      <dgm:spPr/>
      <dgm:t>
        <a:bodyPr/>
        <a:lstStyle/>
        <a:p>
          <a:endParaRPr lang="en-US"/>
        </a:p>
      </dgm:t>
    </dgm:pt>
    <dgm:pt modelId="{B47C0FA1-35B2-4CB0-8EA2-6077414FADDC}" type="sibTrans" cxnId="{0653BBA1-12D6-4215-A3A2-5A701D446CD8}">
      <dgm:prSet/>
      <dgm:spPr/>
      <dgm:t>
        <a:bodyPr/>
        <a:lstStyle/>
        <a:p>
          <a:endParaRPr lang="en-US"/>
        </a:p>
      </dgm:t>
    </dgm:pt>
    <dgm:pt modelId="{C523E4CD-E13F-48C0-8C27-547E33F6FDDA}">
      <dgm:prSet/>
      <dgm:spPr/>
      <dgm:t>
        <a:bodyPr/>
        <a:lstStyle/>
        <a:p>
          <a:r>
            <a:rPr lang="en-US" b="1" dirty="0"/>
            <a:t>CLOSE-OUT</a:t>
          </a:r>
        </a:p>
      </dgm:t>
    </dgm:pt>
    <dgm:pt modelId="{068FFF02-D333-49EB-9257-E28F74837AB6}" type="parTrans" cxnId="{27FF83EC-BBD5-46FE-BF1C-0B5EB01A00F1}">
      <dgm:prSet/>
      <dgm:spPr/>
      <dgm:t>
        <a:bodyPr/>
        <a:lstStyle/>
        <a:p>
          <a:endParaRPr lang="en-US"/>
        </a:p>
      </dgm:t>
    </dgm:pt>
    <dgm:pt modelId="{93497448-CB7B-4B15-8C32-FE41DE3A2B2D}" type="sibTrans" cxnId="{27FF83EC-BBD5-46FE-BF1C-0B5EB01A00F1}">
      <dgm:prSet/>
      <dgm:spPr/>
      <dgm:t>
        <a:bodyPr/>
        <a:lstStyle/>
        <a:p>
          <a:endParaRPr lang="en-US"/>
        </a:p>
      </dgm:t>
    </dgm:pt>
    <dgm:pt modelId="{D1F3F6F6-84C1-4168-A951-E9055E252AC1}">
      <dgm:prSet custT="1"/>
      <dgm:spPr/>
      <dgm:t>
        <a:bodyPr/>
        <a:lstStyle/>
        <a:p>
          <a:r>
            <a:rPr lang="en-US" sz="1400" dirty="0">
              <a:latin typeface="Arial" panose="020B0604020202020204" pitchFamily="34" charset="0"/>
              <a:cs typeface="Arial" panose="020B0604020202020204" pitchFamily="34" charset="0"/>
            </a:rPr>
            <a:t>Determine required Ramp Down and Ramp up time</a:t>
          </a:r>
        </a:p>
      </dgm:t>
    </dgm:pt>
    <dgm:pt modelId="{2286056B-32B5-486B-8E06-96DE1AE2794F}" type="parTrans" cxnId="{ADC35BFE-2F6B-4E46-B776-1ADCFCEBA5B3}">
      <dgm:prSet/>
      <dgm:spPr/>
      <dgm:t>
        <a:bodyPr/>
        <a:lstStyle/>
        <a:p>
          <a:endParaRPr lang="en-US"/>
        </a:p>
      </dgm:t>
    </dgm:pt>
    <dgm:pt modelId="{D3F540BE-5282-4256-A604-0175FB75541B}" type="sibTrans" cxnId="{ADC35BFE-2F6B-4E46-B776-1ADCFCEBA5B3}">
      <dgm:prSet/>
      <dgm:spPr/>
      <dgm:t>
        <a:bodyPr/>
        <a:lstStyle/>
        <a:p>
          <a:endParaRPr lang="en-US"/>
        </a:p>
      </dgm:t>
    </dgm:pt>
    <dgm:pt modelId="{59C7AB80-F038-4054-A425-0158A781833A}">
      <dgm:prSet custT="1"/>
      <dgm:spPr/>
      <dgm:t>
        <a:bodyPr/>
        <a:lstStyle/>
        <a:p>
          <a:endParaRPr lang="en-US" sz="1400" dirty="0"/>
        </a:p>
      </dgm:t>
    </dgm:pt>
    <dgm:pt modelId="{944E1429-FA72-4AD9-936A-3509EEB73932}" type="parTrans" cxnId="{9ED6C31E-F104-4B20-A876-C1EBF3B46E60}">
      <dgm:prSet/>
      <dgm:spPr/>
      <dgm:t>
        <a:bodyPr/>
        <a:lstStyle/>
        <a:p>
          <a:endParaRPr lang="en-US"/>
        </a:p>
      </dgm:t>
    </dgm:pt>
    <dgm:pt modelId="{C53FB755-5307-427D-A559-5CA1FA77F341}" type="sibTrans" cxnId="{9ED6C31E-F104-4B20-A876-C1EBF3B46E60}">
      <dgm:prSet/>
      <dgm:spPr/>
      <dgm:t>
        <a:bodyPr/>
        <a:lstStyle/>
        <a:p>
          <a:endParaRPr lang="en-US"/>
        </a:p>
      </dgm:t>
    </dgm:pt>
    <dgm:pt modelId="{7B379C17-4655-4FCB-8FF8-27A2E226C3CF}">
      <dgm:prSet custT="1"/>
      <dgm:spPr/>
      <dgm:t>
        <a:bodyPr/>
        <a:lstStyle/>
        <a:p>
          <a:r>
            <a:rPr lang="en-US" sz="1400" dirty="0">
              <a:latin typeface="Arial" panose="020B0604020202020204" pitchFamily="34" charset="0"/>
              <a:cs typeface="Arial" panose="020B0604020202020204" pitchFamily="34" charset="0"/>
            </a:rPr>
            <a:t>Schedule Job Tasks, Steps, Duration and Sequences</a:t>
          </a:r>
        </a:p>
      </dgm:t>
    </dgm:pt>
    <dgm:pt modelId="{EFC7F6EC-152D-4146-ACA0-A7314B729367}" type="parTrans" cxnId="{1585D893-6033-4BFA-9600-4F61B74AE239}">
      <dgm:prSet/>
      <dgm:spPr/>
      <dgm:t>
        <a:bodyPr/>
        <a:lstStyle/>
        <a:p>
          <a:endParaRPr lang="en-US"/>
        </a:p>
      </dgm:t>
    </dgm:pt>
    <dgm:pt modelId="{D9812273-ACBD-4FE5-83AD-E8CCD0E0B715}" type="sibTrans" cxnId="{1585D893-6033-4BFA-9600-4F61B74AE239}">
      <dgm:prSet/>
      <dgm:spPr/>
      <dgm:t>
        <a:bodyPr/>
        <a:lstStyle/>
        <a:p>
          <a:endParaRPr lang="en-US"/>
        </a:p>
      </dgm:t>
    </dgm:pt>
    <dgm:pt modelId="{097F4D95-1FD7-4954-8D5C-DE60E26AEC10}">
      <dgm:prSet custT="1"/>
      <dgm:spPr/>
      <dgm:t>
        <a:bodyPr/>
        <a:lstStyle/>
        <a:p>
          <a:r>
            <a:rPr lang="en-US" sz="1400" dirty="0">
              <a:latin typeface="Arial" panose="020B0604020202020204" pitchFamily="34" charset="0"/>
              <a:cs typeface="Arial" panose="020B0604020202020204" pitchFamily="34" charset="0"/>
            </a:rPr>
            <a:t>Manage Available Resources, to Safely Execute Scheduled Tasks</a:t>
          </a:r>
        </a:p>
      </dgm:t>
    </dgm:pt>
    <dgm:pt modelId="{F97B3F07-0768-44A3-93D2-4DE1E16682A0}" type="parTrans" cxnId="{A07EA5A8-5AEB-4E6D-9260-AC13276008E0}">
      <dgm:prSet/>
      <dgm:spPr/>
      <dgm:t>
        <a:bodyPr/>
        <a:lstStyle/>
        <a:p>
          <a:endParaRPr lang="en-US"/>
        </a:p>
      </dgm:t>
    </dgm:pt>
    <dgm:pt modelId="{0F0F4F9F-15D1-4BA2-9EBD-C03B88A9097E}" type="sibTrans" cxnId="{A07EA5A8-5AEB-4E6D-9260-AC13276008E0}">
      <dgm:prSet/>
      <dgm:spPr/>
      <dgm:t>
        <a:bodyPr/>
        <a:lstStyle/>
        <a:p>
          <a:endParaRPr lang="en-US"/>
        </a:p>
      </dgm:t>
    </dgm:pt>
    <dgm:pt modelId="{75F86595-B91B-465D-A473-D476070C0C3E}">
      <dgm:prSet custT="1"/>
      <dgm:spPr/>
      <dgm:t>
        <a:bodyPr/>
        <a:lstStyle/>
        <a:p>
          <a:endParaRPr lang="en-US" sz="1400" dirty="0"/>
        </a:p>
      </dgm:t>
    </dgm:pt>
    <dgm:pt modelId="{43A4874F-2511-45AF-8F39-04D6B2180F04}" type="parTrans" cxnId="{573F36FF-4969-40A2-8696-02A7A2D64BDB}">
      <dgm:prSet/>
      <dgm:spPr/>
      <dgm:t>
        <a:bodyPr/>
        <a:lstStyle/>
        <a:p>
          <a:endParaRPr lang="en-US"/>
        </a:p>
      </dgm:t>
    </dgm:pt>
    <dgm:pt modelId="{24C7FABC-BF0A-4A84-8FAA-835C3E5D67F4}" type="sibTrans" cxnId="{573F36FF-4969-40A2-8696-02A7A2D64BDB}">
      <dgm:prSet/>
      <dgm:spPr/>
      <dgm:t>
        <a:bodyPr/>
        <a:lstStyle/>
        <a:p>
          <a:endParaRPr lang="en-US"/>
        </a:p>
      </dgm:t>
    </dgm:pt>
    <dgm:pt modelId="{4A3F8B59-CF70-4B62-85EF-75D8722D0721}">
      <dgm:prSet custT="1"/>
      <dgm:spPr/>
      <dgm:t>
        <a:bodyPr/>
        <a:lstStyle/>
        <a:p>
          <a:r>
            <a:rPr lang="en-US" sz="1400" dirty="0">
              <a:latin typeface="Arial" panose="020B0604020202020204" pitchFamily="34" charset="0"/>
              <a:cs typeface="Arial" panose="020B0604020202020204" pitchFamily="34" charset="0"/>
            </a:rPr>
            <a:t>Measure performance KPI’s</a:t>
          </a:r>
        </a:p>
      </dgm:t>
    </dgm:pt>
    <dgm:pt modelId="{0A9909F2-F9DC-4D73-95A1-10D2C5ACD539}" type="parTrans" cxnId="{7318E120-5D18-4A47-BCCE-41452E4389FD}">
      <dgm:prSet/>
      <dgm:spPr/>
      <dgm:t>
        <a:bodyPr/>
        <a:lstStyle/>
        <a:p>
          <a:endParaRPr lang="en-US"/>
        </a:p>
      </dgm:t>
    </dgm:pt>
    <dgm:pt modelId="{990552B8-301A-4F55-B2AB-0EDB00EDD906}" type="sibTrans" cxnId="{7318E120-5D18-4A47-BCCE-41452E4389FD}">
      <dgm:prSet/>
      <dgm:spPr/>
      <dgm:t>
        <a:bodyPr/>
        <a:lstStyle/>
        <a:p>
          <a:endParaRPr lang="en-US"/>
        </a:p>
      </dgm:t>
    </dgm:pt>
    <dgm:pt modelId="{58F227CB-5B9D-43CB-9783-307A1A070048}">
      <dgm:prSet custT="1"/>
      <dgm:spPr/>
      <dgm:t>
        <a:bodyPr/>
        <a:lstStyle/>
        <a:p>
          <a:endParaRPr lang="en-US" sz="1400" dirty="0"/>
        </a:p>
      </dgm:t>
    </dgm:pt>
    <dgm:pt modelId="{605F1786-121E-44FB-BB10-0095566B7DAB}" type="parTrans" cxnId="{89A860CB-88D2-48BC-8807-8F4982361F65}">
      <dgm:prSet/>
      <dgm:spPr/>
      <dgm:t>
        <a:bodyPr/>
        <a:lstStyle/>
        <a:p>
          <a:endParaRPr lang="en-US"/>
        </a:p>
      </dgm:t>
    </dgm:pt>
    <dgm:pt modelId="{CF16FC4F-D62F-4C92-AA34-38E5DD5D2BCC}" type="sibTrans" cxnId="{89A860CB-88D2-48BC-8807-8F4982361F65}">
      <dgm:prSet/>
      <dgm:spPr/>
      <dgm:t>
        <a:bodyPr/>
        <a:lstStyle/>
        <a:p>
          <a:endParaRPr lang="en-US"/>
        </a:p>
      </dgm:t>
    </dgm:pt>
    <dgm:pt modelId="{2CE27E79-DD73-419D-BAB0-5F9D6BAB2EC8}">
      <dgm:prSet custT="1"/>
      <dgm:spPr/>
      <dgm:t>
        <a:bodyPr/>
        <a:lstStyle/>
        <a:p>
          <a:r>
            <a:rPr lang="en-US" sz="1400" dirty="0">
              <a:latin typeface="Arial" panose="020B0604020202020204" pitchFamily="34" charset="0"/>
              <a:cs typeface="Arial" panose="020B0604020202020204" pitchFamily="34" charset="0"/>
            </a:rPr>
            <a:t>Completed Tasks Quality Control </a:t>
          </a:r>
        </a:p>
      </dgm:t>
    </dgm:pt>
    <dgm:pt modelId="{381844DB-A4DE-435D-8D3E-A9C56D90F3D5}" type="parTrans" cxnId="{A4AA8DCB-2FBD-4EBF-AA92-6C42DFD3B017}">
      <dgm:prSet/>
      <dgm:spPr/>
      <dgm:t>
        <a:bodyPr/>
        <a:lstStyle/>
        <a:p>
          <a:endParaRPr lang="en-US"/>
        </a:p>
      </dgm:t>
    </dgm:pt>
    <dgm:pt modelId="{F4590D7F-E798-479A-83E6-463AEF4B1F26}" type="sibTrans" cxnId="{A4AA8DCB-2FBD-4EBF-AA92-6C42DFD3B017}">
      <dgm:prSet/>
      <dgm:spPr/>
      <dgm:t>
        <a:bodyPr/>
        <a:lstStyle/>
        <a:p>
          <a:endParaRPr lang="en-US"/>
        </a:p>
      </dgm:t>
    </dgm:pt>
    <dgm:pt modelId="{B6128BA4-F99E-4807-8233-328B2EBEC048}">
      <dgm:prSet custT="1"/>
      <dgm:spPr/>
      <dgm:t>
        <a:bodyPr/>
        <a:lstStyle/>
        <a:p>
          <a:endParaRPr lang="en-US" sz="1400" dirty="0"/>
        </a:p>
      </dgm:t>
    </dgm:pt>
    <dgm:pt modelId="{39D2BDE1-0D05-4AAF-962C-599380ECA44D}" type="parTrans" cxnId="{C7520C7D-BAB1-4214-98F6-E41793DD08D0}">
      <dgm:prSet/>
      <dgm:spPr/>
      <dgm:t>
        <a:bodyPr/>
        <a:lstStyle/>
        <a:p>
          <a:endParaRPr lang="en-US"/>
        </a:p>
      </dgm:t>
    </dgm:pt>
    <dgm:pt modelId="{E8DA7156-584D-4273-8787-64000C1AC56A}" type="sibTrans" cxnId="{C7520C7D-BAB1-4214-98F6-E41793DD08D0}">
      <dgm:prSet/>
      <dgm:spPr/>
      <dgm:t>
        <a:bodyPr/>
        <a:lstStyle/>
        <a:p>
          <a:endParaRPr lang="en-US"/>
        </a:p>
      </dgm:t>
    </dgm:pt>
    <dgm:pt modelId="{74E5C120-0E42-4525-99FE-C5D362A05423}">
      <dgm:prSet custT="1"/>
      <dgm:spPr/>
      <dgm:t>
        <a:bodyPr/>
        <a:lstStyle/>
        <a:p>
          <a:r>
            <a:rPr lang="en-US" sz="1400" dirty="0">
              <a:latin typeface="Arial" panose="020B0604020202020204" pitchFamily="34" charset="0"/>
              <a:cs typeface="Arial" panose="020B0604020202020204" pitchFamily="34" charset="0"/>
            </a:rPr>
            <a:t>Close completed tasks in CMMS and record actual cost, hours worked.</a:t>
          </a:r>
        </a:p>
      </dgm:t>
    </dgm:pt>
    <dgm:pt modelId="{D5471740-ECF4-4123-8EC1-4D4B02004E28}" type="parTrans" cxnId="{EA9487B5-3EDE-4AFA-AB39-D7EB33F3871E}">
      <dgm:prSet/>
      <dgm:spPr/>
      <dgm:t>
        <a:bodyPr/>
        <a:lstStyle/>
        <a:p>
          <a:endParaRPr lang="en-US"/>
        </a:p>
      </dgm:t>
    </dgm:pt>
    <dgm:pt modelId="{20EC22A2-36AD-4DF3-B23B-1AE949BCE15F}" type="sibTrans" cxnId="{EA9487B5-3EDE-4AFA-AB39-D7EB33F3871E}">
      <dgm:prSet/>
      <dgm:spPr/>
      <dgm:t>
        <a:bodyPr/>
        <a:lstStyle/>
        <a:p>
          <a:endParaRPr lang="en-US"/>
        </a:p>
      </dgm:t>
    </dgm:pt>
    <dgm:pt modelId="{AC88CEBB-0D51-426A-9DAA-FAE059160D3B}">
      <dgm:prSet custT="1"/>
      <dgm:spPr/>
      <dgm:t>
        <a:bodyPr/>
        <a:lstStyle/>
        <a:p>
          <a:r>
            <a:rPr lang="en-US" sz="1400" dirty="0">
              <a:latin typeface="Arial" panose="020B0604020202020204" pitchFamily="34" charset="0"/>
              <a:cs typeface="Arial" panose="020B0604020202020204" pitchFamily="34" charset="0"/>
            </a:rPr>
            <a:t>Raise Subsequent Notification for uncompleted works</a:t>
          </a:r>
        </a:p>
      </dgm:t>
    </dgm:pt>
    <dgm:pt modelId="{9BF7F606-FA8B-4AC8-915F-E15BAA5A8F5D}" type="parTrans" cxnId="{1ACC4DBB-3F3D-4220-A53E-1F8A386AF924}">
      <dgm:prSet/>
      <dgm:spPr/>
      <dgm:t>
        <a:bodyPr/>
        <a:lstStyle/>
        <a:p>
          <a:endParaRPr lang="en-US"/>
        </a:p>
      </dgm:t>
    </dgm:pt>
    <dgm:pt modelId="{BF8FB8F1-8F6E-4AEC-B54E-12BD42B6CE65}" type="sibTrans" cxnId="{1ACC4DBB-3F3D-4220-A53E-1F8A386AF924}">
      <dgm:prSet/>
      <dgm:spPr/>
      <dgm:t>
        <a:bodyPr/>
        <a:lstStyle/>
        <a:p>
          <a:endParaRPr lang="en-US"/>
        </a:p>
      </dgm:t>
    </dgm:pt>
    <dgm:pt modelId="{32399D95-0B32-48FF-B698-7A3FDDF695A8}">
      <dgm:prSet custT="1"/>
      <dgm:spPr/>
      <dgm:t>
        <a:bodyPr/>
        <a:lstStyle/>
        <a:p>
          <a:r>
            <a:rPr lang="en-US" sz="1400" dirty="0">
              <a:latin typeface="Arial" panose="020B0604020202020204" pitchFamily="34" charset="0"/>
              <a:cs typeface="Arial" panose="020B0604020202020204" pitchFamily="34" charset="0"/>
            </a:rPr>
            <a:t> Provide shutdown report to Reliability team</a:t>
          </a:r>
        </a:p>
      </dgm:t>
    </dgm:pt>
    <dgm:pt modelId="{7470BEB2-7953-4CEC-8FBB-8FF5C72501CF}" type="parTrans" cxnId="{8111BEDC-7A95-4953-B974-C4D79745D92F}">
      <dgm:prSet/>
      <dgm:spPr/>
      <dgm:t>
        <a:bodyPr/>
        <a:lstStyle/>
        <a:p>
          <a:endParaRPr lang="en-US"/>
        </a:p>
      </dgm:t>
    </dgm:pt>
    <dgm:pt modelId="{01E120DA-EC3D-42D7-86C0-E5B2B61E859A}" type="sibTrans" cxnId="{8111BEDC-7A95-4953-B974-C4D79745D92F}">
      <dgm:prSet/>
      <dgm:spPr/>
      <dgm:t>
        <a:bodyPr/>
        <a:lstStyle/>
        <a:p>
          <a:endParaRPr lang="en-US"/>
        </a:p>
      </dgm:t>
    </dgm:pt>
    <dgm:pt modelId="{CD79EA6B-F805-44E6-902A-A73EC7086C23}">
      <dgm:prSet custT="1"/>
      <dgm:spPr/>
      <dgm:t>
        <a:bodyPr/>
        <a:lstStyle/>
        <a:p>
          <a:r>
            <a:rPr lang="en-US" sz="1400" dirty="0">
              <a:latin typeface="Arial" panose="020B0604020202020204" pitchFamily="34" charset="0"/>
              <a:cs typeface="Arial" panose="020B0604020202020204" pitchFamily="34" charset="0"/>
            </a:rPr>
            <a:t>Communicate with all stakeholders</a:t>
          </a:r>
        </a:p>
      </dgm:t>
    </dgm:pt>
    <dgm:pt modelId="{AC7C7460-13A5-470B-8F25-C29373E96556}" type="parTrans" cxnId="{8155EC0A-86B7-4A2D-A912-6336832402F2}">
      <dgm:prSet/>
      <dgm:spPr/>
      <dgm:t>
        <a:bodyPr/>
        <a:lstStyle/>
        <a:p>
          <a:endParaRPr lang="en-US"/>
        </a:p>
      </dgm:t>
    </dgm:pt>
    <dgm:pt modelId="{41DF243D-B517-41A3-B312-D4946EDA310F}" type="sibTrans" cxnId="{8155EC0A-86B7-4A2D-A912-6336832402F2}">
      <dgm:prSet/>
      <dgm:spPr/>
      <dgm:t>
        <a:bodyPr/>
        <a:lstStyle/>
        <a:p>
          <a:endParaRPr lang="en-US"/>
        </a:p>
      </dgm:t>
    </dgm:pt>
    <dgm:pt modelId="{7E5AA3EB-6F92-4BC8-A08C-81EB20275F2C}">
      <dgm:prSet custT="1"/>
      <dgm:spPr/>
      <dgm:t>
        <a:bodyPr/>
        <a:lstStyle/>
        <a:p>
          <a:endParaRPr lang="en-US" sz="1400" dirty="0"/>
        </a:p>
      </dgm:t>
    </dgm:pt>
    <dgm:pt modelId="{4589DB6B-FC4D-4308-9E02-17312428391C}" type="parTrans" cxnId="{F88C559B-ACE0-40F0-8E67-4D7D27869481}">
      <dgm:prSet/>
      <dgm:spPr/>
      <dgm:t>
        <a:bodyPr/>
        <a:lstStyle/>
        <a:p>
          <a:endParaRPr lang="en-US"/>
        </a:p>
      </dgm:t>
    </dgm:pt>
    <dgm:pt modelId="{5DAAB367-65CA-4A61-B394-ABDFD62A7D70}" type="sibTrans" cxnId="{F88C559B-ACE0-40F0-8E67-4D7D27869481}">
      <dgm:prSet/>
      <dgm:spPr/>
      <dgm:t>
        <a:bodyPr/>
        <a:lstStyle/>
        <a:p>
          <a:endParaRPr lang="en-US"/>
        </a:p>
      </dgm:t>
    </dgm:pt>
    <dgm:pt modelId="{F7BA0249-99A9-4ED2-A932-38B79243416B}" type="pres">
      <dgm:prSet presAssocID="{21C88EE5-CF79-4F65-B9B1-626E7506E7F1}" presName="linearFlow" presStyleCnt="0">
        <dgm:presLayoutVars>
          <dgm:dir/>
          <dgm:animLvl val="lvl"/>
          <dgm:resizeHandles val="exact"/>
        </dgm:presLayoutVars>
      </dgm:prSet>
      <dgm:spPr/>
    </dgm:pt>
    <dgm:pt modelId="{9CC5A404-B8AD-438F-9CDD-11591BF431B9}" type="pres">
      <dgm:prSet presAssocID="{ECB5443F-F2B2-4649-93F4-41A18309B836}" presName="composite" presStyleCnt="0"/>
      <dgm:spPr/>
    </dgm:pt>
    <dgm:pt modelId="{7879E752-CD6E-4640-8E08-804F1653F8A9}" type="pres">
      <dgm:prSet presAssocID="{ECB5443F-F2B2-4649-93F4-41A18309B836}" presName="parentText" presStyleLbl="alignNode1" presStyleIdx="0" presStyleCnt="3">
        <dgm:presLayoutVars>
          <dgm:chMax val="1"/>
          <dgm:bulletEnabled val="1"/>
        </dgm:presLayoutVars>
      </dgm:prSet>
      <dgm:spPr/>
    </dgm:pt>
    <dgm:pt modelId="{C8A22138-1EFD-4155-98FC-448937579C6A}" type="pres">
      <dgm:prSet presAssocID="{ECB5443F-F2B2-4649-93F4-41A18309B836}" presName="descendantText" presStyleLbl="alignAcc1" presStyleIdx="0" presStyleCnt="3" custLinFactNeighborY="803">
        <dgm:presLayoutVars>
          <dgm:bulletEnabled val="1"/>
        </dgm:presLayoutVars>
      </dgm:prSet>
      <dgm:spPr/>
    </dgm:pt>
    <dgm:pt modelId="{71D72321-8A89-4770-90C1-EDC7D3F72250}" type="pres">
      <dgm:prSet presAssocID="{E55ABEE4-9E91-437C-B9D9-B012E9ACD3D7}" presName="sp" presStyleCnt="0"/>
      <dgm:spPr/>
    </dgm:pt>
    <dgm:pt modelId="{CF63CFEB-EF0F-4E86-B2A2-E85978650656}" type="pres">
      <dgm:prSet presAssocID="{FFD91160-25AD-48D3-8FEA-BDABBDC99DD1}" presName="composite" presStyleCnt="0"/>
      <dgm:spPr/>
    </dgm:pt>
    <dgm:pt modelId="{8CD44672-0337-432D-B57B-77547E1DB81B}" type="pres">
      <dgm:prSet presAssocID="{FFD91160-25AD-48D3-8FEA-BDABBDC99DD1}" presName="parentText" presStyleLbl="alignNode1" presStyleIdx="1" presStyleCnt="3">
        <dgm:presLayoutVars>
          <dgm:chMax val="1"/>
          <dgm:bulletEnabled val="1"/>
        </dgm:presLayoutVars>
      </dgm:prSet>
      <dgm:spPr/>
    </dgm:pt>
    <dgm:pt modelId="{4C083A3B-9696-4182-91F6-133D8D7CB6A6}" type="pres">
      <dgm:prSet presAssocID="{FFD91160-25AD-48D3-8FEA-BDABBDC99DD1}" presName="descendantText" presStyleLbl="alignAcc1" presStyleIdx="1" presStyleCnt="3">
        <dgm:presLayoutVars>
          <dgm:bulletEnabled val="1"/>
        </dgm:presLayoutVars>
      </dgm:prSet>
      <dgm:spPr/>
    </dgm:pt>
    <dgm:pt modelId="{C6469033-F445-4A25-8794-3BF97EA1C1DC}" type="pres">
      <dgm:prSet presAssocID="{B47C0FA1-35B2-4CB0-8EA2-6077414FADDC}" presName="sp" presStyleCnt="0"/>
      <dgm:spPr/>
    </dgm:pt>
    <dgm:pt modelId="{CA31323B-0E75-4342-902B-038B7CDD46B6}" type="pres">
      <dgm:prSet presAssocID="{C523E4CD-E13F-48C0-8C27-547E33F6FDDA}" presName="composite" presStyleCnt="0"/>
      <dgm:spPr/>
    </dgm:pt>
    <dgm:pt modelId="{B5E0BF04-3998-41BC-8796-5AA9A57FC2CB}" type="pres">
      <dgm:prSet presAssocID="{C523E4CD-E13F-48C0-8C27-547E33F6FDDA}" presName="parentText" presStyleLbl="alignNode1" presStyleIdx="2" presStyleCnt="3">
        <dgm:presLayoutVars>
          <dgm:chMax val="1"/>
          <dgm:bulletEnabled val="1"/>
        </dgm:presLayoutVars>
      </dgm:prSet>
      <dgm:spPr/>
    </dgm:pt>
    <dgm:pt modelId="{81B62A65-14A5-402C-B708-EDE3234086F3}" type="pres">
      <dgm:prSet presAssocID="{C523E4CD-E13F-48C0-8C27-547E33F6FDDA}" presName="descendantText" presStyleLbl="alignAcc1" presStyleIdx="2" presStyleCnt="3">
        <dgm:presLayoutVars>
          <dgm:bulletEnabled val="1"/>
        </dgm:presLayoutVars>
      </dgm:prSet>
      <dgm:spPr/>
    </dgm:pt>
  </dgm:ptLst>
  <dgm:cxnLst>
    <dgm:cxn modelId="{A5256406-7137-4BDB-8EF3-7084D61BDD68}" type="presOf" srcId="{59C7AB80-F038-4054-A425-0158A781833A}" destId="{C8A22138-1EFD-4155-98FC-448937579C6A}" srcOrd="0" destOrd="4" presId="urn:microsoft.com/office/officeart/2005/8/layout/chevron2"/>
    <dgm:cxn modelId="{8155EC0A-86B7-4A2D-A912-6336832402F2}" srcId="{ECB5443F-F2B2-4649-93F4-41A18309B836}" destId="{CD79EA6B-F805-44E6-902A-A73EC7086C23}" srcOrd="3" destOrd="0" parTransId="{AC7C7460-13A5-470B-8F25-C29373E96556}" sibTransId="{41DF243D-B517-41A3-B312-D4946EDA310F}"/>
    <dgm:cxn modelId="{9ED6C31E-F104-4B20-A876-C1EBF3B46E60}" srcId="{ECB5443F-F2B2-4649-93F4-41A18309B836}" destId="{59C7AB80-F038-4054-A425-0158A781833A}" srcOrd="4" destOrd="0" parTransId="{944E1429-FA72-4AD9-936A-3509EEB73932}" sibTransId="{C53FB755-5307-427D-A559-5CA1FA77F341}"/>
    <dgm:cxn modelId="{7318E120-5D18-4A47-BCCE-41452E4389FD}" srcId="{FFD91160-25AD-48D3-8FEA-BDABBDC99DD1}" destId="{4A3F8B59-CF70-4B62-85EF-75D8722D0721}" srcOrd="3" destOrd="0" parTransId="{0A9909F2-F9DC-4D73-95A1-10D2C5ACD539}" sibTransId="{990552B8-301A-4F55-B2AB-0EDB00EDD906}"/>
    <dgm:cxn modelId="{3E9F1623-DB22-4454-B45A-EEF6C8DF0921}" type="presOf" srcId="{ECB5443F-F2B2-4649-93F4-41A18309B836}" destId="{7879E752-CD6E-4640-8E08-804F1653F8A9}" srcOrd="0" destOrd="0" presId="urn:microsoft.com/office/officeart/2005/8/layout/chevron2"/>
    <dgm:cxn modelId="{01705533-54C9-4AA1-992E-E02606F6A69D}" type="presOf" srcId="{B6128BA4-F99E-4807-8233-328B2EBEC048}" destId="{4C083A3B-9696-4182-91F6-133D8D7CB6A6}" srcOrd="0" destOrd="0" presId="urn:microsoft.com/office/officeart/2005/8/layout/chevron2"/>
    <dgm:cxn modelId="{6122823D-DFAD-4F7C-8E30-03AB4897F6BD}" type="presOf" srcId="{7E5AA3EB-6F92-4BC8-A08C-81EB20275F2C}" destId="{C8A22138-1EFD-4155-98FC-448937579C6A}" srcOrd="0" destOrd="0" presId="urn:microsoft.com/office/officeart/2005/8/layout/chevron2"/>
    <dgm:cxn modelId="{7980C341-1D0C-4CA3-A0C6-7486F11C2A74}" type="presOf" srcId="{D1F3F6F6-84C1-4168-A951-E9055E252AC1}" destId="{C8A22138-1EFD-4155-98FC-448937579C6A}" srcOrd="0" destOrd="2" presId="urn:microsoft.com/office/officeart/2005/8/layout/chevron2"/>
    <dgm:cxn modelId="{188C4B44-63CC-44D4-970C-11EA514945B9}" type="presOf" srcId="{7B379C17-4655-4FCB-8FF8-27A2E226C3CF}" destId="{C8A22138-1EFD-4155-98FC-448937579C6A}" srcOrd="0" destOrd="1" presId="urn:microsoft.com/office/officeart/2005/8/layout/chevron2"/>
    <dgm:cxn modelId="{4A00E85D-9FED-402A-9A11-55FFD824D93F}" type="presOf" srcId="{097F4D95-1FD7-4954-8D5C-DE60E26AEC10}" destId="{4C083A3B-9696-4182-91F6-133D8D7CB6A6}" srcOrd="0" destOrd="1" presId="urn:microsoft.com/office/officeart/2005/8/layout/chevron2"/>
    <dgm:cxn modelId="{96E10571-C199-4BE4-BEC5-329FF6F342AC}" type="presOf" srcId="{58F227CB-5B9D-43CB-9783-307A1A070048}" destId="{4C083A3B-9696-4182-91F6-133D8D7CB6A6}" srcOrd="0" destOrd="4" presId="urn:microsoft.com/office/officeart/2005/8/layout/chevron2"/>
    <dgm:cxn modelId="{C7520C7D-BAB1-4214-98F6-E41793DD08D0}" srcId="{FFD91160-25AD-48D3-8FEA-BDABBDC99DD1}" destId="{B6128BA4-F99E-4807-8233-328B2EBEC048}" srcOrd="0" destOrd="0" parTransId="{39D2BDE1-0D05-4AAF-962C-599380ECA44D}" sibTransId="{E8DA7156-584D-4273-8787-64000C1AC56A}"/>
    <dgm:cxn modelId="{2B00958C-8277-45FF-BFD6-AAE32FED4630}" type="presOf" srcId="{AC88CEBB-0D51-426A-9DAA-FAE059160D3B}" destId="{81B62A65-14A5-402C-B708-EDE3234086F3}" srcOrd="0" destOrd="1" presId="urn:microsoft.com/office/officeart/2005/8/layout/chevron2"/>
    <dgm:cxn modelId="{FD46D590-3DA4-43ED-8CE0-C86B26E09802}" type="presOf" srcId="{4A3F8B59-CF70-4B62-85EF-75D8722D0721}" destId="{4C083A3B-9696-4182-91F6-133D8D7CB6A6}" srcOrd="0" destOrd="3" presId="urn:microsoft.com/office/officeart/2005/8/layout/chevron2"/>
    <dgm:cxn modelId="{914D9293-01A0-4216-83E3-1B9DBA4925C9}" type="presOf" srcId="{74E5C120-0E42-4525-99FE-C5D362A05423}" destId="{81B62A65-14A5-402C-B708-EDE3234086F3}" srcOrd="0" destOrd="0" presId="urn:microsoft.com/office/officeart/2005/8/layout/chevron2"/>
    <dgm:cxn modelId="{1585D893-6033-4BFA-9600-4F61B74AE239}" srcId="{ECB5443F-F2B2-4649-93F4-41A18309B836}" destId="{7B379C17-4655-4FCB-8FF8-27A2E226C3CF}" srcOrd="1" destOrd="0" parTransId="{EFC7F6EC-152D-4146-ACA0-A7314B729367}" sibTransId="{D9812273-ACBD-4FE5-83AD-E8CCD0E0B715}"/>
    <dgm:cxn modelId="{F88C559B-ACE0-40F0-8E67-4D7D27869481}" srcId="{ECB5443F-F2B2-4649-93F4-41A18309B836}" destId="{7E5AA3EB-6F92-4BC8-A08C-81EB20275F2C}" srcOrd="0" destOrd="0" parTransId="{4589DB6B-FC4D-4308-9E02-17312428391C}" sibTransId="{5DAAB367-65CA-4A61-B394-ABDFD62A7D70}"/>
    <dgm:cxn modelId="{0653BBA1-12D6-4215-A3A2-5A701D446CD8}" srcId="{21C88EE5-CF79-4F65-B9B1-626E7506E7F1}" destId="{FFD91160-25AD-48D3-8FEA-BDABBDC99DD1}" srcOrd="1" destOrd="0" parTransId="{53E87252-E44C-4497-A5F3-51A969B9BC38}" sibTransId="{B47C0FA1-35B2-4CB0-8EA2-6077414FADDC}"/>
    <dgm:cxn modelId="{821ACFA2-A6B6-4377-8CB7-247F323C672D}" type="presOf" srcId="{21C88EE5-CF79-4F65-B9B1-626E7506E7F1}" destId="{F7BA0249-99A9-4ED2-A932-38B79243416B}" srcOrd="0" destOrd="0" presId="urn:microsoft.com/office/officeart/2005/8/layout/chevron2"/>
    <dgm:cxn modelId="{A07EA5A8-5AEB-4E6D-9260-AC13276008E0}" srcId="{FFD91160-25AD-48D3-8FEA-BDABBDC99DD1}" destId="{097F4D95-1FD7-4954-8D5C-DE60E26AEC10}" srcOrd="1" destOrd="0" parTransId="{F97B3F07-0768-44A3-93D2-4DE1E16682A0}" sibTransId="{0F0F4F9F-15D1-4BA2-9EBD-C03B88A9097E}"/>
    <dgm:cxn modelId="{BAD7BEB3-02F0-45C5-9551-7DC1BBCB0746}" type="presOf" srcId="{2CE27E79-DD73-419D-BAB0-5F9D6BAB2EC8}" destId="{4C083A3B-9696-4182-91F6-133D8D7CB6A6}" srcOrd="0" destOrd="2" presId="urn:microsoft.com/office/officeart/2005/8/layout/chevron2"/>
    <dgm:cxn modelId="{EA9487B5-3EDE-4AFA-AB39-D7EB33F3871E}" srcId="{C523E4CD-E13F-48C0-8C27-547E33F6FDDA}" destId="{74E5C120-0E42-4525-99FE-C5D362A05423}" srcOrd="0" destOrd="0" parTransId="{D5471740-ECF4-4123-8EC1-4D4B02004E28}" sibTransId="{20EC22A2-36AD-4DF3-B23B-1AE949BCE15F}"/>
    <dgm:cxn modelId="{1ACC4DBB-3F3D-4220-A53E-1F8A386AF924}" srcId="{C523E4CD-E13F-48C0-8C27-547E33F6FDDA}" destId="{AC88CEBB-0D51-426A-9DAA-FAE059160D3B}" srcOrd="1" destOrd="0" parTransId="{9BF7F606-FA8B-4AC8-915F-E15BAA5A8F5D}" sibTransId="{BF8FB8F1-8F6E-4AEC-B54E-12BD42B6CE65}"/>
    <dgm:cxn modelId="{D0ED73BB-390A-43A9-99A0-9F54AD0A33EF}" type="presOf" srcId="{CD79EA6B-F805-44E6-902A-A73EC7086C23}" destId="{C8A22138-1EFD-4155-98FC-448937579C6A}" srcOrd="0" destOrd="3" presId="urn:microsoft.com/office/officeart/2005/8/layout/chevron2"/>
    <dgm:cxn modelId="{E5E0D6C8-63D7-477D-BB64-6CADA02E1625}" srcId="{21C88EE5-CF79-4F65-B9B1-626E7506E7F1}" destId="{ECB5443F-F2B2-4649-93F4-41A18309B836}" srcOrd="0" destOrd="0" parTransId="{D3031138-8549-40DF-98C5-E06A447CDC8E}" sibTransId="{E55ABEE4-9E91-437C-B9D9-B012E9ACD3D7}"/>
    <dgm:cxn modelId="{89A860CB-88D2-48BC-8807-8F4982361F65}" srcId="{FFD91160-25AD-48D3-8FEA-BDABBDC99DD1}" destId="{58F227CB-5B9D-43CB-9783-307A1A070048}" srcOrd="4" destOrd="0" parTransId="{605F1786-121E-44FB-BB10-0095566B7DAB}" sibTransId="{CF16FC4F-D62F-4C92-AA34-38E5DD5D2BCC}"/>
    <dgm:cxn modelId="{A4AA8DCB-2FBD-4EBF-AA92-6C42DFD3B017}" srcId="{FFD91160-25AD-48D3-8FEA-BDABBDC99DD1}" destId="{2CE27E79-DD73-419D-BAB0-5F9D6BAB2EC8}" srcOrd="2" destOrd="0" parTransId="{381844DB-A4DE-435D-8D3E-A9C56D90F3D5}" sibTransId="{F4590D7F-E798-479A-83E6-463AEF4B1F26}"/>
    <dgm:cxn modelId="{83ECC2D1-5D87-48F3-8A82-7ECF7AD540DB}" type="presOf" srcId="{C523E4CD-E13F-48C0-8C27-547E33F6FDDA}" destId="{B5E0BF04-3998-41BC-8796-5AA9A57FC2CB}" srcOrd="0" destOrd="0" presId="urn:microsoft.com/office/officeart/2005/8/layout/chevron2"/>
    <dgm:cxn modelId="{260960D5-398A-4E39-BB70-FE159E76A163}" type="presOf" srcId="{FFD91160-25AD-48D3-8FEA-BDABBDC99DD1}" destId="{8CD44672-0337-432D-B57B-77547E1DB81B}" srcOrd="0" destOrd="0" presId="urn:microsoft.com/office/officeart/2005/8/layout/chevron2"/>
    <dgm:cxn modelId="{8111BEDC-7A95-4953-B974-C4D79745D92F}" srcId="{C523E4CD-E13F-48C0-8C27-547E33F6FDDA}" destId="{32399D95-0B32-48FF-B698-7A3FDDF695A8}" srcOrd="2" destOrd="0" parTransId="{7470BEB2-7953-4CEC-8FBB-8FF5C72501CF}" sibTransId="{01E120DA-EC3D-42D7-86C0-E5B2B61E859A}"/>
    <dgm:cxn modelId="{E589A1EB-BAFC-4862-8B9B-ADD698AC4F81}" type="presOf" srcId="{75F86595-B91B-465D-A473-D476070C0C3E}" destId="{4C083A3B-9696-4182-91F6-133D8D7CB6A6}" srcOrd="0" destOrd="5" presId="urn:microsoft.com/office/officeart/2005/8/layout/chevron2"/>
    <dgm:cxn modelId="{27FF83EC-BBD5-46FE-BF1C-0B5EB01A00F1}" srcId="{21C88EE5-CF79-4F65-B9B1-626E7506E7F1}" destId="{C523E4CD-E13F-48C0-8C27-547E33F6FDDA}" srcOrd="2" destOrd="0" parTransId="{068FFF02-D333-49EB-9257-E28F74837AB6}" sibTransId="{93497448-CB7B-4B15-8C32-FE41DE3A2B2D}"/>
    <dgm:cxn modelId="{C31948FA-E459-4E02-A608-B4CDF4BA77DD}" type="presOf" srcId="{32399D95-0B32-48FF-B698-7A3FDDF695A8}" destId="{81B62A65-14A5-402C-B708-EDE3234086F3}" srcOrd="0" destOrd="2" presId="urn:microsoft.com/office/officeart/2005/8/layout/chevron2"/>
    <dgm:cxn modelId="{ADC35BFE-2F6B-4E46-B776-1ADCFCEBA5B3}" srcId="{ECB5443F-F2B2-4649-93F4-41A18309B836}" destId="{D1F3F6F6-84C1-4168-A951-E9055E252AC1}" srcOrd="2" destOrd="0" parTransId="{2286056B-32B5-486B-8E06-96DE1AE2794F}" sibTransId="{D3F540BE-5282-4256-A604-0175FB75541B}"/>
    <dgm:cxn modelId="{573F36FF-4969-40A2-8696-02A7A2D64BDB}" srcId="{FFD91160-25AD-48D3-8FEA-BDABBDC99DD1}" destId="{75F86595-B91B-465D-A473-D476070C0C3E}" srcOrd="5" destOrd="0" parTransId="{43A4874F-2511-45AF-8F39-04D6B2180F04}" sibTransId="{24C7FABC-BF0A-4A84-8FAA-835C3E5D67F4}"/>
    <dgm:cxn modelId="{900EAD43-2FDE-46EE-932A-4494D84357E1}" type="presParOf" srcId="{F7BA0249-99A9-4ED2-A932-38B79243416B}" destId="{9CC5A404-B8AD-438F-9CDD-11591BF431B9}" srcOrd="0" destOrd="0" presId="urn:microsoft.com/office/officeart/2005/8/layout/chevron2"/>
    <dgm:cxn modelId="{15084E01-C59D-40AB-B3AC-A571591CDF94}" type="presParOf" srcId="{9CC5A404-B8AD-438F-9CDD-11591BF431B9}" destId="{7879E752-CD6E-4640-8E08-804F1653F8A9}" srcOrd="0" destOrd="0" presId="urn:microsoft.com/office/officeart/2005/8/layout/chevron2"/>
    <dgm:cxn modelId="{8CA481E6-05DD-42BF-A1EC-5366A6D344C8}" type="presParOf" srcId="{9CC5A404-B8AD-438F-9CDD-11591BF431B9}" destId="{C8A22138-1EFD-4155-98FC-448937579C6A}" srcOrd="1" destOrd="0" presId="urn:microsoft.com/office/officeart/2005/8/layout/chevron2"/>
    <dgm:cxn modelId="{5CA52317-8C85-4694-BE24-01CACDF2A81C}" type="presParOf" srcId="{F7BA0249-99A9-4ED2-A932-38B79243416B}" destId="{71D72321-8A89-4770-90C1-EDC7D3F72250}" srcOrd="1" destOrd="0" presId="urn:microsoft.com/office/officeart/2005/8/layout/chevron2"/>
    <dgm:cxn modelId="{29A75392-00DB-47C2-BBA0-0C300A6796FB}" type="presParOf" srcId="{F7BA0249-99A9-4ED2-A932-38B79243416B}" destId="{CF63CFEB-EF0F-4E86-B2A2-E85978650656}" srcOrd="2" destOrd="0" presId="urn:microsoft.com/office/officeart/2005/8/layout/chevron2"/>
    <dgm:cxn modelId="{D878109B-D538-43F2-A61F-BE109F04ED53}" type="presParOf" srcId="{CF63CFEB-EF0F-4E86-B2A2-E85978650656}" destId="{8CD44672-0337-432D-B57B-77547E1DB81B}" srcOrd="0" destOrd="0" presId="urn:microsoft.com/office/officeart/2005/8/layout/chevron2"/>
    <dgm:cxn modelId="{1D9A2A06-8D29-453D-8356-F4FBB90FD1FA}" type="presParOf" srcId="{CF63CFEB-EF0F-4E86-B2A2-E85978650656}" destId="{4C083A3B-9696-4182-91F6-133D8D7CB6A6}" srcOrd="1" destOrd="0" presId="urn:microsoft.com/office/officeart/2005/8/layout/chevron2"/>
    <dgm:cxn modelId="{8130CADC-A411-47BD-BD02-E77F23FC76D7}" type="presParOf" srcId="{F7BA0249-99A9-4ED2-A932-38B79243416B}" destId="{C6469033-F445-4A25-8794-3BF97EA1C1DC}" srcOrd="3" destOrd="0" presId="urn:microsoft.com/office/officeart/2005/8/layout/chevron2"/>
    <dgm:cxn modelId="{3E299860-12D7-4270-881C-83F89C1285A1}" type="presParOf" srcId="{F7BA0249-99A9-4ED2-A932-38B79243416B}" destId="{CA31323B-0E75-4342-902B-038B7CDD46B6}" srcOrd="4" destOrd="0" presId="urn:microsoft.com/office/officeart/2005/8/layout/chevron2"/>
    <dgm:cxn modelId="{EAC9C86A-08E6-480E-B34A-9F5825653F04}" type="presParOf" srcId="{CA31323B-0E75-4342-902B-038B7CDD46B6}" destId="{B5E0BF04-3998-41BC-8796-5AA9A57FC2CB}" srcOrd="0" destOrd="0" presId="urn:microsoft.com/office/officeart/2005/8/layout/chevron2"/>
    <dgm:cxn modelId="{02FF96FF-E404-4EBE-BB74-C17CE532E4CE}" type="presParOf" srcId="{CA31323B-0E75-4342-902B-038B7CDD46B6}" destId="{81B62A65-14A5-402C-B708-EDE3234086F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67205-EEAA-4981-9DC3-86EBF8401CB9}">
      <dsp:nvSpPr>
        <dsp:cNvPr id="0" name=""/>
        <dsp:cNvSpPr/>
      </dsp:nvSpPr>
      <dsp:spPr>
        <a:xfrm rot="5400000">
          <a:off x="-265618" y="265651"/>
          <a:ext cx="1770792" cy="1239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JOB</a:t>
          </a:r>
          <a:r>
            <a:rPr lang="en-US" sz="1600" kern="1200" dirty="0"/>
            <a:t> </a:t>
          </a:r>
          <a:r>
            <a:rPr lang="en-US" sz="1600" b="1" kern="1200" dirty="0"/>
            <a:t>SCREENING</a:t>
          </a:r>
        </a:p>
      </dsp:txBody>
      <dsp:txXfrm rot="-5400000">
        <a:off x="1" y="619811"/>
        <a:ext cx="1239555" cy="531237"/>
      </dsp:txXfrm>
    </dsp:sp>
    <dsp:sp modelId="{840CD74E-77FB-40ED-A935-1FD8391B12F5}">
      <dsp:nvSpPr>
        <dsp:cNvPr id="0" name=""/>
        <dsp:cNvSpPr/>
      </dsp:nvSpPr>
      <dsp:spPr>
        <a:xfrm rot="5400000">
          <a:off x="2612844" y="-1373256"/>
          <a:ext cx="1151015" cy="38975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All identified required maintenance tasks that are captured in CMMS (System Generated and/or Manually Entered)</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 Prioritizing based on H-Importance and H-Urgency tasks</a:t>
          </a:r>
        </a:p>
      </dsp:txBody>
      <dsp:txXfrm rot="-5400000">
        <a:off x="1239555" y="56221"/>
        <a:ext cx="3841405" cy="1038639"/>
      </dsp:txXfrm>
    </dsp:sp>
    <dsp:sp modelId="{E67A82D2-945F-4289-8B77-85C69EC04D07}">
      <dsp:nvSpPr>
        <dsp:cNvPr id="0" name=""/>
        <dsp:cNvSpPr/>
      </dsp:nvSpPr>
      <dsp:spPr>
        <a:xfrm rot="5400000">
          <a:off x="-265618" y="1843934"/>
          <a:ext cx="1770792" cy="1239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SCOPING</a:t>
          </a:r>
        </a:p>
      </dsp:txBody>
      <dsp:txXfrm rot="-5400000">
        <a:off x="1" y="2198094"/>
        <a:ext cx="1239555" cy="531237"/>
      </dsp:txXfrm>
    </dsp:sp>
    <dsp:sp modelId="{5010AC79-2599-42DC-BDA7-1CD41791062F}">
      <dsp:nvSpPr>
        <dsp:cNvPr id="0" name=""/>
        <dsp:cNvSpPr/>
      </dsp:nvSpPr>
      <dsp:spPr>
        <a:xfrm rot="5400000">
          <a:off x="2612844" y="205026"/>
          <a:ext cx="1151015" cy="38975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Pre-Developed and exists in Standard Work Instruction, or</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Being developed by Subject Mater Expert based on Safety, Cost, Available Resources, Job Interactions</a:t>
          </a:r>
        </a:p>
      </dsp:txBody>
      <dsp:txXfrm rot="-5400000">
        <a:off x="1239555" y="1634503"/>
        <a:ext cx="3841405" cy="1038639"/>
      </dsp:txXfrm>
    </dsp:sp>
    <dsp:sp modelId="{B4249BCD-D6A4-46FB-BCE8-AC9150341374}">
      <dsp:nvSpPr>
        <dsp:cNvPr id="0" name=""/>
        <dsp:cNvSpPr/>
      </dsp:nvSpPr>
      <dsp:spPr>
        <a:xfrm rot="5400000">
          <a:off x="-265618" y="3422217"/>
          <a:ext cx="1770792" cy="1239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PLANNING</a:t>
          </a:r>
        </a:p>
      </dsp:txBody>
      <dsp:txXfrm rot="-5400000">
        <a:off x="1" y="3776377"/>
        <a:ext cx="1239555" cy="531237"/>
      </dsp:txXfrm>
    </dsp:sp>
    <dsp:sp modelId="{634E2FDA-5B66-473F-9005-F826C33D9B2D}">
      <dsp:nvSpPr>
        <dsp:cNvPr id="0" name=""/>
        <dsp:cNvSpPr/>
      </dsp:nvSpPr>
      <dsp:spPr>
        <a:xfrm rot="5400000">
          <a:off x="2612844" y="1783309"/>
          <a:ext cx="1151015" cy="389759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Prepare required Resources; Labour, Equipment, Tools, Materials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Estimate Cost</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Prepare paper works for execution team</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Prepare Risk Assessments</a:t>
          </a:r>
        </a:p>
      </dsp:txBody>
      <dsp:txXfrm rot="-5400000">
        <a:off x="1239555" y="3212786"/>
        <a:ext cx="3841405" cy="1038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9E752-CD6E-4640-8E08-804F1653F8A9}">
      <dsp:nvSpPr>
        <dsp:cNvPr id="0" name=""/>
        <dsp:cNvSpPr/>
      </dsp:nvSpPr>
      <dsp:spPr>
        <a:xfrm rot="5400000">
          <a:off x="-265359" y="267797"/>
          <a:ext cx="1769063" cy="12383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SCH</a:t>
          </a:r>
          <a:r>
            <a:rPr lang="en-US" sz="1500" b="1" kern="1200" dirty="0"/>
            <a:t>EDU</a:t>
          </a:r>
          <a:r>
            <a:rPr lang="en-US" sz="1400" b="1" kern="1200" dirty="0"/>
            <a:t>LING</a:t>
          </a:r>
        </a:p>
      </dsp:txBody>
      <dsp:txXfrm rot="-5400000">
        <a:off x="1" y="621609"/>
        <a:ext cx="1238344" cy="530719"/>
      </dsp:txXfrm>
    </dsp:sp>
    <dsp:sp modelId="{C8A22138-1EFD-4155-98FC-448937579C6A}">
      <dsp:nvSpPr>
        <dsp:cNvPr id="0" name=""/>
        <dsp:cNvSpPr/>
      </dsp:nvSpPr>
      <dsp:spPr>
        <a:xfrm rot="5400000">
          <a:off x="2612801" y="-1362784"/>
          <a:ext cx="1149891" cy="38988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Schedule Job Tasks, Steps, Duration and Sequences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Determine required Ramp Down and Ramp up time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Communicate with all stakeholders</a:t>
          </a:r>
        </a:p>
        <a:p>
          <a:pPr marL="114300" lvl="1" indent="-114300" algn="l" defTabSz="622300">
            <a:lnSpc>
              <a:spcPct val="90000"/>
            </a:lnSpc>
            <a:spcBef>
              <a:spcPct val="0"/>
            </a:spcBef>
            <a:spcAft>
              <a:spcPct val="15000"/>
            </a:spcAft>
            <a:buChar char="•"/>
          </a:pPr>
          <a:endParaRPr lang="en-US" sz="1400" kern="1200" dirty="0"/>
        </a:p>
      </dsp:txBody>
      <dsp:txXfrm rot="-5400000">
        <a:off x="1238345" y="67805"/>
        <a:ext cx="3842671" cy="1037625"/>
      </dsp:txXfrm>
    </dsp:sp>
    <dsp:sp modelId="{8CD44672-0337-432D-B57B-77547E1DB81B}">
      <dsp:nvSpPr>
        <dsp:cNvPr id="0" name=""/>
        <dsp:cNvSpPr/>
      </dsp:nvSpPr>
      <dsp:spPr>
        <a:xfrm rot="5400000">
          <a:off x="-265359" y="1844539"/>
          <a:ext cx="1769063" cy="12383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EXECUTION</a:t>
          </a:r>
        </a:p>
      </dsp:txBody>
      <dsp:txXfrm rot="-5400000">
        <a:off x="1" y="2198351"/>
        <a:ext cx="1238344" cy="530719"/>
      </dsp:txXfrm>
    </dsp:sp>
    <dsp:sp modelId="{4C083A3B-9696-4182-91F6-133D8D7CB6A6}">
      <dsp:nvSpPr>
        <dsp:cNvPr id="0" name=""/>
        <dsp:cNvSpPr/>
      </dsp:nvSpPr>
      <dsp:spPr>
        <a:xfrm rot="5400000">
          <a:off x="2612801" y="204723"/>
          <a:ext cx="1149891" cy="38988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Manage Available Resources, to Safely Execute Scheduled Tasks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Completed Tasks Quality Control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Measure performance KPI’s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1238345" y="1635313"/>
        <a:ext cx="3842671" cy="1037625"/>
      </dsp:txXfrm>
    </dsp:sp>
    <dsp:sp modelId="{B5E0BF04-3998-41BC-8796-5AA9A57FC2CB}">
      <dsp:nvSpPr>
        <dsp:cNvPr id="0" name=""/>
        <dsp:cNvSpPr/>
      </dsp:nvSpPr>
      <dsp:spPr>
        <a:xfrm rot="5400000">
          <a:off x="-265359" y="3421281"/>
          <a:ext cx="1769063" cy="12383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CLOSE-OUT</a:t>
          </a:r>
        </a:p>
      </dsp:txBody>
      <dsp:txXfrm rot="-5400000">
        <a:off x="1" y="3775093"/>
        <a:ext cx="1238344" cy="530719"/>
      </dsp:txXfrm>
    </dsp:sp>
    <dsp:sp modelId="{81B62A65-14A5-402C-B708-EDE3234086F3}">
      <dsp:nvSpPr>
        <dsp:cNvPr id="0" name=""/>
        <dsp:cNvSpPr/>
      </dsp:nvSpPr>
      <dsp:spPr>
        <a:xfrm rot="5400000">
          <a:off x="2612801" y="1781465"/>
          <a:ext cx="1149891" cy="38988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Close completed tasks in CMMS and record actual cost, hours worked.</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Raise Subsequent Notification for uncompleted works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 Provide shutdown report to Reliability team</a:t>
          </a:r>
        </a:p>
      </dsp:txBody>
      <dsp:txXfrm rot="-5400000">
        <a:off x="1238345" y="3212055"/>
        <a:ext cx="3842671" cy="103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1DD6DF8-9427-A345-BC2D-3197815DA3E0}" type="datetimeFigureOut">
              <a:rPr lang="en-US" smtClean="0"/>
              <a:t>3/26/19</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8F62B5FD-A7D7-BA4E-8284-4FE5E6CF4DCF}" type="slidenum">
              <a:rPr lang="en-US" smtClean="0"/>
              <a:t>‹#›</a:t>
            </a:fld>
            <a:endParaRPr lang="en-US"/>
          </a:p>
        </p:txBody>
      </p:sp>
    </p:spTree>
    <p:extLst>
      <p:ext uri="{BB962C8B-B14F-4D97-AF65-F5344CB8AC3E}">
        <p14:creationId xmlns:p14="http://schemas.microsoft.com/office/powerpoint/2010/main" val="1050663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6D53603-22F6-4C90-B944-D9F6A358FE91}" type="datetimeFigureOut">
              <a:rPr lang="en-US" smtClean="0"/>
              <a:t>3/26/19</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78178" y="4721186"/>
            <a:ext cx="6050844" cy="44727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4466297-95BF-42EA-ADEB-5452621787CE}" type="slidenum">
              <a:rPr lang="en-US" smtClean="0"/>
              <a:t>‹#›</a:t>
            </a:fld>
            <a:endParaRPr lang="en-US"/>
          </a:p>
        </p:txBody>
      </p:sp>
    </p:spTree>
    <p:extLst>
      <p:ext uri="{BB962C8B-B14F-4D97-AF65-F5344CB8AC3E}">
        <p14:creationId xmlns:p14="http://schemas.microsoft.com/office/powerpoint/2010/main" val="42692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4466297-95BF-42EA-ADEB-5452621787CE}" type="slidenum">
              <a:rPr lang="en-US" smtClean="0"/>
              <a:t>3</a:t>
            </a:fld>
            <a:endParaRPr lang="en-US"/>
          </a:p>
        </p:txBody>
      </p:sp>
    </p:spTree>
    <p:extLst>
      <p:ext uri="{BB962C8B-B14F-4D97-AF65-F5344CB8AC3E}">
        <p14:creationId xmlns:p14="http://schemas.microsoft.com/office/powerpoint/2010/main" val="337700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14</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87856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15</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170071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DEBF9-8E2A-4E29-A1CC-3EA57C9C4E80}" type="slidenum">
              <a:rPr lang="en-AU" smtClean="0"/>
              <a:pPr/>
              <a:t>16</a:t>
            </a:fld>
            <a:endParaRPr lang="en-AU"/>
          </a:p>
        </p:txBody>
      </p:sp>
    </p:spTree>
    <p:extLst>
      <p:ext uri="{BB962C8B-B14F-4D97-AF65-F5344CB8AC3E}">
        <p14:creationId xmlns:p14="http://schemas.microsoft.com/office/powerpoint/2010/main" val="207325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DEBF9-8E2A-4E29-A1CC-3EA57C9C4E80}" type="slidenum">
              <a:rPr lang="en-AU" smtClean="0"/>
              <a:pPr/>
              <a:t>17</a:t>
            </a:fld>
            <a:endParaRPr lang="en-AU"/>
          </a:p>
        </p:txBody>
      </p:sp>
    </p:spTree>
    <p:extLst>
      <p:ext uri="{BB962C8B-B14F-4D97-AF65-F5344CB8AC3E}">
        <p14:creationId xmlns:p14="http://schemas.microsoft.com/office/powerpoint/2010/main" val="319873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r>
              <a:rPr lang="en-AU" dirty="0">
                <a:latin typeface="Arial" panose="020B0604020202020204" pitchFamily="34" charset="0"/>
                <a:cs typeface="Arial" panose="020B0604020202020204" pitchFamily="34" charset="0"/>
              </a:rPr>
              <a:t>The Code of Business Conduct represents our commitment to upholding ethical business practices and applies to every employee, our suppliers and contractors, and our business partners working for us. The Code of Business Conduct makes it clear that commercial objectives can never compromise our commitment to working with integrity.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20</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140923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21</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253895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6046" y="5470437"/>
            <a:ext cx="5245275" cy="5181647"/>
          </a:xfrm>
          <a:prstGeom prst="rect">
            <a:avLst/>
          </a:prstGeom>
        </p:spPr>
        <p:txBody>
          <a:bodyPr lIns="91416" tIns="45708" rIns="91416" bIns="45708"/>
          <a:lstStyle/>
          <a:p>
            <a:endParaRPr lang="en-GB" dirty="0"/>
          </a:p>
        </p:txBody>
      </p:sp>
      <p:sp>
        <p:nvSpPr>
          <p:cNvPr id="4" name="Header Placeholder 3"/>
          <p:cNvSpPr>
            <a:spLocks noGrp="1"/>
          </p:cNvSpPr>
          <p:nvPr>
            <p:ph type="hdr" sz="quarter" idx="10"/>
          </p:nvPr>
        </p:nvSpPr>
        <p:spPr/>
        <p:txBody>
          <a:bodyPr/>
          <a:lstStyle/>
          <a:p>
            <a:r>
              <a:rPr lang="en-AU"/>
              <a:t>Interim results, 24 February 2015</a:t>
            </a:r>
            <a:endParaRPr lang="en-AU" dirty="0"/>
          </a:p>
        </p:txBody>
      </p:sp>
      <p:sp>
        <p:nvSpPr>
          <p:cNvPr id="5" name="Slide Number Placeholder 4"/>
          <p:cNvSpPr>
            <a:spLocks noGrp="1"/>
          </p:cNvSpPr>
          <p:nvPr>
            <p:ph type="sldNum" sz="quarter" idx="11"/>
          </p:nvPr>
        </p:nvSpPr>
        <p:spPr/>
        <p:txBody>
          <a:bodyPr/>
          <a:lstStyle/>
          <a:p>
            <a:fld id="{0C36C452-4BA2-4FE2-9047-04DBCC8DD848}" type="slidenum">
              <a:rPr lang="en-AU" smtClean="0"/>
              <a:pPr/>
              <a:t>5</a:t>
            </a:fld>
            <a:endParaRPr lang="en-AU" dirty="0"/>
          </a:p>
        </p:txBody>
      </p:sp>
    </p:spTree>
    <p:extLst>
      <p:ext uri="{BB962C8B-B14F-4D97-AF65-F5344CB8AC3E}">
        <p14:creationId xmlns:p14="http://schemas.microsoft.com/office/powerpoint/2010/main" val="356136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5" name="Slide Number Placeholder 4"/>
          <p:cNvSpPr>
            <a:spLocks noGrp="1"/>
          </p:cNvSpPr>
          <p:nvPr>
            <p:ph type="sldNum" sz="quarter" idx="11"/>
          </p:nvPr>
        </p:nvSpPr>
        <p:spPr/>
        <p:txBody>
          <a:bodyPr/>
          <a:lstStyle/>
          <a:p>
            <a:fld id="{0C36C452-4BA2-4FE2-9047-04DBCC8DD848}" type="slidenum">
              <a:rPr lang="en-AU" smtClean="0"/>
              <a:pPr/>
              <a:t>7</a:t>
            </a:fld>
            <a:r>
              <a:rPr lang="en-AU" dirty="0"/>
              <a:t> Confidential. Not for wider circulation.</a:t>
            </a:r>
          </a:p>
          <a:p>
            <a:endParaRPr lang="en-AU" dirty="0"/>
          </a:p>
        </p:txBody>
      </p:sp>
      <p:sp>
        <p:nvSpPr>
          <p:cNvPr id="3" name="Notes Placeholder 2"/>
          <p:cNvSpPr>
            <a:spLocks noGrp="1"/>
          </p:cNvSpPr>
          <p:nvPr>
            <p:ph type="body" sz="quarter" idx="12"/>
          </p:nvPr>
        </p:nvSpPr>
        <p:spPr/>
        <p:txBody>
          <a:bodyPr/>
          <a:lstStyle/>
          <a:p>
            <a:r>
              <a:rPr lang="en-AU" u="none" dirty="0">
                <a:latin typeface="Arial" charset="0"/>
                <a:cs typeface="Arial" charset="0"/>
              </a:rPr>
              <a:t>The diversified nature of our business sets us apart from other companies and </a:t>
            </a:r>
            <a:r>
              <a:rPr lang="en-AU" sz="1200" b="0" i="0" u="none" strike="noStrike" kern="1200" baseline="0" dirty="0">
                <a:solidFill>
                  <a:schemeClr val="tx1"/>
                </a:solidFill>
                <a:latin typeface="+mn-lt"/>
                <a:ea typeface="+mn-ea"/>
                <a:cs typeface="+mn-cs"/>
              </a:rPr>
              <a:t>provides resilience and flexibility through volatile market conditions to </a:t>
            </a:r>
            <a:r>
              <a:rPr lang="en-GB" sz="1200" b="0" i="0" u="none" strike="noStrike" kern="1200" baseline="0" dirty="0">
                <a:solidFill>
                  <a:schemeClr val="tx1"/>
                </a:solidFill>
                <a:latin typeface="+mn-lt"/>
                <a:ea typeface="+mn-ea"/>
                <a:cs typeface="+mn-cs"/>
              </a:rPr>
              <a:t>enhance value. </a:t>
            </a:r>
            <a:endParaRPr lang="en-AU" u="sng" dirty="0">
              <a:latin typeface="Arial" charset="0"/>
              <a:cs typeface="Arial" charset="0"/>
            </a:endParaRPr>
          </a:p>
          <a:p>
            <a:endParaRPr lang="en-GB" dirty="0"/>
          </a:p>
        </p:txBody>
      </p:sp>
    </p:spTree>
    <p:extLst>
      <p:ext uri="{BB962C8B-B14F-4D97-AF65-F5344CB8AC3E}">
        <p14:creationId xmlns:p14="http://schemas.microsoft.com/office/powerpoint/2010/main" val="116235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p>
            <a:pPr defTabSz="959738"/>
            <a:r>
              <a:rPr lang="en-AU" sz="1200" dirty="0">
                <a:latin typeface="Arial" panose="020B0604020202020204" pitchFamily="34" charset="0"/>
                <a:cs typeface="Arial" panose="020B0604020202020204" pitchFamily="34" charset="0"/>
              </a:rPr>
              <a:t>October 2014</a:t>
            </a:r>
          </a:p>
        </p:txBody>
      </p:sp>
      <p:sp>
        <p:nvSpPr>
          <p:cNvPr id="25603" name="Rectangle 7"/>
          <p:cNvSpPr>
            <a:spLocks noGrp="1" noChangeArrowheads="1"/>
          </p:cNvSpPr>
          <p:nvPr>
            <p:ph type="sldNum" sz="quarter" idx="5"/>
          </p:nvPr>
        </p:nvSpPr>
        <p:spPr>
          <a:noFill/>
        </p:spPr>
        <p:txBody>
          <a:bodyPr/>
          <a:lstStyle/>
          <a:p>
            <a:pPr defTabSz="959738"/>
            <a:fld id="{9694CD74-061B-422C-9348-BE320710CA2F}" type="slidenum">
              <a:rPr lang="en-AU" smtClean="0">
                <a:latin typeface="Arial" pitchFamily="34" charset="0"/>
                <a:cs typeface="Arial" pitchFamily="34" charset="0"/>
              </a:rPr>
              <a:pPr defTabSz="959738"/>
              <a:t>8</a:t>
            </a:fld>
            <a:endParaRPr lang="en-AU" dirty="0">
              <a:latin typeface="Arial" pitchFamily="34" charset="0"/>
              <a:cs typeface="Arial" pitchFamily="34" charset="0"/>
            </a:endParaRPr>
          </a:p>
        </p:txBody>
      </p:sp>
      <p:sp>
        <p:nvSpPr>
          <p:cNvPr id="25604" name="Rectangle 2"/>
          <p:cNvSpPr>
            <a:spLocks noGrp="1" noRot="1" noChangeAspect="1" noChangeArrowheads="1" noTextEdit="1"/>
          </p:cNvSpPr>
          <p:nvPr>
            <p:ph type="sldImg"/>
          </p:nvPr>
        </p:nvSpPr>
        <p:spPr>
          <a:xfrm>
            <a:off x="92075" y="746125"/>
            <a:ext cx="6623050" cy="3725863"/>
          </a:xfrm>
          <a:ln/>
        </p:spPr>
      </p:sp>
      <p:sp>
        <p:nvSpPr>
          <p:cNvPr id="5" name="Notes Placeholder 2"/>
          <p:cNvSpPr txBox="1">
            <a:spLocks/>
          </p:cNvSpPr>
          <p:nvPr/>
        </p:nvSpPr>
        <p:spPr>
          <a:xfrm>
            <a:off x="833439" y="4873625"/>
            <a:ext cx="5445125" cy="4471988"/>
          </a:xfrm>
          <a:prstGeom prst="rect">
            <a:avLst/>
          </a:prstGeom>
        </p:spPr>
        <p:txBody>
          <a:bodyPr lIns="91432" tIns="45716" rIns="91432" bIns="45716">
            <a:normAutofit/>
          </a:bodyPr>
          <a:lstStyle/>
          <a:p>
            <a:pPr algn="l"/>
            <a:br>
              <a:rPr lang="en-GB" sz="1200" dirty="0"/>
            </a:br>
            <a:br>
              <a:rPr lang="en-GB" sz="1200" dirty="0"/>
            </a:br>
            <a:br>
              <a:rPr lang="en-GB" sz="1200" dirty="0"/>
            </a:br>
            <a:br>
              <a:rPr lang="en-GB" sz="1200" dirty="0"/>
            </a:br>
            <a:endParaRPr lang="en-AU" sz="1200" dirty="0">
              <a:cs typeface="Arial" charset="0"/>
            </a:endParaRPr>
          </a:p>
        </p:txBody>
      </p:sp>
      <p:sp>
        <p:nvSpPr>
          <p:cNvPr id="6" name="Notes Placeholder 5"/>
          <p:cNvSpPr>
            <a:spLocks noGrp="1"/>
          </p:cNvSpPr>
          <p:nvPr>
            <p:ph type="body" idx="1"/>
          </p:nvPr>
        </p:nvSpPr>
        <p:spPr>
          <a:xfrm>
            <a:off x="680416" y="4720685"/>
            <a:ext cx="5446369" cy="4472471"/>
          </a:xfrm>
          <a:prstGeom prst="rect">
            <a:avLst/>
          </a:prstGeom>
        </p:spPr>
        <p:txBody>
          <a:bodyPr>
            <a:noAutofit/>
          </a:bodyPr>
          <a:lstStyle/>
          <a:p>
            <a:pPr marL="165638" indent="-165638">
              <a:buFont typeface="Arial" panose="020B0604020202020204" pitchFamily="34" charset="0"/>
              <a:buChar char="•"/>
            </a:pPr>
            <a:r>
              <a:rPr lang="en-AU" kern="1200" dirty="0">
                <a:solidFill>
                  <a:schemeClr val="tx1"/>
                </a:solidFill>
                <a:latin typeface="Arial" panose="020B0604020202020204" pitchFamily="34" charset="0"/>
                <a:cs typeface="Arial" panose="020B0604020202020204" pitchFamily="34" charset="0"/>
              </a:rPr>
              <a:t>We value an overriding commitment to the safety of our people and to respecting our environment and the communities in which we work.</a:t>
            </a:r>
            <a:r>
              <a:rPr lang="en-AU" kern="1200" baseline="0" dirty="0">
                <a:solidFill>
                  <a:schemeClr val="tx1"/>
                </a:solidFill>
                <a:latin typeface="Arial" panose="020B0604020202020204" pitchFamily="34" charset="0"/>
                <a:cs typeface="Arial" panose="020B0604020202020204" pitchFamily="34" charset="0"/>
              </a:rPr>
              <a:t>  </a:t>
            </a:r>
          </a:p>
          <a:p>
            <a:pPr marL="165638" indent="-165638">
              <a:buFont typeface="Arial" panose="020B0604020202020204" pitchFamily="34" charset="0"/>
              <a:buChar char="•"/>
            </a:pPr>
            <a:endParaRPr lang="en-AU" kern="1200" baseline="0" dirty="0">
              <a:solidFill>
                <a:schemeClr val="tx1"/>
              </a:solidFill>
              <a:latin typeface="Arial" panose="020B0604020202020204" pitchFamily="34" charset="0"/>
              <a:cs typeface="Arial" panose="020B0604020202020204" pitchFamily="34" charset="0"/>
            </a:endParaRPr>
          </a:p>
          <a:p>
            <a:pPr marL="165638" indent="-165638">
              <a:buFont typeface="Arial" panose="020B0604020202020204" pitchFamily="34" charset="0"/>
              <a:buChar char="•"/>
            </a:pPr>
            <a:r>
              <a:rPr lang="en-AU" b="0" i="0" u="none" strike="noStrike" kern="1200" baseline="0" dirty="0">
                <a:solidFill>
                  <a:schemeClr val="tx1"/>
                </a:solidFill>
                <a:latin typeface="Arial" panose="020B0604020202020204" pitchFamily="34" charset="0"/>
                <a:cs typeface="Arial" panose="020B0604020202020204" pitchFamily="34" charset="0"/>
              </a:rPr>
              <a:t>We maintain a relentless focus on the health and safety of our people and the communities in which we operate. While this is an encouraging result, our efforts to protect the health and safety of our people will be unrelenting.</a:t>
            </a:r>
            <a:endParaRPr lang="en-AU" kern="1200" baseline="0" dirty="0">
              <a:solidFill>
                <a:schemeClr val="tx1"/>
              </a:solidFill>
              <a:latin typeface="Arial" panose="020B0604020202020204" pitchFamily="34" charset="0"/>
              <a:cs typeface="Arial" panose="020B0604020202020204" pitchFamily="34" charset="0"/>
            </a:endParaRPr>
          </a:p>
          <a:p>
            <a:pPr marL="165638" indent="-165638">
              <a:buFont typeface="Arial" panose="020B0604020202020204" pitchFamily="34" charset="0"/>
              <a:buChar char="•"/>
            </a:pPr>
            <a:endParaRPr lang="en-AU" kern="1200" baseline="0" dirty="0">
              <a:solidFill>
                <a:schemeClr val="tx1"/>
              </a:solidFill>
              <a:latin typeface="Arial" panose="020B0604020202020204" pitchFamily="34" charset="0"/>
              <a:cs typeface="Arial" panose="020B0604020202020204" pitchFamily="34" charset="0"/>
            </a:endParaRPr>
          </a:p>
          <a:p>
            <a:pPr marL="165638" indent="-165638" defTabSz="883402">
              <a:buFont typeface="Arial" panose="020B0604020202020204" pitchFamily="34" charset="0"/>
              <a:buChar char="•"/>
              <a:defRPr/>
            </a:pPr>
            <a:r>
              <a:rPr lang="en-AU" kern="1200" dirty="0">
                <a:solidFill>
                  <a:schemeClr val="tx1"/>
                </a:solidFill>
                <a:latin typeface="Arial" panose="020B0604020202020204" pitchFamily="34" charset="0"/>
                <a:cs typeface="Arial" panose="020B0604020202020204" pitchFamily="34" charset="0"/>
              </a:rPr>
              <a:t>There are numerous examples where, together, the company and community have identified opportunities and designed solutions. </a:t>
            </a:r>
            <a:r>
              <a:rPr lang="en-AU" b="0" i="0" u="none" strike="noStrike" kern="1200" baseline="0" dirty="0">
                <a:solidFill>
                  <a:schemeClr val="tx1"/>
                </a:solidFill>
                <a:latin typeface="Arial" panose="020B0604020202020204" pitchFamily="34" charset="0"/>
                <a:cs typeface="Arial" panose="020B0604020202020204" pitchFamily="34" charset="0"/>
              </a:rPr>
              <a:t>These funds support local programs, such as:</a:t>
            </a:r>
          </a:p>
          <a:p>
            <a:pPr marL="165638" indent="-165638" defTabSz="883402">
              <a:buFont typeface="Arial" panose="020B0604020202020204" pitchFamily="34" charset="0"/>
              <a:buChar char="•"/>
              <a:defRPr/>
            </a:pPr>
            <a:endParaRPr lang="en-AU" dirty="0">
              <a:latin typeface="Arial" panose="020B0604020202020204" pitchFamily="34" charset="0"/>
              <a:cs typeface="Arial" panose="020B0604020202020204" pitchFamily="34" charset="0"/>
            </a:endParaRPr>
          </a:p>
          <a:p>
            <a:pPr marL="607339" lvl="1" indent="-165638">
              <a:buFont typeface="Arial" panose="020B0604020202020204" pitchFamily="34" charset="0"/>
              <a:buChar char="•"/>
              <a:defRPr/>
            </a:pPr>
            <a:r>
              <a:rPr lang="en-AU" b="0" i="0" u="none" strike="noStrike" kern="1200" baseline="0" dirty="0">
                <a:solidFill>
                  <a:schemeClr val="tx1"/>
                </a:solidFill>
                <a:latin typeface="Arial" panose="020B0604020202020204" pitchFamily="34" charset="0"/>
                <a:cs typeface="Arial" panose="020B0604020202020204" pitchFamily="34" charset="0"/>
              </a:rPr>
              <a:t>An education program in Zamzama, Pakistan that has seen 800 children graduate from the program with another 2,000 currently studying in 13 model schools; </a:t>
            </a:r>
          </a:p>
          <a:p>
            <a:pPr marL="607339" marR="0" lvl="1" indent="-165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u="none" strike="noStrike" kern="1200" baseline="0" dirty="0">
                <a:solidFill>
                  <a:schemeClr val="tx1"/>
                </a:solidFill>
                <a:latin typeface="Arial" panose="020B0604020202020204" pitchFamily="34" charset="0"/>
                <a:cs typeface="Arial" panose="020B0604020202020204" pitchFamily="34" charset="0"/>
              </a:rPr>
              <a:t>An education program in New South Wales, Australia that provides Aboriginal and disadvantaged preschool-aged children with access to a school readiness program;</a:t>
            </a:r>
          </a:p>
          <a:p>
            <a:pPr marL="607339" lvl="1" indent="-165638">
              <a:buFont typeface="Arial" panose="020B0604020202020204" pitchFamily="34" charset="0"/>
              <a:buChar char="•"/>
              <a:defRPr/>
            </a:pPr>
            <a:r>
              <a:rPr lang="en-AU" b="0" i="0" u="none" strike="noStrike" kern="1200" baseline="0" dirty="0">
                <a:solidFill>
                  <a:schemeClr val="tx1"/>
                </a:solidFill>
                <a:latin typeface="Arial" panose="020B0604020202020204" pitchFamily="34" charset="0"/>
                <a:cs typeface="Arial" panose="020B0604020202020204" pitchFamily="34" charset="0"/>
              </a:rPr>
              <a:t>ANDA project which addresses the needs of people displaced by conflict and vulnerable communities in the Cordoba District of Colombia to complement poverty reduction efforts by the national government; </a:t>
            </a:r>
          </a:p>
          <a:p>
            <a:pPr marL="607339" lvl="1" indent="-165638">
              <a:buFont typeface="Arial" panose="020B0604020202020204" pitchFamily="34" charset="0"/>
              <a:buChar char="•"/>
              <a:defRPr/>
            </a:pPr>
            <a:r>
              <a:rPr lang="en-AU" b="0" i="0" u="none" strike="noStrike" kern="1200" baseline="0" dirty="0">
                <a:solidFill>
                  <a:schemeClr val="tx1"/>
                </a:solidFill>
                <a:latin typeface="Arial" panose="020B0604020202020204" pitchFamily="34" charset="0"/>
                <a:cs typeface="Arial" panose="020B0604020202020204" pitchFamily="34" charset="0"/>
              </a:rPr>
              <a:t>The EMPOWER Business Program in Canada, which encourages entrepreneurship and economic diversification among First Nations communities; and</a:t>
            </a:r>
          </a:p>
          <a:p>
            <a:pPr marL="607339" lvl="1" indent="-165638">
              <a:buFont typeface="Arial" panose="020B0604020202020204" pitchFamily="34" charset="0"/>
              <a:buChar char="•"/>
              <a:defRPr/>
            </a:pPr>
            <a:r>
              <a:rPr lang="en-AU" b="0" i="0" u="none" strike="noStrike" kern="1200" baseline="0" dirty="0">
                <a:solidFill>
                  <a:schemeClr val="tx1"/>
                </a:solidFill>
                <a:latin typeface="Arial" panose="020B0604020202020204" pitchFamily="34" charset="0"/>
                <a:cs typeface="Arial" panose="020B0604020202020204" pitchFamily="34" charset="0"/>
              </a:rPr>
              <a:t>Bush Blitz, a unique species discovery program in Australia.</a:t>
            </a:r>
            <a:r>
              <a:rPr lang="en-AU" kern="1200" dirty="0">
                <a:solidFill>
                  <a:schemeClr val="tx1"/>
                </a:solidFill>
                <a:latin typeface="Arial" panose="020B0604020202020204" pitchFamily="34" charset="0"/>
                <a:cs typeface="Arial" panose="020B0604020202020204" pitchFamily="34" charset="0"/>
              </a:rPr>
              <a:t> We will not have a business unless we can live in harmony with everyone and everything impacted by our work.</a:t>
            </a:r>
          </a:p>
          <a:p>
            <a:endParaRPr lang="en-AU" kern="1200" dirty="0">
              <a:solidFill>
                <a:schemeClr val="tx1"/>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96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r>
              <a:rPr lang="en-AU" dirty="0">
                <a:latin typeface="Arial" panose="020B0604020202020204" pitchFamily="34" charset="0"/>
                <a:cs typeface="Arial" panose="020B0604020202020204" pitchFamily="34" charset="0"/>
              </a:rPr>
              <a:t>The Code of Business Conduct represents our commitment to upholding ethical business practices and applies to every employee, our suppliers and contractors, and our business partners working for us. The Code of Business Conduct makes it clear that commercial objectives can never compromise our commitment to working with integrity.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9</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102324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10</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7457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0" dirty="0"/>
              <a:t>Review of all detailed scopes of work assigned to the shutdown event to optimise execution efficiency</a:t>
            </a:r>
          </a:p>
          <a:p>
            <a:r>
              <a:rPr lang="en-AU" b="0" dirty="0"/>
              <a:t>Coordination of shutdown activity, including resources, personnel and operational activity, during execution to provide a safe and efficient maintenance service</a:t>
            </a:r>
          </a:p>
          <a:p>
            <a:r>
              <a:rPr lang="en-AU" b="0" dirty="0"/>
              <a:t>Facilitate ramp down and ramp up activities during the shutdown event</a:t>
            </a:r>
          </a:p>
          <a:p>
            <a:r>
              <a:rPr lang="en-AU" b="0" dirty="0"/>
              <a:t>Engaging with multiple stakeholders to deliver efficient shutdown execution ensuring resource utilisation is optimised</a:t>
            </a:r>
          </a:p>
          <a:p>
            <a:r>
              <a:rPr lang="en-AU" b="0" dirty="0"/>
              <a:t>Engage with production and maintenance teams to prioritise resources to maintain optimal machine availability</a:t>
            </a:r>
          </a:p>
          <a:p>
            <a:r>
              <a:rPr lang="en-AU" b="0" dirty="0"/>
              <a:t>Provide input into the shutdown schedule to identify opportunities to reduce duration and risk</a:t>
            </a:r>
          </a:p>
          <a:p>
            <a:r>
              <a:rPr lang="en-AU" b="0" dirty="0"/>
              <a:t>Provide coaching and leadership support for both scheduling and execution teams</a:t>
            </a:r>
          </a:p>
          <a:p>
            <a:r>
              <a:rPr lang="en-AU" b="0" dirty="0"/>
              <a:t>Lead planning and execution meetings to deliver effective shutdown outcomes</a:t>
            </a:r>
          </a:p>
          <a:p>
            <a:r>
              <a:rPr lang="en-AU" b="0" dirty="0"/>
              <a:t>Ensuring conformance with the BHP Billiton Charter, the BHP Billiton Group Level Documents, Code of Conduct and relevant statutory obligations</a:t>
            </a:r>
          </a:p>
          <a:p>
            <a:r>
              <a:rPr lang="en-AU" b="0" dirty="0"/>
              <a:t>An overriding commitment to health, safety, environment responsibility and sustainable development</a:t>
            </a:r>
          </a:p>
          <a:p>
            <a:r>
              <a:rPr lang="en-AU" b="0" dirty="0"/>
              <a:t>Meeting the supervisor level requirements of the Operating Discipline Standard STD-IOH-SAF-009</a:t>
            </a:r>
          </a:p>
          <a:p>
            <a:r>
              <a:rPr lang="en-AU" b="0" dirty="0"/>
              <a:t>As a Section 44 Appointed Person, ensuring compliance to the requirements of the Mine Safety and Inspection Act and Mines Safety Inspection Regulations</a:t>
            </a:r>
          </a:p>
          <a:p>
            <a:r>
              <a:rPr lang="en-AU" b="0" dirty="0"/>
              <a:t>Maintaining a high profile in the promotion of safe working conditions and practices to ensure a safe working environment</a:t>
            </a:r>
          </a:p>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11</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9848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12</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212015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165638" indent="-165638">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36C452-4BA2-4FE2-9047-04DBCC8DD848}" type="slidenum">
              <a:rPr lang="en-AU" smtClean="0"/>
              <a:pPr/>
              <a:t>13</a:t>
            </a:fld>
            <a:endParaRPr lang="en-AU" dirty="0"/>
          </a:p>
        </p:txBody>
      </p:sp>
      <p:sp>
        <p:nvSpPr>
          <p:cNvPr id="5" name="Rectangle 2"/>
          <p:cNvSpPr>
            <a:spLocks noGrp="1" noChangeArrowheads="1"/>
          </p:cNvSpPr>
          <p:nvPr>
            <p:ph type="hdr" sz="quarter"/>
          </p:nvPr>
        </p:nvSpPr>
        <p:spPr>
          <a:xfrm>
            <a:off x="2" y="2"/>
            <a:ext cx="2949786" cy="496967"/>
          </a:xfrm>
          <a:noFill/>
        </p:spPr>
        <p:txBody>
          <a:bodyPr/>
          <a:lstStyle/>
          <a:p>
            <a:pPr defTabSz="960086"/>
            <a:r>
              <a:rPr lang="en-AU" sz="1200" dirty="0">
                <a:latin typeface="Arial" panose="020B0604020202020204" pitchFamily="34" charset="0"/>
                <a:cs typeface="Arial" panose="020B0604020202020204" pitchFamily="34" charset="0"/>
              </a:rPr>
              <a:t>October 2014</a:t>
            </a:r>
          </a:p>
        </p:txBody>
      </p:sp>
    </p:spTree>
    <p:extLst>
      <p:ext uri="{BB962C8B-B14F-4D97-AF65-F5344CB8AC3E}">
        <p14:creationId xmlns:p14="http://schemas.microsoft.com/office/powerpoint/2010/main" val="83030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Half image oran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0"/>
          </p:nvPr>
        </p:nvSpPr>
        <p:spPr>
          <a:xfrm>
            <a:off x="491729" y="3917950"/>
            <a:ext cx="11215555" cy="2940050"/>
          </a:xfrm>
          <a:noFill/>
          <a:ln>
            <a:noFill/>
          </a:ln>
        </p:spPr>
        <p:txBody>
          <a:bodyPr/>
          <a:lstStyle/>
          <a:p>
            <a:r>
              <a:rPr lang="en-US"/>
              <a:t>Click icon to add picture</a:t>
            </a:r>
          </a:p>
        </p:txBody>
      </p:sp>
      <p:sp>
        <p:nvSpPr>
          <p:cNvPr id="2" name="Title 1"/>
          <p:cNvSpPr>
            <a:spLocks noGrp="1"/>
          </p:cNvSpPr>
          <p:nvPr>
            <p:ph type="ctrTitle"/>
          </p:nvPr>
        </p:nvSpPr>
        <p:spPr>
          <a:xfrm>
            <a:off x="491069" y="1885950"/>
            <a:ext cx="11216216" cy="1023506"/>
          </a:xfrm>
        </p:spPr>
        <p:txBody>
          <a:bodyPr anchor="t"/>
          <a:lstStyle>
            <a:lvl1pPr>
              <a:defRPr sz="4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5"/>
            <a:ext cx="5858932" cy="720726"/>
          </a:xfrm>
        </p:spPr>
        <p:txBody>
          <a:bodyPr/>
          <a:lstStyle>
            <a:lvl1pPr marL="0" indent="0" algn="l">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reeform 6"/>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86246189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2: Full image blue">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1"/>
            <a:ext cx="11216216" cy="1023506"/>
          </a:xfrm>
        </p:spPr>
        <p:txBody>
          <a:bodyPr anchor="t"/>
          <a:lstStyle>
            <a:lvl1pPr>
              <a:defRPr sz="4000">
                <a:solidFill>
                  <a:srgbClr val="234483"/>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6"/>
            <a:ext cx="5604932" cy="1571625"/>
          </a:xfrm>
        </p:spPr>
        <p:txBody>
          <a:bodyPr/>
          <a:lstStyle>
            <a:lvl1pPr marL="0" indent="0" algn="l">
              <a:buNone/>
              <a:defRPr sz="1800">
                <a:solidFill>
                  <a:srgbClr val="2DA3D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reeform 4"/>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rgbClr val="2344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4504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Option 3: Text only orange">
    <p:spTree>
      <p:nvGrpSpPr>
        <p:cNvPr id="1" name=""/>
        <p:cNvGrpSpPr/>
        <p:nvPr/>
      </p:nvGrpSpPr>
      <p:grpSpPr>
        <a:xfrm>
          <a:off x="0" y="0"/>
          <a:ext cx="0" cy="0"/>
          <a:chOff x="0" y="0"/>
          <a:chExt cx="0" cy="0"/>
        </a:xfrm>
      </p:grpSpPr>
      <p:sp>
        <p:nvSpPr>
          <p:cNvPr id="2" name="Title 1"/>
          <p:cNvSpPr>
            <a:spLocks noGrp="1"/>
          </p:cNvSpPr>
          <p:nvPr>
            <p:ph type="ctrTitle"/>
          </p:nvPr>
        </p:nvSpPr>
        <p:spPr>
          <a:xfrm>
            <a:off x="491070" y="1885950"/>
            <a:ext cx="11216215" cy="1304925"/>
          </a:xfrm>
        </p:spPr>
        <p:txBody>
          <a:bodyPr anchor="t"/>
          <a:lstStyle>
            <a:lvl1pPr>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91070" y="3603626"/>
            <a:ext cx="6745549" cy="1585214"/>
          </a:xfrm>
        </p:spPr>
        <p:txBody>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reeform 5"/>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345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3: Text only blue grey">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9180" cy="1304925"/>
          </a:xfrm>
        </p:spPr>
        <p:txBody>
          <a:bodyPr anchor="t"/>
          <a:lstStyle>
            <a:lvl1pPr>
              <a:defRPr sz="4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91066" y="3603626"/>
            <a:ext cx="6745553" cy="1585214"/>
          </a:xfrm>
        </p:spPr>
        <p:txBody>
          <a:bodyPr/>
          <a:lstStyle>
            <a:lvl1pPr marL="0" indent="0" algn="l">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reeform 5"/>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9742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3: Text only purple">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9180" cy="1304925"/>
          </a:xfrm>
        </p:spPr>
        <p:txBody>
          <a:bodyPr anchor="t"/>
          <a:lstStyle>
            <a:lvl1pPr>
              <a:defRPr sz="4800">
                <a:solidFill>
                  <a:srgbClr val="742068"/>
                </a:solidFill>
              </a:defRPr>
            </a:lvl1pPr>
          </a:lstStyle>
          <a:p>
            <a:r>
              <a:rPr lang="en-US"/>
              <a:t>Click to edit Master title style</a:t>
            </a:r>
            <a:endParaRPr lang="en-US" dirty="0"/>
          </a:p>
        </p:txBody>
      </p:sp>
      <p:sp>
        <p:nvSpPr>
          <p:cNvPr id="3" name="Subtitle 2"/>
          <p:cNvSpPr>
            <a:spLocks noGrp="1"/>
          </p:cNvSpPr>
          <p:nvPr>
            <p:ph type="subTitle" idx="1"/>
          </p:nvPr>
        </p:nvSpPr>
        <p:spPr>
          <a:xfrm>
            <a:off x="491066" y="3603626"/>
            <a:ext cx="6745553" cy="1585214"/>
          </a:xfrm>
        </p:spPr>
        <p:txBody>
          <a:bodyPr/>
          <a:lstStyle>
            <a:lvl1pPr marL="0" indent="0" algn="l">
              <a:buNone/>
              <a:defRPr sz="2400">
                <a:solidFill>
                  <a:srgbClr val="D04D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reeform 5"/>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rgbClr val="74206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6825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3: Text only green">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9180" cy="1304925"/>
          </a:xfrm>
        </p:spPr>
        <p:txBody>
          <a:bodyPr anchor="t"/>
          <a:lstStyle>
            <a:lvl1pPr>
              <a:defRPr sz="4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1066" y="3603626"/>
            <a:ext cx="6745553" cy="1585214"/>
          </a:xfrm>
        </p:spPr>
        <p:txBody>
          <a:bodyPr/>
          <a:lstStyle>
            <a:lvl1pPr marL="0" indent="0" algn="l">
              <a:buNone/>
              <a:defRPr sz="2400">
                <a:solidFill>
                  <a:srgbClr val="B3DE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reeform 5"/>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5785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3: Text only blue">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9180" cy="1304925"/>
          </a:xfrm>
        </p:spPr>
        <p:txBody>
          <a:bodyPr anchor="t"/>
          <a:lstStyle>
            <a:lvl1pPr>
              <a:defRPr sz="4800">
                <a:solidFill>
                  <a:srgbClr val="234483"/>
                </a:solidFill>
              </a:defRPr>
            </a:lvl1pPr>
          </a:lstStyle>
          <a:p>
            <a:r>
              <a:rPr lang="en-US"/>
              <a:t>Click to edit Master title style</a:t>
            </a:r>
            <a:endParaRPr lang="en-US" dirty="0"/>
          </a:p>
        </p:txBody>
      </p:sp>
      <p:sp>
        <p:nvSpPr>
          <p:cNvPr id="3" name="Subtitle 2"/>
          <p:cNvSpPr>
            <a:spLocks noGrp="1"/>
          </p:cNvSpPr>
          <p:nvPr>
            <p:ph type="subTitle" idx="1"/>
          </p:nvPr>
        </p:nvSpPr>
        <p:spPr>
          <a:xfrm>
            <a:off x="491730" y="3603626"/>
            <a:ext cx="6745553" cy="1585214"/>
          </a:xfrm>
        </p:spPr>
        <p:txBody>
          <a:bodyPr/>
          <a:lstStyle>
            <a:lvl1pPr marL="0" indent="0" algn="l">
              <a:buNone/>
              <a:defRPr sz="2400">
                <a:solidFill>
                  <a:srgbClr val="2DA3D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reeform 5"/>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rgbClr val="2344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83202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3" y="382587"/>
            <a:ext cx="11219603" cy="5508000"/>
          </a:xfrm>
        </p:spPr>
        <p:txBody>
          <a:bodyPr anchor="t"/>
          <a:lstStyle>
            <a:lvl1pPr algn="l">
              <a:defRPr sz="4400" b="1" cap="none">
                <a:solidFill>
                  <a:schemeClr val="accent1"/>
                </a:solidFill>
              </a:defRPr>
            </a:lvl1pPr>
          </a:lstStyle>
          <a:p>
            <a:r>
              <a:rPr lang="en-US" dirty="0"/>
              <a:t>Click to edit master title style</a:t>
            </a:r>
          </a:p>
        </p:txBody>
      </p:sp>
      <p:sp>
        <p:nvSpPr>
          <p:cNvPr id="4" name="Date Placeholder 3"/>
          <p:cNvSpPr>
            <a:spLocks noGrp="1"/>
          </p:cNvSpPr>
          <p:nvPr>
            <p:ph type="dt" sz="half" idx="10"/>
          </p:nvPr>
        </p:nvSpPr>
        <p:spPr>
          <a:xfrm>
            <a:off x="487680" y="6465786"/>
            <a:ext cx="3860800" cy="182564"/>
          </a:xfrm>
        </p:spPr>
        <p:txBody>
          <a:bodyPr/>
          <a:lstStyle>
            <a:lvl1pPr>
              <a:defRPr>
                <a:solidFill>
                  <a:schemeClr val="tx1"/>
                </a:solidFill>
              </a:defRPr>
            </a:lvl1pPr>
          </a:lstStyle>
          <a:p>
            <a:r>
              <a:rPr lang="en-US" dirty="0">
                <a:solidFill>
                  <a:srgbClr val="476475"/>
                </a:solidFill>
              </a:rPr>
              <a:t>November 2018</a:t>
            </a:r>
          </a:p>
        </p:txBody>
      </p:sp>
      <p:sp>
        <p:nvSpPr>
          <p:cNvPr id="5" name="Footer Placeholder 4"/>
          <p:cNvSpPr>
            <a:spLocks noGrp="1"/>
          </p:cNvSpPr>
          <p:nvPr>
            <p:ph type="ftr" sz="quarter" idx="11"/>
          </p:nvPr>
        </p:nvSpPr>
        <p:spPr>
          <a:xfrm>
            <a:off x="487680" y="6282145"/>
            <a:ext cx="3860800" cy="182563"/>
          </a:xfrm>
        </p:spPr>
        <p:txBody>
          <a:bodyPr/>
          <a:lstStyle>
            <a:lvl1pPr>
              <a:defRPr>
                <a:solidFill>
                  <a:schemeClr val="tx1"/>
                </a:solidFill>
              </a:defRPr>
            </a:lvl1pPr>
          </a:lstStyle>
          <a:p>
            <a:r>
              <a:rPr lang="en-US">
                <a:solidFill>
                  <a:srgbClr val="476475"/>
                </a:solidFill>
              </a:rPr>
              <a:t>Company presentation</a:t>
            </a:r>
            <a:endParaRPr lang="en-US" dirty="0">
              <a:solidFill>
                <a:srgbClr val="47647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dirty="0">
              <a:solidFill>
                <a:srgbClr val="476475"/>
              </a:solidFill>
            </a:endParaRPr>
          </a:p>
        </p:txBody>
      </p:sp>
    </p:spTree>
    <p:extLst>
      <p:ext uri="{BB962C8B-B14F-4D97-AF65-F5344CB8AC3E}">
        <p14:creationId xmlns:p14="http://schemas.microsoft.com/office/powerpoint/2010/main" val="3950214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80001" y="1368000"/>
            <a:ext cx="11222567" cy="4536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Tree>
    <p:extLst>
      <p:ext uri="{BB962C8B-B14F-4D97-AF65-F5344CB8AC3E}">
        <p14:creationId xmlns:p14="http://schemas.microsoft.com/office/powerpoint/2010/main" val="86359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80001" y="1368000"/>
            <a:ext cx="11222567" cy="4536000"/>
          </a:xfrm>
        </p:spPr>
        <p:txBody>
          <a:bodyPr/>
          <a:lstStyle>
            <a:lvl1pPr>
              <a:defRPr>
                <a:solidFill>
                  <a:schemeClr val="accent1"/>
                </a:solidFill>
              </a:defRPr>
            </a:lvl1pPr>
            <a:lvl2pPr marL="0" indent="0">
              <a:buNone/>
              <a:defRPr>
                <a:solidFill>
                  <a:schemeClr val="tx1"/>
                </a:solidFill>
              </a:defRPr>
            </a:lvl2pPr>
            <a:lvl3pPr marL="0" indent="0">
              <a:buNone/>
              <a:defRPr>
                <a:solidFill>
                  <a:schemeClr val="tx1"/>
                </a:solidFill>
              </a:defRPr>
            </a:lvl3pPr>
            <a:lvl4pPr marL="0" indent="0">
              <a:buNone/>
              <a:defRPr>
                <a:solidFill>
                  <a:schemeClr val="tx1"/>
                </a:solidFill>
              </a:defRPr>
            </a:lvl4pPr>
            <a:lvl5pPr marL="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endParaRPr lang="en-US" dirty="0">
              <a:solidFill>
                <a:srgbClr val="476475"/>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Tree>
    <p:extLst>
      <p:ext uri="{BB962C8B-B14F-4D97-AF65-F5344CB8AC3E}">
        <p14:creationId xmlns:p14="http://schemas.microsoft.com/office/powerpoint/2010/main" val="35819811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80000" y="1368000"/>
            <a:ext cx="5352288" cy="4536000"/>
          </a:xfrm>
        </p:spPr>
        <p:txBody>
          <a:bodyPr/>
          <a:lstStyle>
            <a:lvl1pPr>
              <a:defRPr sz="1400">
                <a:solidFill>
                  <a:schemeClr val="accent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0000" y="1368000"/>
            <a:ext cx="5352288" cy="4536000"/>
          </a:xfrm>
        </p:spPr>
        <p:txBody>
          <a:bodyPr/>
          <a:lstStyle>
            <a:lvl1pPr>
              <a:defRPr sz="1400">
                <a:solidFill>
                  <a:schemeClr val="accent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Tree>
    <p:extLst>
      <p:ext uri="{BB962C8B-B14F-4D97-AF65-F5344CB8AC3E}">
        <p14:creationId xmlns:p14="http://schemas.microsoft.com/office/powerpoint/2010/main" val="283014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Half image blue grey">
    <p:spTree>
      <p:nvGrpSpPr>
        <p:cNvPr id="1" name=""/>
        <p:cNvGrpSpPr/>
        <p:nvPr/>
      </p:nvGrpSpPr>
      <p:grpSpPr>
        <a:xfrm>
          <a:off x="0" y="0"/>
          <a:ext cx="0" cy="0"/>
          <a:chOff x="0" y="0"/>
          <a:chExt cx="0" cy="0"/>
        </a:xfrm>
      </p:grpSpPr>
      <p:sp>
        <p:nvSpPr>
          <p:cNvPr id="2" name="Title 1"/>
          <p:cNvSpPr>
            <a:spLocks noGrp="1"/>
          </p:cNvSpPr>
          <p:nvPr>
            <p:ph type="ctrTitle"/>
          </p:nvPr>
        </p:nvSpPr>
        <p:spPr>
          <a:xfrm>
            <a:off x="491729" y="1885950"/>
            <a:ext cx="11215556" cy="1023506"/>
          </a:xfrm>
        </p:spPr>
        <p:txBody>
          <a:bodyPr anchor="t"/>
          <a:lstStyle>
            <a:lvl1pP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91068" y="3190875"/>
            <a:ext cx="5855944" cy="720726"/>
          </a:xfrm>
        </p:spPr>
        <p:txBody>
          <a:bodyPr/>
          <a:lstStyle>
            <a:lvl1pPr marL="0" indent="0" algn="l">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Picture Placeholder 9"/>
          <p:cNvSpPr>
            <a:spLocks noGrp="1" noChangeAspect="1"/>
          </p:cNvSpPr>
          <p:nvPr>
            <p:ph type="pic" sz="quarter" idx="10"/>
          </p:nvPr>
        </p:nvSpPr>
        <p:spPr>
          <a:xfrm>
            <a:off x="491729" y="3917950"/>
            <a:ext cx="11215555" cy="2940050"/>
          </a:xfrm>
          <a:noFill/>
          <a:ln>
            <a:noFill/>
          </a:ln>
        </p:spPr>
        <p:txBody>
          <a:bodyPr/>
          <a:lstStyle>
            <a:lvl1pPr>
              <a:defRPr>
                <a:solidFill>
                  <a:schemeClr val="tx1"/>
                </a:solidFill>
              </a:defRPr>
            </a:lvl1pPr>
          </a:lstStyle>
          <a:p>
            <a:r>
              <a:rPr lang="en-US"/>
              <a:t>Click icon to add picture</a:t>
            </a:r>
          </a:p>
        </p:txBody>
      </p:sp>
      <p:sp>
        <p:nvSpPr>
          <p:cNvPr id="7" name="Freeform 6"/>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3085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80000" y="1368000"/>
            <a:ext cx="5352288" cy="4536000"/>
          </a:xfrm>
        </p:spPr>
        <p:txBody>
          <a:bodyPr/>
          <a:lstStyle>
            <a:lvl1pPr>
              <a:defRPr sz="1400">
                <a:solidFill>
                  <a:schemeClr val="accent1"/>
                </a:solidFill>
              </a:defRPr>
            </a:lvl1pPr>
            <a:lvl2pPr marL="0" indent="0">
              <a:buNone/>
              <a:defRPr sz="1400">
                <a:solidFill>
                  <a:schemeClr val="tx1"/>
                </a:solidFill>
              </a:defRPr>
            </a:lvl2pPr>
            <a:lvl3pPr marL="0" indent="0">
              <a:buNone/>
              <a:defRPr sz="1400">
                <a:solidFill>
                  <a:schemeClr val="tx1"/>
                </a:solidFill>
              </a:defRPr>
            </a:lvl3pPr>
            <a:lvl4pPr marL="0" indent="0">
              <a:buNone/>
              <a:defRPr sz="1400">
                <a:solidFill>
                  <a:schemeClr val="tx1"/>
                </a:solidFill>
              </a:defRPr>
            </a:lvl4pPr>
            <a:lvl5pPr marL="0" indent="0">
              <a:buNone/>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0000" y="1368000"/>
            <a:ext cx="5352288" cy="4536000"/>
          </a:xfrm>
        </p:spPr>
        <p:txBody>
          <a:bodyPr/>
          <a:lstStyle>
            <a:lvl1pPr>
              <a:defRPr sz="1400">
                <a:solidFill>
                  <a:schemeClr val="accent1"/>
                </a:solidFill>
              </a:defRPr>
            </a:lvl1pPr>
            <a:lvl2pPr marL="0" indent="0">
              <a:buNone/>
              <a:defRPr sz="1400">
                <a:solidFill>
                  <a:schemeClr val="tx1"/>
                </a:solidFill>
              </a:defRPr>
            </a:lvl2pPr>
            <a:lvl3pPr marL="0" indent="0">
              <a:buNone/>
              <a:defRPr sz="1400">
                <a:solidFill>
                  <a:schemeClr val="tx1"/>
                </a:solidFill>
              </a:defRPr>
            </a:lvl3pPr>
            <a:lvl4pPr marL="0" indent="0">
              <a:buNone/>
              <a:defRPr sz="1400">
                <a:solidFill>
                  <a:schemeClr val="tx1"/>
                </a:solidFill>
              </a:defRPr>
            </a:lvl4pPr>
            <a:lvl5pPr marL="0" indent="0">
              <a:buNone/>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Tree>
    <p:extLst>
      <p:ext uri="{BB962C8B-B14F-4D97-AF65-F5344CB8AC3E}">
        <p14:creationId xmlns:p14="http://schemas.microsoft.com/office/powerpoint/2010/main" val="369588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91068" y="1368000"/>
            <a:ext cx="3416449" cy="4536000"/>
          </a:xfrm>
        </p:spPr>
        <p:txBody>
          <a:bodyPr/>
          <a:lstStyle>
            <a:lvl1pPr>
              <a:defRPr sz="1400">
                <a:solidFill>
                  <a:schemeClr val="accent1"/>
                </a:solidFill>
              </a:defRPr>
            </a:lvl1pPr>
            <a:lvl2pPr marL="0" indent="0">
              <a:buNone/>
              <a:defRPr sz="1400">
                <a:solidFill>
                  <a:schemeClr val="tx1"/>
                </a:solidFill>
              </a:defRPr>
            </a:lvl2pPr>
            <a:lvl3pPr marL="0" indent="0">
              <a:buNone/>
              <a:defRPr sz="1400">
                <a:solidFill>
                  <a:schemeClr val="tx1"/>
                </a:solidFill>
              </a:defRPr>
            </a:lvl3pPr>
            <a:lvl4pPr marL="0" indent="0">
              <a:buNone/>
              <a:defRPr sz="1400">
                <a:solidFill>
                  <a:schemeClr val="tx1"/>
                </a:solidFill>
              </a:defRPr>
            </a:lvl4pPr>
            <a:lvl5pPr marL="0" indent="0">
              <a:buNone/>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84602" y="1368000"/>
            <a:ext cx="3416449" cy="4536000"/>
          </a:xfrm>
        </p:spPr>
        <p:txBody>
          <a:bodyPr/>
          <a:lstStyle>
            <a:lvl1pPr>
              <a:defRPr sz="1400">
                <a:solidFill>
                  <a:schemeClr val="accent1"/>
                </a:solidFill>
              </a:defRPr>
            </a:lvl1pPr>
            <a:lvl2pPr marL="0" indent="0">
              <a:buNone/>
              <a:defRPr sz="1400">
                <a:solidFill>
                  <a:schemeClr val="tx1"/>
                </a:solidFill>
              </a:defRPr>
            </a:lvl2pPr>
            <a:lvl3pPr marL="0" indent="0">
              <a:buNone/>
              <a:defRPr sz="1400">
                <a:solidFill>
                  <a:schemeClr val="tx1"/>
                </a:solidFill>
              </a:defRPr>
            </a:lvl3pPr>
            <a:lvl4pPr marL="0" indent="0">
              <a:buNone/>
              <a:defRPr sz="1400">
                <a:solidFill>
                  <a:schemeClr val="tx1"/>
                </a:solidFill>
              </a:defRPr>
            </a:lvl4pPr>
            <a:lvl5pPr marL="0" indent="0">
              <a:buNone/>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
        <p:nvSpPr>
          <p:cNvPr id="8" name="Content Placeholder 3"/>
          <p:cNvSpPr>
            <a:spLocks noGrp="1"/>
          </p:cNvSpPr>
          <p:nvPr>
            <p:ph sz="half" idx="13"/>
          </p:nvPr>
        </p:nvSpPr>
        <p:spPr>
          <a:xfrm>
            <a:off x="8284742" y="1368000"/>
            <a:ext cx="3416449" cy="4536000"/>
          </a:xfrm>
        </p:spPr>
        <p:txBody>
          <a:bodyPr/>
          <a:lstStyle>
            <a:lvl1pPr>
              <a:defRPr sz="1400">
                <a:solidFill>
                  <a:schemeClr val="accent1"/>
                </a:solidFill>
              </a:defRPr>
            </a:lvl1pPr>
            <a:lvl2pPr marL="0" indent="0">
              <a:buNone/>
              <a:defRPr sz="1400">
                <a:solidFill>
                  <a:schemeClr val="tx1"/>
                </a:solidFill>
              </a:defRPr>
            </a:lvl2pPr>
            <a:lvl3pPr marL="0" indent="0">
              <a:buNone/>
              <a:defRPr sz="1400">
                <a:solidFill>
                  <a:schemeClr val="tx1"/>
                </a:solidFill>
              </a:defRPr>
            </a:lvl3pPr>
            <a:lvl4pPr marL="0" indent="0">
              <a:buNone/>
              <a:defRPr sz="1400">
                <a:solidFill>
                  <a:schemeClr val="tx1"/>
                </a:solidFill>
              </a:defRPr>
            </a:lvl4pPr>
            <a:lvl5pPr marL="0" indent="0">
              <a:buNone/>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2924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Tree>
    <p:extLst>
      <p:ext uri="{BB962C8B-B14F-4D97-AF65-F5344CB8AC3E}">
        <p14:creationId xmlns:p14="http://schemas.microsoft.com/office/powerpoint/2010/main" val="2075681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dirty="0">
                <a:solidFill>
                  <a:srgbClr val="476475"/>
                </a:solidFill>
              </a:rPr>
              <a:t>November 2018</a:t>
            </a: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US">
                <a:solidFill>
                  <a:srgbClr val="476475"/>
                </a:solidFill>
              </a:rPr>
              <a:t>Company presentation</a:t>
            </a:r>
            <a:endParaRPr lang="en-US" dirty="0">
              <a:solidFill>
                <a:srgbClr val="476475"/>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90E75981-53F8-4174-8F05-C8A5CE0FBBE0}" type="slidenum">
              <a:rPr lang="en-US" smtClean="0">
                <a:solidFill>
                  <a:srgbClr val="476475"/>
                </a:solidFill>
              </a:rPr>
              <a:pPr/>
              <a:t>‹#›</a:t>
            </a:fld>
            <a:endParaRPr lang="en-US">
              <a:solidFill>
                <a:srgbClr val="476475"/>
              </a:solidFill>
            </a:endParaRPr>
          </a:p>
        </p:txBody>
      </p:sp>
    </p:spTree>
    <p:extLst>
      <p:ext uri="{BB962C8B-B14F-4D97-AF65-F5344CB8AC3E}">
        <p14:creationId xmlns:p14="http://schemas.microsoft.com/office/powerpoint/2010/main" val="157192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page logo">
    <p:spTree>
      <p:nvGrpSpPr>
        <p:cNvPr id="1" name=""/>
        <p:cNvGrpSpPr/>
        <p:nvPr/>
      </p:nvGrpSpPr>
      <p:grpSpPr>
        <a:xfrm>
          <a:off x="0" y="0"/>
          <a:ext cx="0" cy="0"/>
          <a:chOff x="0" y="0"/>
          <a:chExt cx="0" cy="0"/>
        </a:xfrm>
      </p:grpSpPr>
      <p:sp>
        <p:nvSpPr>
          <p:cNvPr id="5" name="Freeform 6"/>
          <p:cNvSpPr>
            <a:spLocks noEditPoints="1"/>
          </p:cNvSpPr>
          <p:nvPr userDrawn="1"/>
        </p:nvSpPr>
        <p:spPr bwMode="auto">
          <a:xfrm>
            <a:off x="2976433" y="2238375"/>
            <a:ext cx="6239135" cy="2381250"/>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167005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2: Full image white">
    <p:spTree>
      <p:nvGrpSpPr>
        <p:cNvPr id="1" name=""/>
        <p:cNvGrpSpPr/>
        <p:nvPr/>
      </p:nvGrpSpPr>
      <p:grpSpPr>
        <a:xfrm>
          <a:off x="0" y="0"/>
          <a:ext cx="0" cy="0"/>
          <a:chOff x="0" y="0"/>
          <a:chExt cx="0" cy="0"/>
        </a:xfrm>
      </p:grpSpPr>
      <p:sp>
        <p:nvSpPr>
          <p:cNvPr id="2" name="Title 1"/>
          <p:cNvSpPr>
            <a:spLocks noGrp="1"/>
          </p:cNvSpPr>
          <p:nvPr>
            <p:ph type="ctrTitle"/>
          </p:nvPr>
        </p:nvSpPr>
        <p:spPr>
          <a:xfrm>
            <a:off x="491070" y="1885950"/>
            <a:ext cx="11216215" cy="1023506"/>
          </a:xfrm>
        </p:spPr>
        <p:txBody>
          <a:bodyPr anchor="t"/>
          <a:lstStyle>
            <a:lvl1pPr>
              <a:defRPr sz="40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91069" y="3190875"/>
            <a:ext cx="5607897" cy="1571624"/>
          </a:xfrm>
        </p:spPr>
        <p:txBody>
          <a:bodyPr/>
          <a:lstStyle>
            <a:lvl1pPr marL="0" indent="0" algn="l">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reeform 4"/>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87752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1: Half image purple">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6216" cy="1023506"/>
          </a:xfrm>
        </p:spPr>
        <p:txBody>
          <a:bodyPr anchor="t"/>
          <a:lstStyle>
            <a:lvl1pPr>
              <a:defRPr sz="4000">
                <a:solidFill>
                  <a:srgbClr val="742068"/>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6"/>
            <a:ext cx="5858932" cy="727075"/>
          </a:xfrm>
        </p:spPr>
        <p:txBody>
          <a:bodyPr/>
          <a:lstStyle>
            <a:lvl1pPr marL="0" indent="0" algn="l">
              <a:buNone/>
              <a:defRPr sz="1800">
                <a:solidFill>
                  <a:srgbClr val="D04D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Picture Placeholder 9"/>
          <p:cNvSpPr>
            <a:spLocks noGrp="1" noChangeAspect="1"/>
          </p:cNvSpPr>
          <p:nvPr>
            <p:ph type="pic" sz="quarter" idx="10"/>
          </p:nvPr>
        </p:nvSpPr>
        <p:spPr>
          <a:xfrm>
            <a:off x="491729" y="3917950"/>
            <a:ext cx="11215555" cy="2940050"/>
          </a:xfrm>
          <a:noFill/>
          <a:ln>
            <a:noFill/>
          </a:ln>
        </p:spPr>
        <p:txBody>
          <a:bodyPr/>
          <a:lstStyle>
            <a:lvl1pPr>
              <a:defRPr>
                <a:solidFill>
                  <a:schemeClr val="bg2"/>
                </a:solidFill>
              </a:defRPr>
            </a:lvl1pPr>
          </a:lstStyle>
          <a:p>
            <a:r>
              <a:rPr lang="en-US"/>
              <a:t>Click icon to add picture</a:t>
            </a:r>
          </a:p>
        </p:txBody>
      </p:sp>
      <p:sp>
        <p:nvSpPr>
          <p:cNvPr id="7" name="Freeform 6"/>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rgbClr val="74206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7117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1: Half image green">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6216" cy="1023506"/>
          </a:xfrm>
        </p:spPr>
        <p:txBody>
          <a:bodyPr anchor="t"/>
          <a:lstStyle>
            <a:lvl1pPr>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6"/>
            <a:ext cx="5858932" cy="727075"/>
          </a:xfrm>
        </p:spPr>
        <p:txBody>
          <a:bodyPr/>
          <a:lstStyle>
            <a:lvl1pPr marL="0" indent="0" algn="l">
              <a:buNone/>
              <a:defRPr sz="1800">
                <a:solidFill>
                  <a:srgbClr val="B3DE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Picture Placeholder 9"/>
          <p:cNvSpPr>
            <a:spLocks noGrp="1" noChangeAspect="1"/>
          </p:cNvSpPr>
          <p:nvPr>
            <p:ph type="pic" sz="quarter" idx="10"/>
          </p:nvPr>
        </p:nvSpPr>
        <p:spPr>
          <a:xfrm>
            <a:off x="491729" y="3917950"/>
            <a:ext cx="11215555" cy="2940050"/>
          </a:xfrm>
          <a:noFill/>
          <a:ln>
            <a:noFill/>
          </a:ln>
        </p:spPr>
        <p:txBody>
          <a:bodyPr/>
          <a:lstStyle>
            <a:lvl1pPr>
              <a:defRPr>
                <a:solidFill>
                  <a:schemeClr val="tx2"/>
                </a:solidFill>
              </a:defRPr>
            </a:lvl1pPr>
          </a:lstStyle>
          <a:p>
            <a:r>
              <a:rPr lang="en-US"/>
              <a:t>Click icon to add picture</a:t>
            </a:r>
          </a:p>
        </p:txBody>
      </p:sp>
      <p:sp>
        <p:nvSpPr>
          <p:cNvPr id="7" name="Freeform 6"/>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8967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1: Half image blue">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6216" cy="1023506"/>
          </a:xfrm>
        </p:spPr>
        <p:txBody>
          <a:bodyPr anchor="t"/>
          <a:lstStyle>
            <a:lvl1pPr>
              <a:defRPr sz="4000">
                <a:solidFill>
                  <a:srgbClr val="234483"/>
                </a:solidFill>
              </a:defRPr>
            </a:lvl1pPr>
          </a:lstStyle>
          <a:p>
            <a:r>
              <a:rPr lang="en-US"/>
              <a:t>Click to edit Master title style</a:t>
            </a:r>
            <a:endParaRPr lang="en-US" dirty="0"/>
          </a:p>
        </p:txBody>
      </p:sp>
      <p:sp>
        <p:nvSpPr>
          <p:cNvPr id="3" name="Subtitle 2"/>
          <p:cNvSpPr>
            <a:spLocks noGrp="1"/>
          </p:cNvSpPr>
          <p:nvPr>
            <p:ph type="subTitle" idx="1"/>
          </p:nvPr>
        </p:nvSpPr>
        <p:spPr>
          <a:xfrm>
            <a:off x="491068" y="3190876"/>
            <a:ext cx="5858933" cy="727075"/>
          </a:xfrm>
        </p:spPr>
        <p:txBody>
          <a:bodyPr/>
          <a:lstStyle>
            <a:lvl1pPr marL="0" indent="0" algn="l">
              <a:buNone/>
              <a:defRPr sz="1800">
                <a:solidFill>
                  <a:srgbClr val="2DA3D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Picture Placeholder 9"/>
          <p:cNvSpPr>
            <a:spLocks noGrp="1" noChangeAspect="1"/>
          </p:cNvSpPr>
          <p:nvPr>
            <p:ph type="pic" sz="quarter" idx="10"/>
          </p:nvPr>
        </p:nvSpPr>
        <p:spPr>
          <a:xfrm>
            <a:off x="491729" y="3917950"/>
            <a:ext cx="11215555" cy="2940050"/>
          </a:xfrm>
          <a:noFill/>
          <a:ln>
            <a:noFill/>
          </a:ln>
        </p:spPr>
        <p:txBody>
          <a:bodyPr/>
          <a:lstStyle>
            <a:lvl1pPr>
              <a:defRPr>
                <a:solidFill>
                  <a:schemeClr val="accent1"/>
                </a:solidFill>
              </a:defRPr>
            </a:lvl1pPr>
          </a:lstStyle>
          <a:p>
            <a:r>
              <a:rPr lang="en-US"/>
              <a:t>Click icon to add picture</a:t>
            </a:r>
          </a:p>
        </p:txBody>
      </p:sp>
      <p:sp>
        <p:nvSpPr>
          <p:cNvPr id="7" name="Freeform 6"/>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rgbClr val="2344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35285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2: Full image orange">
    <p:spTree>
      <p:nvGrpSpPr>
        <p:cNvPr id="1" name=""/>
        <p:cNvGrpSpPr/>
        <p:nvPr/>
      </p:nvGrpSpPr>
      <p:grpSpPr>
        <a:xfrm>
          <a:off x="0" y="0"/>
          <a:ext cx="0" cy="0"/>
          <a:chOff x="0" y="0"/>
          <a:chExt cx="0" cy="0"/>
        </a:xfrm>
      </p:grpSpPr>
      <p:sp>
        <p:nvSpPr>
          <p:cNvPr id="2" name="Title 1"/>
          <p:cNvSpPr>
            <a:spLocks noGrp="1"/>
          </p:cNvSpPr>
          <p:nvPr>
            <p:ph type="ctrTitle"/>
          </p:nvPr>
        </p:nvSpPr>
        <p:spPr>
          <a:xfrm>
            <a:off x="491070" y="1885950"/>
            <a:ext cx="11216215" cy="1023506"/>
          </a:xfrm>
        </p:spPr>
        <p:txBody>
          <a:bodyPr anchor="t"/>
          <a:lstStyle>
            <a:lvl1pPr>
              <a:defRPr sz="4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5"/>
            <a:ext cx="5607897" cy="1571624"/>
          </a:xfrm>
        </p:spPr>
        <p:txBody>
          <a:bodyPr/>
          <a:lstStyle>
            <a:lvl1pPr marL="0" indent="0" algn="l">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reeform 4"/>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24654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Full image blue grey">
    <p:spTree>
      <p:nvGrpSpPr>
        <p:cNvPr id="1" name=""/>
        <p:cNvGrpSpPr/>
        <p:nvPr/>
      </p:nvGrpSpPr>
      <p:grpSpPr>
        <a:xfrm>
          <a:off x="0" y="0"/>
          <a:ext cx="0" cy="0"/>
          <a:chOff x="0" y="0"/>
          <a:chExt cx="0" cy="0"/>
        </a:xfrm>
      </p:grpSpPr>
      <p:sp>
        <p:nvSpPr>
          <p:cNvPr id="2" name="Title 1"/>
          <p:cNvSpPr>
            <a:spLocks noGrp="1"/>
          </p:cNvSpPr>
          <p:nvPr>
            <p:ph type="ctrTitle"/>
          </p:nvPr>
        </p:nvSpPr>
        <p:spPr>
          <a:xfrm>
            <a:off x="491070" y="1885950"/>
            <a:ext cx="11216215" cy="1023506"/>
          </a:xfrm>
        </p:spPr>
        <p:txBody>
          <a:bodyPr anchor="t"/>
          <a:lstStyle>
            <a:lvl1pP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5"/>
            <a:ext cx="5604932" cy="1606460"/>
          </a:xfrm>
        </p:spPr>
        <p:txBody>
          <a:bodyPr/>
          <a:lstStyle>
            <a:lvl1pPr marL="0" indent="0" algn="l">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reeform 5"/>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99561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2: Full image purple">
    <p:spTree>
      <p:nvGrpSpPr>
        <p:cNvPr id="1" name=""/>
        <p:cNvGrpSpPr/>
        <p:nvPr/>
      </p:nvGrpSpPr>
      <p:grpSpPr>
        <a:xfrm>
          <a:off x="0" y="0"/>
          <a:ext cx="0" cy="0"/>
          <a:chOff x="0" y="0"/>
          <a:chExt cx="0" cy="0"/>
        </a:xfrm>
      </p:grpSpPr>
      <p:sp>
        <p:nvSpPr>
          <p:cNvPr id="2" name="Title 1"/>
          <p:cNvSpPr>
            <a:spLocks noGrp="1"/>
          </p:cNvSpPr>
          <p:nvPr>
            <p:ph type="ctrTitle"/>
          </p:nvPr>
        </p:nvSpPr>
        <p:spPr>
          <a:xfrm>
            <a:off x="491069" y="1885950"/>
            <a:ext cx="11216216" cy="1023506"/>
          </a:xfrm>
        </p:spPr>
        <p:txBody>
          <a:bodyPr anchor="t"/>
          <a:lstStyle>
            <a:lvl1pPr>
              <a:defRPr sz="4000">
                <a:solidFill>
                  <a:srgbClr val="742068"/>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6"/>
            <a:ext cx="5604932" cy="1571625"/>
          </a:xfrm>
        </p:spPr>
        <p:txBody>
          <a:bodyPr/>
          <a:lstStyle>
            <a:lvl1pPr marL="0" indent="0" algn="l">
              <a:buNone/>
              <a:defRPr sz="1800">
                <a:solidFill>
                  <a:srgbClr val="D04D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reeform 4"/>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rgbClr val="74206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63543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2: Full image green">
    <p:spTree>
      <p:nvGrpSpPr>
        <p:cNvPr id="1" name=""/>
        <p:cNvGrpSpPr/>
        <p:nvPr/>
      </p:nvGrpSpPr>
      <p:grpSpPr>
        <a:xfrm>
          <a:off x="0" y="0"/>
          <a:ext cx="0" cy="0"/>
          <a:chOff x="0" y="0"/>
          <a:chExt cx="0" cy="0"/>
        </a:xfrm>
      </p:grpSpPr>
      <p:sp>
        <p:nvSpPr>
          <p:cNvPr id="2" name="Title 1"/>
          <p:cNvSpPr>
            <a:spLocks noGrp="1"/>
          </p:cNvSpPr>
          <p:nvPr>
            <p:ph type="ctrTitle"/>
          </p:nvPr>
        </p:nvSpPr>
        <p:spPr>
          <a:xfrm>
            <a:off x="491070" y="1885950"/>
            <a:ext cx="11216215" cy="1023506"/>
          </a:xfrm>
        </p:spPr>
        <p:txBody>
          <a:bodyPr anchor="t"/>
          <a:lstStyle>
            <a:lvl1pPr>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91069" y="3190876"/>
            <a:ext cx="5604932" cy="1579663"/>
          </a:xfrm>
        </p:spPr>
        <p:txBody>
          <a:bodyPr/>
          <a:lstStyle>
            <a:lvl1pPr marL="0" indent="0" algn="l">
              <a:buNone/>
              <a:defRPr sz="1800">
                <a:solidFill>
                  <a:srgbClr val="B3DE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reeform 4"/>
          <p:cNvSpPr>
            <a:spLocks noEditPoints="1"/>
          </p:cNvSpPr>
          <p:nvPr userDrawn="1"/>
        </p:nvSpPr>
        <p:spPr bwMode="auto">
          <a:xfrm>
            <a:off x="513294" y="620668"/>
            <a:ext cx="1420018" cy="541969"/>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48491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378001"/>
            <a:ext cx="11216219" cy="61912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80000" y="1368000"/>
            <a:ext cx="11212832"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7680" y="6465786"/>
            <a:ext cx="3860800" cy="182564"/>
          </a:xfrm>
          <a:prstGeom prst="rect">
            <a:avLst/>
          </a:prstGeom>
        </p:spPr>
        <p:txBody>
          <a:bodyPr vert="horz" lIns="0" tIns="0" rIns="0" bIns="0" rtlCol="0" anchor="ctr">
            <a:noAutofit/>
          </a:bodyPr>
          <a:lstStyle>
            <a:lvl1pPr algn="l">
              <a:defRPr sz="1000" b="1">
                <a:solidFill>
                  <a:schemeClr val="tx1"/>
                </a:solidFill>
                <a:latin typeface="+mn-lt"/>
              </a:defRPr>
            </a:lvl1pPr>
          </a:lstStyle>
          <a:p>
            <a:r>
              <a:rPr lang="en-US" dirty="0">
                <a:solidFill>
                  <a:srgbClr val="476475"/>
                </a:solidFill>
              </a:rPr>
              <a:t>November 2018</a:t>
            </a:r>
          </a:p>
        </p:txBody>
      </p:sp>
      <p:sp>
        <p:nvSpPr>
          <p:cNvPr id="5" name="Footer Placeholder 4"/>
          <p:cNvSpPr>
            <a:spLocks noGrp="1"/>
          </p:cNvSpPr>
          <p:nvPr>
            <p:ph type="ftr" sz="quarter" idx="3"/>
          </p:nvPr>
        </p:nvSpPr>
        <p:spPr>
          <a:xfrm>
            <a:off x="487680" y="6282145"/>
            <a:ext cx="3860800" cy="182563"/>
          </a:xfrm>
          <a:prstGeom prst="rect">
            <a:avLst/>
          </a:prstGeom>
        </p:spPr>
        <p:txBody>
          <a:bodyPr vert="horz" lIns="0" tIns="0" rIns="0" bIns="0" rtlCol="0" anchor="ctr">
            <a:noAutofit/>
          </a:bodyPr>
          <a:lstStyle>
            <a:lvl1pPr algn="l">
              <a:defRPr sz="1000" b="1">
                <a:solidFill>
                  <a:schemeClr val="tx1"/>
                </a:solidFill>
                <a:latin typeface="+mn-lt"/>
              </a:defRPr>
            </a:lvl1pPr>
          </a:lstStyle>
          <a:p>
            <a:r>
              <a:rPr lang="en-US">
                <a:solidFill>
                  <a:srgbClr val="476475"/>
                </a:solidFill>
              </a:rPr>
              <a:t>Company presentation</a:t>
            </a:r>
            <a:endParaRPr lang="en-US" dirty="0">
              <a:solidFill>
                <a:srgbClr val="476475"/>
              </a:solidFill>
            </a:endParaRPr>
          </a:p>
        </p:txBody>
      </p:sp>
      <p:sp>
        <p:nvSpPr>
          <p:cNvPr id="6" name="Slide Number Placeholder 5"/>
          <p:cNvSpPr>
            <a:spLocks noGrp="1"/>
          </p:cNvSpPr>
          <p:nvPr>
            <p:ph type="sldNum" sz="quarter" idx="4"/>
          </p:nvPr>
        </p:nvSpPr>
        <p:spPr>
          <a:xfrm>
            <a:off x="5844119" y="6282268"/>
            <a:ext cx="505883" cy="366083"/>
          </a:xfrm>
          <a:prstGeom prst="rect">
            <a:avLst/>
          </a:prstGeom>
        </p:spPr>
        <p:txBody>
          <a:bodyPr vert="horz" lIns="0" tIns="0" rIns="0" bIns="0" rtlCol="0" anchor="b">
            <a:noAutofit/>
          </a:bodyPr>
          <a:lstStyle>
            <a:lvl1pPr algn="ctr">
              <a:defRPr sz="1000" b="1">
                <a:solidFill>
                  <a:schemeClr val="tx1"/>
                </a:solidFill>
                <a:latin typeface="+mn-lt"/>
              </a:defRPr>
            </a:lvl1pPr>
          </a:lstStyle>
          <a:p>
            <a:fld id="{90E75981-53F8-4174-8F05-C8A5CE0FBBE0}" type="slidenum">
              <a:rPr lang="en-US" smtClean="0">
                <a:solidFill>
                  <a:srgbClr val="476475"/>
                </a:solidFill>
              </a:rPr>
              <a:pPr/>
              <a:t>‹#›</a:t>
            </a:fld>
            <a:endParaRPr lang="en-US">
              <a:solidFill>
                <a:srgbClr val="476475"/>
              </a:solidFill>
            </a:endParaRPr>
          </a:p>
        </p:txBody>
      </p:sp>
      <p:sp>
        <p:nvSpPr>
          <p:cNvPr id="9" name="Freeform 6"/>
          <p:cNvSpPr>
            <a:spLocks noEditPoints="1"/>
          </p:cNvSpPr>
          <p:nvPr userDrawn="1"/>
        </p:nvSpPr>
        <p:spPr bwMode="auto">
          <a:xfrm>
            <a:off x="10978669" y="6330831"/>
            <a:ext cx="717550" cy="273862"/>
          </a:xfrm>
          <a:custGeom>
            <a:avLst/>
            <a:gdLst>
              <a:gd name="T0" fmla="*/ 937 w 5759"/>
              <a:gd name="T1" fmla="*/ 1733 h 2198"/>
              <a:gd name="T2" fmla="*/ 1052 w 5759"/>
              <a:gd name="T3" fmla="*/ 1684 h 2198"/>
              <a:gd name="T4" fmla="*/ 1111 w 5759"/>
              <a:gd name="T5" fmla="*/ 1585 h 2198"/>
              <a:gd name="T6" fmla="*/ 1107 w 5759"/>
              <a:gd name="T7" fmla="*/ 1456 h 2198"/>
              <a:gd name="T8" fmla="*/ 1030 w 5759"/>
              <a:gd name="T9" fmla="*/ 1352 h 2198"/>
              <a:gd name="T10" fmla="*/ 901 w 5759"/>
              <a:gd name="T11" fmla="*/ 1311 h 2198"/>
              <a:gd name="T12" fmla="*/ 4978 w 5759"/>
              <a:gd name="T13" fmla="*/ 907 h 2198"/>
              <a:gd name="T14" fmla="*/ 5105 w 5759"/>
              <a:gd name="T15" fmla="*/ 861 h 2198"/>
              <a:gd name="T16" fmla="*/ 5183 w 5759"/>
              <a:gd name="T17" fmla="*/ 750 h 2198"/>
              <a:gd name="T18" fmla="*/ 5183 w 5759"/>
              <a:gd name="T19" fmla="*/ 610 h 2198"/>
              <a:gd name="T20" fmla="*/ 5105 w 5759"/>
              <a:gd name="T21" fmla="*/ 498 h 2198"/>
              <a:gd name="T22" fmla="*/ 4978 w 5759"/>
              <a:gd name="T23" fmla="*/ 453 h 2198"/>
              <a:gd name="T24" fmla="*/ 848 w 5759"/>
              <a:gd name="T25" fmla="*/ 907 h 2198"/>
              <a:gd name="T26" fmla="*/ 977 w 5759"/>
              <a:gd name="T27" fmla="*/ 868 h 2198"/>
              <a:gd name="T28" fmla="*/ 1049 w 5759"/>
              <a:gd name="T29" fmla="*/ 773 h 2198"/>
              <a:gd name="T30" fmla="*/ 1064 w 5759"/>
              <a:gd name="T31" fmla="*/ 647 h 2198"/>
              <a:gd name="T32" fmla="*/ 1021 w 5759"/>
              <a:gd name="T33" fmla="*/ 533 h 2198"/>
              <a:gd name="T34" fmla="*/ 920 w 5759"/>
              <a:gd name="T35" fmla="*/ 463 h 2198"/>
              <a:gd name="T36" fmla="*/ 4056 w 5759"/>
              <a:gd name="T37" fmla="*/ 0 h 2198"/>
              <a:gd name="T38" fmla="*/ 5260 w 5759"/>
              <a:gd name="T39" fmla="*/ 27 h 2198"/>
              <a:gd name="T40" fmla="*/ 5485 w 5759"/>
              <a:gd name="T41" fmla="*/ 142 h 2198"/>
              <a:gd name="T42" fmla="*/ 5653 w 5759"/>
              <a:gd name="T43" fmla="*/ 325 h 2198"/>
              <a:gd name="T44" fmla="*/ 5747 w 5759"/>
              <a:gd name="T45" fmla="*/ 563 h 2198"/>
              <a:gd name="T46" fmla="*/ 5747 w 5759"/>
              <a:gd name="T47" fmla="*/ 826 h 2198"/>
              <a:gd name="T48" fmla="*/ 5653 w 5759"/>
              <a:gd name="T49" fmla="*/ 1063 h 2198"/>
              <a:gd name="T50" fmla="*/ 5485 w 5759"/>
              <a:gd name="T51" fmla="*/ 1246 h 2198"/>
              <a:gd name="T52" fmla="*/ 5260 w 5759"/>
              <a:gd name="T53" fmla="*/ 1361 h 2198"/>
              <a:gd name="T54" fmla="*/ 4595 w 5759"/>
              <a:gd name="T55" fmla="*/ 1388 h 2198"/>
              <a:gd name="T56" fmla="*/ 1897 w 5759"/>
              <a:gd name="T57" fmla="*/ 0 h 2198"/>
              <a:gd name="T58" fmla="*/ 3188 w 5759"/>
              <a:gd name="T59" fmla="*/ 0 h 2198"/>
              <a:gd name="T60" fmla="*/ 3188 w 5759"/>
              <a:gd name="T61" fmla="*/ 1388 h 2198"/>
              <a:gd name="T62" fmla="*/ 1897 w 5759"/>
              <a:gd name="T63" fmla="*/ 0 h 2198"/>
              <a:gd name="T64" fmla="*/ 1107 w 5759"/>
              <a:gd name="T65" fmla="*/ 12 h 2198"/>
              <a:gd name="T66" fmla="*/ 1341 w 5759"/>
              <a:gd name="T67" fmla="*/ 100 h 2198"/>
              <a:gd name="T68" fmla="*/ 1519 w 5759"/>
              <a:gd name="T69" fmla="*/ 259 h 2198"/>
              <a:gd name="T70" fmla="*/ 1617 w 5759"/>
              <a:gd name="T71" fmla="*/ 469 h 2198"/>
              <a:gd name="T72" fmla="*/ 1623 w 5759"/>
              <a:gd name="T73" fmla="*/ 699 h 2198"/>
              <a:gd name="T74" fmla="*/ 1561 w 5759"/>
              <a:gd name="T75" fmla="*/ 876 h 2198"/>
              <a:gd name="T76" fmla="*/ 1452 w 5759"/>
              <a:gd name="T77" fmla="*/ 1009 h 2198"/>
              <a:gd name="T78" fmla="*/ 1380 w 5759"/>
              <a:gd name="T79" fmla="*/ 1103 h 2198"/>
              <a:gd name="T80" fmla="*/ 1509 w 5759"/>
              <a:gd name="T81" fmla="*/ 1181 h 2198"/>
              <a:gd name="T82" fmla="*/ 1608 w 5759"/>
              <a:gd name="T83" fmla="*/ 1291 h 2198"/>
              <a:gd name="T84" fmla="*/ 1669 w 5759"/>
              <a:gd name="T85" fmla="*/ 1446 h 2198"/>
              <a:gd name="T86" fmla="*/ 1681 w 5759"/>
              <a:gd name="T87" fmla="*/ 1659 h 2198"/>
              <a:gd name="T88" fmla="*/ 1615 w 5759"/>
              <a:gd name="T89" fmla="*/ 1870 h 2198"/>
              <a:gd name="T90" fmla="*/ 1478 w 5759"/>
              <a:gd name="T91" fmla="*/ 2035 h 2198"/>
              <a:gd name="T92" fmla="*/ 1289 w 5759"/>
              <a:gd name="T93" fmla="*/ 2146 h 2198"/>
              <a:gd name="T94" fmla="*/ 1067 w 5759"/>
              <a:gd name="T95" fmla="*/ 2196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59" h="2198">
                <a:moveTo>
                  <a:pt x="540" y="1311"/>
                </a:moveTo>
                <a:lnTo>
                  <a:pt x="540" y="1735"/>
                </a:lnTo>
                <a:lnTo>
                  <a:pt x="901" y="1735"/>
                </a:lnTo>
                <a:lnTo>
                  <a:pt x="937" y="1733"/>
                </a:lnTo>
                <a:lnTo>
                  <a:pt x="971" y="1727"/>
                </a:lnTo>
                <a:lnTo>
                  <a:pt x="1001" y="1716"/>
                </a:lnTo>
                <a:lnTo>
                  <a:pt x="1028" y="1701"/>
                </a:lnTo>
                <a:lnTo>
                  <a:pt x="1052" y="1684"/>
                </a:lnTo>
                <a:lnTo>
                  <a:pt x="1071" y="1663"/>
                </a:lnTo>
                <a:lnTo>
                  <a:pt x="1088" y="1639"/>
                </a:lnTo>
                <a:lnTo>
                  <a:pt x="1101" y="1612"/>
                </a:lnTo>
                <a:lnTo>
                  <a:pt x="1111" y="1585"/>
                </a:lnTo>
                <a:lnTo>
                  <a:pt x="1116" y="1554"/>
                </a:lnTo>
                <a:lnTo>
                  <a:pt x="1119" y="1523"/>
                </a:lnTo>
                <a:lnTo>
                  <a:pt x="1115" y="1489"/>
                </a:lnTo>
                <a:lnTo>
                  <a:pt x="1107" y="1456"/>
                </a:lnTo>
                <a:lnTo>
                  <a:pt x="1094" y="1425"/>
                </a:lnTo>
                <a:lnTo>
                  <a:pt x="1076" y="1398"/>
                </a:lnTo>
                <a:lnTo>
                  <a:pt x="1055" y="1374"/>
                </a:lnTo>
                <a:lnTo>
                  <a:pt x="1030" y="1352"/>
                </a:lnTo>
                <a:lnTo>
                  <a:pt x="1001" y="1335"/>
                </a:lnTo>
                <a:lnTo>
                  <a:pt x="970" y="1322"/>
                </a:lnTo>
                <a:lnTo>
                  <a:pt x="936" y="1314"/>
                </a:lnTo>
                <a:lnTo>
                  <a:pt x="901" y="1311"/>
                </a:lnTo>
                <a:lnTo>
                  <a:pt x="540" y="1311"/>
                </a:lnTo>
                <a:close/>
                <a:moveTo>
                  <a:pt x="4595" y="453"/>
                </a:moveTo>
                <a:lnTo>
                  <a:pt x="4595" y="907"/>
                </a:lnTo>
                <a:lnTo>
                  <a:pt x="4978" y="907"/>
                </a:lnTo>
                <a:lnTo>
                  <a:pt x="5013" y="903"/>
                </a:lnTo>
                <a:lnTo>
                  <a:pt x="5046" y="895"/>
                </a:lnTo>
                <a:lnTo>
                  <a:pt x="5078" y="880"/>
                </a:lnTo>
                <a:lnTo>
                  <a:pt x="5105" y="861"/>
                </a:lnTo>
                <a:lnTo>
                  <a:pt x="5130" y="837"/>
                </a:lnTo>
                <a:lnTo>
                  <a:pt x="5152" y="811"/>
                </a:lnTo>
                <a:lnTo>
                  <a:pt x="5170" y="781"/>
                </a:lnTo>
                <a:lnTo>
                  <a:pt x="5183" y="750"/>
                </a:lnTo>
                <a:lnTo>
                  <a:pt x="5192" y="715"/>
                </a:lnTo>
                <a:lnTo>
                  <a:pt x="5194" y="679"/>
                </a:lnTo>
                <a:lnTo>
                  <a:pt x="5192" y="644"/>
                </a:lnTo>
                <a:lnTo>
                  <a:pt x="5183" y="610"/>
                </a:lnTo>
                <a:lnTo>
                  <a:pt x="5170" y="578"/>
                </a:lnTo>
                <a:lnTo>
                  <a:pt x="5152" y="548"/>
                </a:lnTo>
                <a:lnTo>
                  <a:pt x="5130" y="521"/>
                </a:lnTo>
                <a:lnTo>
                  <a:pt x="5105" y="498"/>
                </a:lnTo>
                <a:lnTo>
                  <a:pt x="5078" y="479"/>
                </a:lnTo>
                <a:lnTo>
                  <a:pt x="5046" y="465"/>
                </a:lnTo>
                <a:lnTo>
                  <a:pt x="5013" y="456"/>
                </a:lnTo>
                <a:lnTo>
                  <a:pt x="4978" y="453"/>
                </a:lnTo>
                <a:lnTo>
                  <a:pt x="4595" y="453"/>
                </a:lnTo>
                <a:close/>
                <a:moveTo>
                  <a:pt x="540" y="453"/>
                </a:moveTo>
                <a:lnTo>
                  <a:pt x="540" y="907"/>
                </a:lnTo>
                <a:lnTo>
                  <a:pt x="848" y="907"/>
                </a:lnTo>
                <a:lnTo>
                  <a:pt x="886" y="903"/>
                </a:lnTo>
                <a:lnTo>
                  <a:pt x="920" y="896"/>
                </a:lnTo>
                <a:lnTo>
                  <a:pt x="950" y="885"/>
                </a:lnTo>
                <a:lnTo>
                  <a:pt x="977" y="868"/>
                </a:lnTo>
                <a:lnTo>
                  <a:pt x="1001" y="848"/>
                </a:lnTo>
                <a:lnTo>
                  <a:pt x="1021" y="826"/>
                </a:lnTo>
                <a:lnTo>
                  <a:pt x="1036" y="801"/>
                </a:lnTo>
                <a:lnTo>
                  <a:pt x="1049" y="773"/>
                </a:lnTo>
                <a:lnTo>
                  <a:pt x="1058" y="743"/>
                </a:lnTo>
                <a:lnTo>
                  <a:pt x="1064" y="712"/>
                </a:lnTo>
                <a:lnTo>
                  <a:pt x="1066" y="679"/>
                </a:lnTo>
                <a:lnTo>
                  <a:pt x="1064" y="647"/>
                </a:lnTo>
                <a:lnTo>
                  <a:pt x="1058" y="617"/>
                </a:lnTo>
                <a:lnTo>
                  <a:pt x="1049" y="587"/>
                </a:lnTo>
                <a:lnTo>
                  <a:pt x="1036" y="558"/>
                </a:lnTo>
                <a:lnTo>
                  <a:pt x="1021" y="533"/>
                </a:lnTo>
                <a:lnTo>
                  <a:pt x="1001" y="510"/>
                </a:lnTo>
                <a:lnTo>
                  <a:pt x="977" y="491"/>
                </a:lnTo>
                <a:lnTo>
                  <a:pt x="950" y="475"/>
                </a:lnTo>
                <a:lnTo>
                  <a:pt x="920" y="463"/>
                </a:lnTo>
                <a:lnTo>
                  <a:pt x="886" y="456"/>
                </a:lnTo>
                <a:lnTo>
                  <a:pt x="848" y="453"/>
                </a:lnTo>
                <a:lnTo>
                  <a:pt x="540" y="453"/>
                </a:lnTo>
                <a:close/>
                <a:moveTo>
                  <a:pt x="4056" y="0"/>
                </a:moveTo>
                <a:lnTo>
                  <a:pt x="5066" y="0"/>
                </a:lnTo>
                <a:lnTo>
                  <a:pt x="5131" y="3"/>
                </a:lnTo>
                <a:lnTo>
                  <a:pt x="5197" y="12"/>
                </a:lnTo>
                <a:lnTo>
                  <a:pt x="5260" y="27"/>
                </a:lnTo>
                <a:lnTo>
                  <a:pt x="5320" y="48"/>
                </a:lnTo>
                <a:lnTo>
                  <a:pt x="5379" y="75"/>
                </a:lnTo>
                <a:lnTo>
                  <a:pt x="5434" y="106"/>
                </a:lnTo>
                <a:lnTo>
                  <a:pt x="5485" y="142"/>
                </a:lnTo>
                <a:lnTo>
                  <a:pt x="5534" y="181"/>
                </a:lnTo>
                <a:lnTo>
                  <a:pt x="5578" y="226"/>
                </a:lnTo>
                <a:lnTo>
                  <a:pt x="5617" y="274"/>
                </a:lnTo>
                <a:lnTo>
                  <a:pt x="5653" y="325"/>
                </a:lnTo>
                <a:lnTo>
                  <a:pt x="5684" y="380"/>
                </a:lnTo>
                <a:lnTo>
                  <a:pt x="5711" y="439"/>
                </a:lnTo>
                <a:lnTo>
                  <a:pt x="5731" y="499"/>
                </a:lnTo>
                <a:lnTo>
                  <a:pt x="5747" y="563"/>
                </a:lnTo>
                <a:lnTo>
                  <a:pt x="5756" y="628"/>
                </a:lnTo>
                <a:lnTo>
                  <a:pt x="5759" y="695"/>
                </a:lnTo>
                <a:lnTo>
                  <a:pt x="5756" y="761"/>
                </a:lnTo>
                <a:lnTo>
                  <a:pt x="5747" y="826"/>
                </a:lnTo>
                <a:lnTo>
                  <a:pt x="5731" y="889"/>
                </a:lnTo>
                <a:lnTo>
                  <a:pt x="5711" y="950"/>
                </a:lnTo>
                <a:lnTo>
                  <a:pt x="5684" y="1008"/>
                </a:lnTo>
                <a:lnTo>
                  <a:pt x="5653" y="1063"/>
                </a:lnTo>
                <a:lnTo>
                  <a:pt x="5617" y="1114"/>
                </a:lnTo>
                <a:lnTo>
                  <a:pt x="5578" y="1163"/>
                </a:lnTo>
                <a:lnTo>
                  <a:pt x="5534" y="1207"/>
                </a:lnTo>
                <a:lnTo>
                  <a:pt x="5485" y="1246"/>
                </a:lnTo>
                <a:lnTo>
                  <a:pt x="5434" y="1283"/>
                </a:lnTo>
                <a:lnTo>
                  <a:pt x="5379" y="1313"/>
                </a:lnTo>
                <a:lnTo>
                  <a:pt x="5320" y="1340"/>
                </a:lnTo>
                <a:lnTo>
                  <a:pt x="5260" y="1361"/>
                </a:lnTo>
                <a:lnTo>
                  <a:pt x="5197" y="1376"/>
                </a:lnTo>
                <a:lnTo>
                  <a:pt x="5131" y="1385"/>
                </a:lnTo>
                <a:lnTo>
                  <a:pt x="5066" y="1388"/>
                </a:lnTo>
                <a:lnTo>
                  <a:pt x="4595" y="1388"/>
                </a:lnTo>
                <a:lnTo>
                  <a:pt x="4595" y="2198"/>
                </a:lnTo>
                <a:lnTo>
                  <a:pt x="4056" y="2198"/>
                </a:lnTo>
                <a:lnTo>
                  <a:pt x="4056" y="0"/>
                </a:lnTo>
                <a:close/>
                <a:moveTo>
                  <a:pt x="1897" y="0"/>
                </a:moveTo>
                <a:lnTo>
                  <a:pt x="2436" y="0"/>
                </a:lnTo>
                <a:lnTo>
                  <a:pt x="2436" y="887"/>
                </a:lnTo>
                <a:lnTo>
                  <a:pt x="3188" y="887"/>
                </a:lnTo>
                <a:lnTo>
                  <a:pt x="3188" y="0"/>
                </a:lnTo>
                <a:lnTo>
                  <a:pt x="3728" y="0"/>
                </a:lnTo>
                <a:lnTo>
                  <a:pt x="3728" y="2198"/>
                </a:lnTo>
                <a:lnTo>
                  <a:pt x="3188" y="2198"/>
                </a:lnTo>
                <a:lnTo>
                  <a:pt x="3188" y="1388"/>
                </a:lnTo>
                <a:lnTo>
                  <a:pt x="2436" y="1388"/>
                </a:lnTo>
                <a:lnTo>
                  <a:pt x="2436" y="2198"/>
                </a:lnTo>
                <a:lnTo>
                  <a:pt x="1897" y="2198"/>
                </a:lnTo>
                <a:lnTo>
                  <a:pt x="1897" y="0"/>
                </a:lnTo>
                <a:close/>
                <a:moveTo>
                  <a:pt x="0" y="0"/>
                </a:moveTo>
                <a:lnTo>
                  <a:pt x="976" y="0"/>
                </a:lnTo>
                <a:lnTo>
                  <a:pt x="1043" y="3"/>
                </a:lnTo>
                <a:lnTo>
                  <a:pt x="1107" y="12"/>
                </a:lnTo>
                <a:lnTo>
                  <a:pt x="1169" y="26"/>
                </a:lnTo>
                <a:lnTo>
                  <a:pt x="1230" y="46"/>
                </a:lnTo>
                <a:lnTo>
                  <a:pt x="1287" y="71"/>
                </a:lnTo>
                <a:lnTo>
                  <a:pt x="1341" y="100"/>
                </a:lnTo>
                <a:lnTo>
                  <a:pt x="1391" y="134"/>
                </a:lnTo>
                <a:lnTo>
                  <a:pt x="1438" y="173"/>
                </a:lnTo>
                <a:lnTo>
                  <a:pt x="1480" y="214"/>
                </a:lnTo>
                <a:lnTo>
                  <a:pt x="1519" y="259"/>
                </a:lnTo>
                <a:lnTo>
                  <a:pt x="1552" y="308"/>
                </a:lnTo>
                <a:lnTo>
                  <a:pt x="1579" y="359"/>
                </a:lnTo>
                <a:lnTo>
                  <a:pt x="1602" y="413"/>
                </a:lnTo>
                <a:lnTo>
                  <a:pt x="1617" y="469"/>
                </a:lnTo>
                <a:lnTo>
                  <a:pt x="1628" y="528"/>
                </a:lnTo>
                <a:lnTo>
                  <a:pt x="1632" y="588"/>
                </a:lnTo>
                <a:lnTo>
                  <a:pt x="1630" y="645"/>
                </a:lnTo>
                <a:lnTo>
                  <a:pt x="1623" y="699"/>
                </a:lnTo>
                <a:lnTo>
                  <a:pt x="1613" y="748"/>
                </a:lnTo>
                <a:lnTo>
                  <a:pt x="1600" y="793"/>
                </a:lnTo>
                <a:lnTo>
                  <a:pt x="1582" y="836"/>
                </a:lnTo>
                <a:lnTo>
                  <a:pt x="1561" y="876"/>
                </a:lnTo>
                <a:lnTo>
                  <a:pt x="1538" y="913"/>
                </a:lnTo>
                <a:lnTo>
                  <a:pt x="1512" y="947"/>
                </a:lnTo>
                <a:lnTo>
                  <a:pt x="1483" y="979"/>
                </a:lnTo>
                <a:lnTo>
                  <a:pt x="1452" y="1009"/>
                </a:lnTo>
                <a:lnTo>
                  <a:pt x="1417" y="1036"/>
                </a:lnTo>
                <a:lnTo>
                  <a:pt x="1382" y="1063"/>
                </a:lnTo>
                <a:lnTo>
                  <a:pt x="1345" y="1087"/>
                </a:lnTo>
                <a:lnTo>
                  <a:pt x="1380" y="1103"/>
                </a:lnTo>
                <a:lnTo>
                  <a:pt x="1414" y="1120"/>
                </a:lnTo>
                <a:lnTo>
                  <a:pt x="1447" y="1139"/>
                </a:lnTo>
                <a:lnTo>
                  <a:pt x="1479" y="1159"/>
                </a:lnTo>
                <a:lnTo>
                  <a:pt x="1509" y="1181"/>
                </a:lnTo>
                <a:lnTo>
                  <a:pt x="1536" y="1205"/>
                </a:lnTo>
                <a:lnTo>
                  <a:pt x="1563" y="1231"/>
                </a:lnTo>
                <a:lnTo>
                  <a:pt x="1587" y="1259"/>
                </a:lnTo>
                <a:lnTo>
                  <a:pt x="1608" y="1291"/>
                </a:lnTo>
                <a:lnTo>
                  <a:pt x="1627" y="1325"/>
                </a:lnTo>
                <a:lnTo>
                  <a:pt x="1644" y="1362"/>
                </a:lnTo>
                <a:lnTo>
                  <a:pt x="1658" y="1402"/>
                </a:lnTo>
                <a:lnTo>
                  <a:pt x="1669" y="1446"/>
                </a:lnTo>
                <a:lnTo>
                  <a:pt x="1677" y="1494"/>
                </a:lnTo>
                <a:lnTo>
                  <a:pt x="1682" y="1545"/>
                </a:lnTo>
                <a:lnTo>
                  <a:pt x="1683" y="1600"/>
                </a:lnTo>
                <a:lnTo>
                  <a:pt x="1681" y="1659"/>
                </a:lnTo>
                <a:lnTo>
                  <a:pt x="1672" y="1717"/>
                </a:lnTo>
                <a:lnTo>
                  <a:pt x="1658" y="1770"/>
                </a:lnTo>
                <a:lnTo>
                  <a:pt x="1639" y="1822"/>
                </a:lnTo>
                <a:lnTo>
                  <a:pt x="1615" y="1870"/>
                </a:lnTo>
                <a:lnTo>
                  <a:pt x="1587" y="1917"/>
                </a:lnTo>
                <a:lnTo>
                  <a:pt x="1555" y="1960"/>
                </a:lnTo>
                <a:lnTo>
                  <a:pt x="1519" y="1999"/>
                </a:lnTo>
                <a:lnTo>
                  <a:pt x="1478" y="2035"/>
                </a:lnTo>
                <a:lnTo>
                  <a:pt x="1435" y="2068"/>
                </a:lnTo>
                <a:lnTo>
                  <a:pt x="1389" y="2098"/>
                </a:lnTo>
                <a:lnTo>
                  <a:pt x="1341" y="2123"/>
                </a:lnTo>
                <a:lnTo>
                  <a:pt x="1289" y="2146"/>
                </a:lnTo>
                <a:lnTo>
                  <a:pt x="1236" y="2164"/>
                </a:lnTo>
                <a:lnTo>
                  <a:pt x="1181" y="2179"/>
                </a:lnTo>
                <a:lnTo>
                  <a:pt x="1125" y="2189"/>
                </a:lnTo>
                <a:lnTo>
                  <a:pt x="1067" y="2196"/>
                </a:lnTo>
                <a:lnTo>
                  <a:pt x="1009" y="2198"/>
                </a:lnTo>
                <a:lnTo>
                  <a:pt x="0" y="2198"/>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52804910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89" r:id="rId6"/>
    <p:sldLayoutId id="2147483690" r:id="rId7"/>
    <p:sldLayoutId id="2147483691" r:id="rId8"/>
    <p:sldLayoutId id="2147483692" r:id="rId9"/>
    <p:sldLayoutId id="2147483693"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4" r:id="rId24"/>
    <p:sldLayoutId id="2147483716" r:id="rId25"/>
  </p:sldLayoutIdLst>
  <p:hf hdr="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0" indent="0" algn="l" defTabSz="914400" rtl="0" eaLnBrk="1" latinLnBrk="0" hangingPunct="1">
        <a:spcBef>
          <a:spcPts val="600"/>
        </a:spcBef>
        <a:spcAft>
          <a:spcPts val="0"/>
        </a:spcAft>
        <a:buFont typeface="Arial" panose="020B0604020202020204" pitchFamily="34" charset="0"/>
        <a:buNone/>
        <a:defRPr sz="1400" b="1" kern="1200">
          <a:solidFill>
            <a:schemeClr val="accent1"/>
          </a:solidFill>
          <a:latin typeface="+mn-lt"/>
          <a:ea typeface="+mn-ea"/>
          <a:cs typeface="+mn-cs"/>
        </a:defRPr>
      </a:lvl1pPr>
      <a:lvl2pPr marL="144000" indent="-144000" algn="l" defTabSz="914400" rtl="0" eaLnBrk="1" latinLnBrk="0" hangingPunct="1">
        <a:spcBef>
          <a:spcPts val="600"/>
        </a:spcBef>
        <a:spcAft>
          <a:spcPts val="600"/>
        </a:spcAft>
        <a:buFont typeface="Arial" panose="020B0604020202020204" pitchFamily="34" charset="0"/>
        <a:buChar char="•"/>
        <a:defRPr sz="1400" kern="1200">
          <a:solidFill>
            <a:schemeClr val="tx1"/>
          </a:solidFill>
          <a:latin typeface="+mn-lt"/>
          <a:ea typeface="+mn-ea"/>
          <a:cs typeface="+mn-cs"/>
        </a:defRPr>
      </a:lvl2pPr>
      <a:lvl3pPr marL="432000" indent="-179388"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648000" indent="-144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_BRaNlxFKpU"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hyperlink" Target="http://www.youtube.com/bhpbilliton" TargetMode="External"/><Relationship Id="rId13" Type="http://schemas.openxmlformats.org/officeDocument/2006/relationships/image" Target="../media/image59.png"/><Relationship Id="rId3" Type="http://schemas.openxmlformats.org/officeDocument/2006/relationships/image" Target="../media/image52.png"/><Relationship Id="rId7" Type="http://schemas.openxmlformats.org/officeDocument/2006/relationships/hyperlink" Target="http://www.twitter.com/bhpbilliton" TargetMode="External"/><Relationship Id="rId12" Type="http://schemas.openxmlformats.org/officeDocument/2006/relationships/image" Target="../media/image58.png"/><Relationship Id="rId2" Type="http://schemas.openxmlformats.org/officeDocument/2006/relationships/hyperlink" Target="http://www.bhpbilliton.com/" TargetMode="External"/><Relationship Id="rId1" Type="http://schemas.openxmlformats.org/officeDocument/2006/relationships/slideLayout" Target="../slideLayouts/slideLayout22.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hyperlink" Target="http://www.linkedin.com/company/bhp-billiton" TargetMode="External"/><Relationship Id="rId9" Type="http://schemas.openxmlformats.org/officeDocument/2006/relationships/image" Target="../media/image55.png"/><Relationship Id="rId14"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youtu.be/SnO77vD0ka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tiff"/><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7398" y="1885950"/>
            <a:ext cx="6726159" cy="2294164"/>
          </a:xfrm>
        </p:spPr>
        <p:txBody>
          <a:bodyPr/>
          <a:lstStyle/>
          <a:p>
            <a:r>
              <a:rPr lang="en-AU" dirty="0">
                <a:solidFill>
                  <a:schemeClr val="bg1"/>
                </a:solidFill>
              </a:rPr>
              <a:t>Using Asset Real Time Data from Planning to Execution to Optimise Shutdown Management</a:t>
            </a:r>
            <a:br>
              <a:rPr lang="en-AU" dirty="0">
                <a:latin typeface="Arial" panose="020B0604020202020204" pitchFamily="34" charset="0"/>
                <a:cs typeface="Arial" panose="020B0604020202020204" pitchFamily="34" charset="0"/>
              </a:rPr>
            </a:br>
            <a:endParaRPr lang="en-AU" dirty="0">
              <a:solidFill>
                <a:schemeClr val="bg1"/>
              </a:solidFill>
            </a:endParaRPr>
          </a:p>
        </p:txBody>
      </p:sp>
      <p:sp>
        <p:nvSpPr>
          <p:cNvPr id="3" name="Subtitle 2"/>
          <p:cNvSpPr>
            <a:spLocks noGrp="1"/>
          </p:cNvSpPr>
          <p:nvPr>
            <p:ph type="subTitle" idx="1"/>
          </p:nvPr>
        </p:nvSpPr>
        <p:spPr>
          <a:xfrm>
            <a:off x="507398" y="4897211"/>
            <a:ext cx="3680880" cy="1307647"/>
          </a:xfrm>
        </p:spPr>
        <p:txBody>
          <a:bodyPr/>
          <a:lstStyle/>
          <a:p>
            <a:r>
              <a:rPr lang="en-US" dirty="0">
                <a:solidFill>
                  <a:schemeClr val="bg1"/>
                </a:solidFill>
              </a:rPr>
              <a:t>Ali Izadi</a:t>
            </a:r>
          </a:p>
          <a:p>
            <a:r>
              <a:rPr lang="en-US" dirty="0">
                <a:solidFill>
                  <a:schemeClr val="bg1"/>
                </a:solidFill>
              </a:rPr>
              <a:t>Superintendent Maintenance Analysis and Improvement</a:t>
            </a:r>
          </a:p>
          <a:p>
            <a:r>
              <a:rPr lang="en-US" dirty="0">
                <a:solidFill>
                  <a:schemeClr val="bg1"/>
                </a:solidFill>
              </a:rPr>
              <a:t>March 2019</a:t>
            </a:r>
            <a:endParaRPr lang="en-AU" dirty="0">
              <a:solidFill>
                <a:schemeClr val="bg1"/>
              </a:solidFill>
            </a:endParaRPr>
          </a:p>
        </p:txBody>
      </p:sp>
    </p:spTree>
    <p:extLst>
      <p:ext uri="{BB962C8B-B14F-4D97-AF65-F5344CB8AC3E}">
        <p14:creationId xmlns:p14="http://schemas.microsoft.com/office/powerpoint/2010/main" val="411902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Shutdowns and Turnarounds at BHP</a:t>
            </a:r>
            <a:endParaRPr lang="en-AU" dirty="0"/>
          </a:p>
        </p:txBody>
      </p:sp>
      <p:sp>
        <p:nvSpPr>
          <p:cNvPr id="4" name="Slide Number Placeholder 3"/>
          <p:cNvSpPr>
            <a:spLocks noGrp="1"/>
          </p:cNvSpPr>
          <p:nvPr>
            <p:ph type="sldNum" sz="quarter" idx="12"/>
          </p:nvPr>
        </p:nvSpPr>
        <p:spPr/>
        <p:txBody>
          <a:bodyPr/>
          <a:lstStyle/>
          <a:p>
            <a:fld id="{8D86E900-14D1-4A31-93CA-A00466A1D12C}" type="slidenum">
              <a:rPr lang="en-AU" smtClean="0"/>
              <a:pPr/>
              <a:t>10</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sp>
        <p:nvSpPr>
          <p:cNvPr id="8" name="Text Placeholder 4"/>
          <p:cNvSpPr>
            <a:spLocks noGrp="1"/>
          </p:cNvSpPr>
          <p:nvPr>
            <p:ph sz="half" idx="1"/>
          </p:nvPr>
        </p:nvSpPr>
        <p:spPr>
          <a:xfrm>
            <a:off x="480000" y="1368000"/>
            <a:ext cx="5352288" cy="4536000"/>
          </a:xfrm>
        </p:spPr>
        <p:txBody>
          <a:bodyPr>
            <a:normAutofit/>
          </a:bodyPr>
          <a:lstStyle/>
          <a:p>
            <a:pPr marL="0" lvl="1" indent="0">
              <a:spcBef>
                <a:spcPts val="300"/>
              </a:spcBef>
              <a:buNone/>
            </a:pPr>
            <a:r>
              <a:rPr lang="en-AU" sz="2000" b="1" dirty="0">
                <a:solidFill>
                  <a:schemeClr val="accent1"/>
                </a:solidFill>
                <a:latin typeface="Arial" panose="020B0604020202020204" pitchFamily="34" charset="0"/>
                <a:cs typeface="Arial" panose="020B0604020202020204" pitchFamily="34" charset="0"/>
              </a:rPr>
              <a:t>Number of Shutdowns</a:t>
            </a:r>
          </a:p>
          <a:p>
            <a:pPr marL="285750" lvl="1" indent="-285750">
              <a:spcBef>
                <a:spcPts val="300"/>
              </a:spcBef>
            </a:pPr>
            <a:r>
              <a:rPr lang="en-US" sz="1600" dirty="0">
                <a:latin typeface="Arial" panose="020B0604020202020204" pitchFamily="34" charset="0"/>
                <a:cs typeface="Arial" panose="020B0604020202020204" pitchFamily="34" charset="0"/>
              </a:rPr>
              <a:t>Only in East Coast in average we execute 12 Dragline and Shovel Major Shutdowns per year</a:t>
            </a:r>
          </a:p>
          <a:p>
            <a:pPr marL="285750" lvl="1" indent="-285750">
              <a:spcBef>
                <a:spcPts val="300"/>
              </a:spcBef>
            </a:pPr>
            <a:r>
              <a:rPr lang="en-US" sz="1600" dirty="0">
                <a:latin typeface="Arial" panose="020B0604020202020204" pitchFamily="34" charset="0"/>
                <a:cs typeface="Arial" panose="020B0604020202020204" pitchFamily="34" charset="0"/>
              </a:rPr>
              <a:t>More than 100 Coal Handling and Preparation Plant Shutdowns per year</a:t>
            </a:r>
          </a:p>
          <a:p>
            <a:pPr marL="285750" lvl="1" indent="-285750">
              <a:spcBef>
                <a:spcPts val="300"/>
              </a:spcBef>
            </a:pPr>
            <a:r>
              <a:rPr lang="en-US" sz="1600" dirty="0">
                <a:latin typeface="Arial" panose="020B0604020202020204" pitchFamily="34" charset="0"/>
                <a:cs typeface="Arial" panose="020B0604020202020204" pitchFamily="34" charset="0"/>
              </a:rPr>
              <a:t>More than 500 Pit-Stop </a:t>
            </a:r>
            <a:r>
              <a:rPr lang="en-AU" sz="1600" dirty="0">
                <a:latin typeface="Arial" panose="020B0604020202020204" pitchFamily="34" charset="0"/>
                <a:cs typeface="Arial" panose="020B0604020202020204" pitchFamily="34" charset="0"/>
              </a:rPr>
              <a:t>mini shutdowns</a:t>
            </a:r>
            <a:r>
              <a:rPr lang="en-US" sz="1600" dirty="0">
                <a:latin typeface="Arial" panose="020B0604020202020204" pitchFamily="34" charset="0"/>
                <a:cs typeface="Arial" panose="020B0604020202020204" pitchFamily="34" charset="0"/>
              </a:rPr>
              <a:t> per year</a:t>
            </a:r>
          </a:p>
          <a:p>
            <a:pPr marL="0" lvl="1" indent="0">
              <a:spcBef>
                <a:spcPts val="300"/>
              </a:spcBef>
              <a:buNone/>
            </a:pPr>
            <a:r>
              <a:rPr lang="en-AU" sz="1600" b="1" dirty="0">
                <a:solidFill>
                  <a:schemeClr val="accent1"/>
                </a:solidFill>
                <a:latin typeface="Arial" panose="020B0604020202020204" pitchFamily="34" charset="0"/>
                <a:cs typeface="Arial" panose="020B0604020202020204" pitchFamily="34" charset="0"/>
              </a:rPr>
              <a:t>Complexity of Shutdowns</a:t>
            </a:r>
          </a:p>
          <a:p>
            <a:pPr marL="285750" lvl="1" indent="-285750">
              <a:spcBef>
                <a:spcPts val="300"/>
              </a:spcBef>
            </a:pPr>
            <a:r>
              <a:rPr lang="en-US" sz="1600" dirty="0">
                <a:latin typeface="Arial" panose="020B0604020202020204" pitchFamily="34" charset="0"/>
                <a:cs typeface="Arial" panose="020B0604020202020204" pitchFamily="34" charset="0"/>
              </a:rPr>
              <a:t>From Draglines and Shovels to Wash Plants and small Workshop Pit-Stops</a:t>
            </a:r>
          </a:p>
          <a:p>
            <a:pPr marL="285750" lvl="1" indent="-285750">
              <a:spcBef>
                <a:spcPts val="300"/>
              </a:spcBef>
            </a:pPr>
            <a:r>
              <a:rPr lang="en-US" sz="1600" dirty="0">
                <a:latin typeface="Arial" panose="020B0604020202020204" pitchFamily="34" charset="0"/>
                <a:cs typeface="Arial" panose="020B0604020202020204" pitchFamily="34" charset="0"/>
              </a:rPr>
              <a:t>Shovel Shutdown durations are between 2 weeks </a:t>
            </a:r>
            <a:r>
              <a:rPr lang="en-AU" sz="1600" dirty="0">
                <a:latin typeface="Arial" panose="020B0604020202020204" pitchFamily="34" charset="0"/>
                <a:cs typeface="Arial" panose="020B0604020202020204" pitchFamily="34" charset="0"/>
              </a:rPr>
              <a:t>to 6 weeks</a:t>
            </a:r>
            <a:endParaRPr lang="en-US" sz="1600" dirty="0">
              <a:latin typeface="Arial" panose="020B0604020202020204" pitchFamily="34" charset="0"/>
              <a:cs typeface="Arial" panose="020B0604020202020204" pitchFamily="34" charset="0"/>
            </a:endParaRPr>
          </a:p>
          <a:p>
            <a:pPr marL="285750" lvl="1" indent="-285750">
              <a:spcBef>
                <a:spcPts val="300"/>
              </a:spcBef>
            </a:pPr>
            <a:r>
              <a:rPr lang="en-US" sz="1600" dirty="0">
                <a:latin typeface="Arial" panose="020B0604020202020204" pitchFamily="34" charset="0"/>
                <a:cs typeface="Arial" panose="020B0604020202020204" pitchFamily="34" charset="0"/>
              </a:rPr>
              <a:t>Dragline Shutdown durations are between 4 weeks to </a:t>
            </a:r>
            <a:r>
              <a:rPr lang="en-AU" sz="16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6 weeks</a:t>
            </a:r>
          </a:p>
          <a:p>
            <a:pPr marL="0" lvl="1" indent="0">
              <a:spcBef>
                <a:spcPts val="300"/>
              </a:spcBef>
              <a:buNone/>
            </a:pPr>
            <a:endParaRPr lang="en-AU" sz="1600" dirty="0">
              <a:latin typeface="Arial" panose="020B0604020202020204" pitchFamily="34" charset="0"/>
              <a:cs typeface="Arial" panose="020B0604020202020204" pitchFamily="34" charset="0"/>
            </a:endParaRPr>
          </a:p>
        </p:txBody>
      </p:sp>
      <p:sp>
        <p:nvSpPr>
          <p:cNvPr id="5" name="Rectangle 4"/>
          <p:cNvSpPr/>
          <p:nvPr/>
        </p:nvSpPr>
        <p:spPr>
          <a:xfrm>
            <a:off x="487680" y="5563800"/>
            <a:ext cx="3326552" cy="369332"/>
          </a:xfrm>
          <a:prstGeom prst="rect">
            <a:avLst/>
          </a:prstGeom>
        </p:spPr>
        <p:txBody>
          <a:bodyPr wrap="none">
            <a:spAutoFit/>
          </a:bodyPr>
          <a:lstStyle/>
          <a:p>
            <a:r>
              <a:rPr lang="en-AU" dirty="0">
                <a:hlinkClick r:id="rId3"/>
              </a:rPr>
              <a:t>https://youtu.be/_BRaNlxFKpU</a:t>
            </a:r>
            <a:endParaRPr lang="en-AU"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4545" y="1506545"/>
            <a:ext cx="5461674" cy="4273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154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 Planning and Execution Steps at BHP</a:t>
            </a:r>
            <a:endParaRPr lang="en-AU" dirty="0"/>
          </a:p>
        </p:txBody>
      </p:sp>
      <p:sp>
        <p:nvSpPr>
          <p:cNvPr id="4" name="Slide Number Placeholder 3"/>
          <p:cNvSpPr>
            <a:spLocks noGrp="1"/>
          </p:cNvSpPr>
          <p:nvPr>
            <p:ph type="sldNum" sz="quarter" idx="12"/>
          </p:nvPr>
        </p:nvSpPr>
        <p:spPr/>
        <p:txBody>
          <a:bodyPr/>
          <a:lstStyle/>
          <a:p>
            <a:fld id="{8D86E900-14D1-4A31-93CA-A00466A1D12C}" type="slidenum">
              <a:rPr lang="en-AU" smtClean="0"/>
              <a:pPr/>
              <a:t>11</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graphicFrame>
        <p:nvGraphicFramePr>
          <p:cNvPr id="8" name="Diagram 7"/>
          <p:cNvGraphicFramePr/>
          <p:nvPr>
            <p:extLst>
              <p:ext uri="{D42A27DB-BD31-4B8C-83A1-F6EECF244321}">
                <p14:modId xmlns:p14="http://schemas.microsoft.com/office/powerpoint/2010/main" val="3724578570"/>
              </p:ext>
            </p:extLst>
          </p:nvPr>
        </p:nvGraphicFramePr>
        <p:xfrm>
          <a:off x="565151" y="997126"/>
          <a:ext cx="5137149" cy="4927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3427387297"/>
              </p:ext>
            </p:extLst>
          </p:nvPr>
        </p:nvGraphicFramePr>
        <p:xfrm>
          <a:off x="6130685" y="997126"/>
          <a:ext cx="5137149" cy="4927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8975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Optimising Shutdown Planning and Scheduling</a:t>
            </a:r>
            <a:endParaRPr lang="en-AU" dirty="0"/>
          </a:p>
        </p:txBody>
      </p:sp>
      <p:sp>
        <p:nvSpPr>
          <p:cNvPr id="5" name="Text Placeholder 4"/>
          <p:cNvSpPr>
            <a:spLocks noGrp="1"/>
          </p:cNvSpPr>
          <p:nvPr>
            <p:ph sz="half" idx="1"/>
          </p:nvPr>
        </p:nvSpPr>
        <p:spPr>
          <a:xfrm>
            <a:off x="480000" y="1368000"/>
            <a:ext cx="4739700" cy="4536000"/>
          </a:xfrm>
        </p:spPr>
        <p:txBody>
          <a:bodyPr>
            <a:normAutofit/>
          </a:bodyPr>
          <a:lstStyle/>
          <a:p>
            <a:pPr lvl="1">
              <a:spcBef>
                <a:spcPts val="300"/>
              </a:spcBef>
              <a:buFontTx/>
              <a:buChar char="-"/>
            </a:pPr>
            <a:r>
              <a:rPr lang="en-US" sz="2000" b="1" dirty="0">
                <a:solidFill>
                  <a:schemeClr val="accent1"/>
                </a:solidFill>
                <a:latin typeface="Arial" panose="020B0604020202020204" pitchFamily="34" charset="0"/>
                <a:cs typeface="Arial" panose="020B0604020202020204" pitchFamily="34" charset="0"/>
              </a:rPr>
              <a:t>Total Real Time Condition Based Maintenance</a:t>
            </a:r>
          </a:p>
          <a:p>
            <a:pPr lvl="1">
              <a:spcBef>
                <a:spcPts val="300"/>
              </a:spcBef>
              <a:buFontTx/>
              <a:buChar char="-"/>
            </a:pPr>
            <a:r>
              <a:rPr lang="en-AU" dirty="0">
                <a:latin typeface="Arial" panose="020B0604020202020204" pitchFamily="34" charset="0"/>
                <a:cs typeface="Arial" panose="020B0604020202020204" pitchFamily="34" charset="0"/>
              </a:rPr>
              <a:t>Using Asset Real Time data</a:t>
            </a:r>
            <a:endParaRPr lang="en-US" dirty="0">
              <a:latin typeface="Arial" panose="020B0604020202020204" pitchFamily="34" charset="0"/>
              <a:cs typeface="Arial" panose="020B0604020202020204" pitchFamily="34" charset="0"/>
            </a:endParaRPr>
          </a:p>
          <a:p>
            <a:pPr lvl="1">
              <a:spcBef>
                <a:spcPts val="300"/>
              </a:spcBef>
              <a:buFontTx/>
              <a:buChar char="-"/>
            </a:pPr>
            <a:r>
              <a:rPr lang="en-US" dirty="0">
                <a:latin typeface="Arial" panose="020B0604020202020204" pitchFamily="34" charset="0"/>
                <a:cs typeface="Arial" panose="020B0604020202020204" pitchFamily="34" charset="0"/>
              </a:rPr>
              <a:t>Planning and Scheduling Shutdowns at the Right Time with Minimum Cost</a:t>
            </a:r>
          </a:p>
          <a:p>
            <a:pPr lvl="1">
              <a:spcBef>
                <a:spcPts val="300"/>
              </a:spcBef>
              <a:buFontTx/>
              <a:buChar char="-"/>
            </a:pPr>
            <a:r>
              <a:rPr lang="en-US" dirty="0">
                <a:latin typeface="Arial" panose="020B0604020202020204" pitchFamily="34" charset="0"/>
                <a:cs typeface="Arial" panose="020B0604020202020204" pitchFamily="34" charset="0"/>
              </a:rPr>
              <a:t>Reduce Inventory Level and Cost</a:t>
            </a:r>
          </a:p>
          <a:p>
            <a:pPr lvl="1">
              <a:spcBef>
                <a:spcPts val="300"/>
              </a:spcBef>
              <a:buFontTx/>
              <a:buChar char="-"/>
            </a:pPr>
            <a:r>
              <a:rPr lang="en-US" dirty="0">
                <a:latin typeface="Arial" panose="020B0604020202020204" pitchFamily="34" charset="0"/>
                <a:cs typeface="Arial" panose="020B0604020202020204" pitchFamily="34" charset="0"/>
              </a:rPr>
              <a:t>Optimize required labour and tools</a:t>
            </a:r>
          </a:p>
        </p:txBody>
      </p:sp>
      <p:sp>
        <p:nvSpPr>
          <p:cNvPr id="4" name="Slide Number Placeholder 3"/>
          <p:cNvSpPr>
            <a:spLocks noGrp="1"/>
          </p:cNvSpPr>
          <p:nvPr>
            <p:ph type="sldNum" sz="quarter" idx="12"/>
          </p:nvPr>
        </p:nvSpPr>
        <p:spPr/>
        <p:txBody>
          <a:bodyPr/>
          <a:lstStyle/>
          <a:p>
            <a:fld id="{8D86E900-14D1-4A31-93CA-A00466A1D12C}" type="slidenum">
              <a:rPr lang="en-AU" smtClean="0"/>
              <a:pPr/>
              <a:t>12</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pic>
        <p:nvPicPr>
          <p:cNvPr id="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9700" y="1840480"/>
            <a:ext cx="6463818" cy="32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descr="MaintenanceLineGraph.pn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240805" y="4089335"/>
            <a:ext cx="2918906" cy="2003738"/>
          </a:xfrm>
        </p:spPr>
      </p:pic>
    </p:spTree>
    <p:extLst>
      <p:ext uri="{BB962C8B-B14F-4D97-AF65-F5344CB8AC3E}">
        <p14:creationId xmlns:p14="http://schemas.microsoft.com/office/powerpoint/2010/main" val="7686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spcBef>
                <a:spcPts val="300"/>
              </a:spcBef>
            </a:pPr>
            <a:r>
              <a:rPr lang="en-US" sz="3200" b="1" kern="1200" dirty="0">
                <a:solidFill>
                  <a:schemeClr val="tx1"/>
                </a:solidFill>
                <a:latin typeface="+mn-lt"/>
                <a:ea typeface="+mj-ea"/>
                <a:cs typeface="+mj-cs"/>
              </a:rPr>
              <a:t>Total Real Time Condition Based Maintenance</a:t>
            </a:r>
          </a:p>
        </p:txBody>
      </p:sp>
      <p:sp>
        <p:nvSpPr>
          <p:cNvPr id="4" name="Slide Number Placeholder 3"/>
          <p:cNvSpPr>
            <a:spLocks noGrp="1"/>
          </p:cNvSpPr>
          <p:nvPr>
            <p:ph type="sldNum" sz="quarter" idx="12"/>
          </p:nvPr>
        </p:nvSpPr>
        <p:spPr/>
        <p:txBody>
          <a:bodyPr/>
          <a:lstStyle/>
          <a:p>
            <a:fld id="{8D86E900-14D1-4A31-93CA-A00466A1D12C}" type="slidenum">
              <a:rPr lang="en-AU" smtClean="0"/>
              <a:pPr/>
              <a:t>13</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182260"/>
            <a:ext cx="1035107" cy="776330"/>
          </a:xfrm>
          <a:prstGeom prst="rect">
            <a:avLst/>
          </a:prstGeom>
        </p:spPr>
      </p:pic>
      <p:sp>
        <p:nvSpPr>
          <p:cNvPr id="15" name="Rectangle 14"/>
          <p:cNvSpPr/>
          <p:nvPr/>
        </p:nvSpPr>
        <p:spPr>
          <a:xfrm>
            <a:off x="1147816" y="1339592"/>
            <a:ext cx="2151550" cy="461665"/>
          </a:xfrm>
          <a:prstGeom prst="rect">
            <a:avLst/>
          </a:prstGeom>
          <a:noFill/>
        </p:spPr>
        <p:txBody>
          <a:bodyPr wrap="none" lIns="91440" tIns="45720" rIns="91440" bIns="45720">
            <a:spAutoFit/>
          </a:bodyPr>
          <a:lstStyle/>
          <a:p>
            <a:pPr algn="ctr"/>
            <a:r>
              <a:rPr lang="en-US" sz="2400" b="1" dirty="0">
                <a:ln w="0"/>
                <a:solidFill>
                  <a:schemeClr val="accent1"/>
                </a:solidFill>
                <a:effectLst>
                  <a:outerShdw blurRad="38100" dist="25400" dir="5400000" algn="ctr" rotWithShape="0">
                    <a:srgbClr val="6E747A">
                      <a:alpha val="43000"/>
                    </a:srgbClr>
                  </a:outerShdw>
                </a:effectLst>
              </a:rPr>
              <a:t>CASE STUDY</a:t>
            </a:r>
          </a:p>
        </p:txBody>
      </p:sp>
      <p:sp>
        <p:nvSpPr>
          <p:cNvPr id="18" name="TextBox 17"/>
          <p:cNvSpPr txBox="1"/>
          <p:nvPr/>
        </p:nvSpPr>
        <p:spPr>
          <a:xfrm>
            <a:off x="479999" y="2611338"/>
            <a:ext cx="5089527" cy="3429000"/>
          </a:xfrm>
          <a:prstGeom prst="rect">
            <a:avLst/>
          </a:prstGeom>
        </p:spPr>
        <p:txBody>
          <a:bodyPr vert="horz" lIns="91440" tIns="45720" rIns="91440" bIns="45720" rtlCol="0">
            <a:normAutofit fontScale="40000" lnSpcReduction="20000"/>
          </a:bodyPr>
          <a:lstStyle>
            <a:defPPr>
              <a:defRPr lang="en-US"/>
            </a:defPPr>
            <a:lvl1pPr marL="342900" indent="-342900">
              <a:spcBef>
                <a:spcPts val="600"/>
              </a:spcBef>
              <a:spcAft>
                <a:spcPts val="600"/>
              </a:spcAft>
              <a:buClr>
                <a:srgbClr val="FF0000"/>
              </a:buClr>
              <a:buSzPct val="110000"/>
              <a:buFont typeface="Wingdings" panose="05000000000000000000" pitchFamily="2" charset="2"/>
              <a:buChar char="§"/>
              <a:defRPr sz="2800">
                <a:solidFill>
                  <a:schemeClr val="bg1">
                    <a:lumMod val="50000"/>
                  </a:schemeClr>
                </a:solidFill>
                <a:latin typeface="Arial" panose="020B0604020202020204" pitchFamily="34" charset="0"/>
                <a:cs typeface="Arial" panose="020B0604020202020204" pitchFamily="34" charset="0"/>
              </a:defRPr>
            </a:lvl1pPr>
            <a:lvl2pPr marL="742950" lvl="1" indent="-285750">
              <a:spcBef>
                <a:spcPts val="600"/>
              </a:spcBef>
              <a:spcAft>
                <a:spcPts val="600"/>
              </a:spcAft>
              <a:buClr>
                <a:srgbClr val="FF0000"/>
              </a:buClr>
              <a:buSzPct val="110000"/>
              <a:buFont typeface="Wingdings" pitchFamily="2" charset="2"/>
              <a:buChar char="Ø"/>
              <a:defRPr sz="2800">
                <a:solidFill>
                  <a:schemeClr val="bg1">
                    <a:lumMod val="50000"/>
                  </a:schemeClr>
                </a:solidFill>
                <a:latin typeface="Arial" panose="020B0604020202020204" pitchFamily="34" charset="0"/>
                <a:cs typeface="Arial" panose="020B0604020202020204" pitchFamily="34" charset="0"/>
              </a:defRPr>
            </a:lvl2pPr>
            <a:lvl3pPr marL="1143000" indent="-228600">
              <a:spcBef>
                <a:spcPct val="20000"/>
              </a:spcBef>
              <a:buClr>
                <a:srgbClr val="DD188B"/>
              </a:buClr>
              <a:buSzPct val="110000"/>
              <a:buFont typeface="Wingdings" panose="05000000000000000000" pitchFamily="2" charset="2"/>
              <a:buChar char="§"/>
              <a:defRPr sz="2800"/>
            </a:lvl3pPr>
            <a:lvl4pPr marL="1600200" indent="-228600">
              <a:spcBef>
                <a:spcPct val="20000"/>
              </a:spcBef>
              <a:buClr>
                <a:srgbClr val="DD188B"/>
              </a:buClr>
              <a:buSzPct val="110000"/>
              <a:buFont typeface="Wingdings" panose="05000000000000000000" pitchFamily="2" charset="2"/>
              <a:buChar char="§"/>
              <a:defRPr sz="2800"/>
            </a:lvl4pPr>
            <a:lvl5pPr marL="2057400" indent="-228600">
              <a:spcBef>
                <a:spcPct val="20000"/>
              </a:spcBef>
              <a:buClr>
                <a:srgbClr val="DD188B"/>
              </a:buClr>
              <a:buSzPct val="110000"/>
              <a:buFont typeface="Wingdings" panose="05000000000000000000" pitchFamily="2" charset="2"/>
              <a:buChar char="§"/>
              <a:defRPr sz="28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3400" dirty="0">
                <a:solidFill>
                  <a:schemeClr val="tx1"/>
                </a:solidFill>
              </a:rPr>
              <a:t>Continuous evaluation of all/ most Asset condition parameters</a:t>
            </a:r>
          </a:p>
          <a:p>
            <a:r>
              <a:rPr lang="en-US" sz="3400" dirty="0">
                <a:solidFill>
                  <a:schemeClr val="tx1"/>
                </a:solidFill>
              </a:rPr>
              <a:t>Online analysis base on a complete snapshot of the Machine condition</a:t>
            </a:r>
          </a:p>
          <a:p>
            <a:r>
              <a:rPr lang="en-US" sz="3400" dirty="0">
                <a:solidFill>
                  <a:schemeClr val="tx1"/>
                </a:solidFill>
              </a:rPr>
              <a:t>Assist with implementing Proactive maintenance strategy</a:t>
            </a:r>
          </a:p>
          <a:p>
            <a:r>
              <a:rPr lang="en-US" sz="3400" dirty="0">
                <a:solidFill>
                  <a:schemeClr val="tx1"/>
                </a:solidFill>
              </a:rPr>
              <a:t>Assist with Failure Root Cause Analysis by capturing all machine condition parameters at the time of the failure</a:t>
            </a:r>
          </a:p>
          <a:p>
            <a:r>
              <a:rPr lang="en-US" sz="3400" dirty="0">
                <a:solidFill>
                  <a:schemeClr val="tx1"/>
                </a:solidFill>
              </a:rPr>
              <a:t>Obtain data from remote locations</a:t>
            </a:r>
          </a:p>
          <a:p>
            <a:r>
              <a:rPr lang="en-US" sz="3400" dirty="0">
                <a:solidFill>
                  <a:schemeClr val="tx1"/>
                </a:solidFill>
              </a:rPr>
              <a:t>Easy access to Asset Health Historical Data</a:t>
            </a:r>
          </a:p>
          <a:p>
            <a:r>
              <a:rPr lang="en-US" sz="3400" dirty="0">
                <a:solidFill>
                  <a:schemeClr val="tx1"/>
                </a:solidFill>
              </a:rPr>
              <a:t>Extend component life</a:t>
            </a:r>
          </a:p>
          <a:p>
            <a:r>
              <a:rPr lang="en-US" sz="3400" dirty="0">
                <a:solidFill>
                  <a:schemeClr val="tx1"/>
                </a:solidFill>
              </a:rPr>
              <a:t>Avoid unplanned downtimes</a:t>
            </a:r>
          </a:p>
          <a:p>
            <a:endParaRPr lang="en-US" dirty="0">
              <a:solidFill>
                <a:schemeClr val="tx1"/>
              </a:solidFill>
            </a:endParaRPr>
          </a:p>
          <a:p>
            <a:endParaRPr lang="en-US" dirty="0"/>
          </a:p>
        </p:txBody>
      </p:sp>
      <p:sp>
        <p:nvSpPr>
          <p:cNvPr id="3" name="TextBox 2"/>
          <p:cNvSpPr txBox="1"/>
          <p:nvPr/>
        </p:nvSpPr>
        <p:spPr>
          <a:xfrm>
            <a:off x="480000" y="2046207"/>
            <a:ext cx="3168072" cy="369138"/>
          </a:xfrm>
          <a:prstGeom prst="rect">
            <a:avLst/>
          </a:prstGeom>
          <a:noFill/>
        </p:spPr>
        <p:txBody>
          <a:bodyPr wrap="none" lIns="0" tIns="0" rIns="0" bIns="0" rtlCol="0">
            <a:noAutofit/>
          </a:bodyPr>
          <a:lstStyle/>
          <a:p>
            <a:r>
              <a:rPr lang="en-US" b="1" dirty="0">
                <a:ea typeface="+mj-ea"/>
                <a:cs typeface="+mj-cs"/>
              </a:rPr>
              <a:t>Mobile Fleet Health Control </a:t>
            </a:r>
            <a:r>
              <a:rPr lang="en-US" b="1" dirty="0" err="1">
                <a:ea typeface="+mj-ea"/>
                <a:cs typeface="+mj-cs"/>
              </a:rPr>
              <a:t>Centres</a:t>
            </a:r>
            <a:endParaRPr lang="en-AU" b="1" dirty="0" err="1">
              <a:ea typeface="+mj-ea"/>
              <a:cs typeface="+mj-cs"/>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7118" y="3438475"/>
            <a:ext cx="4401923" cy="293461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4418" y="1072111"/>
            <a:ext cx="4696399" cy="3097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86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Optimising Shutdown Executions</a:t>
            </a:r>
            <a:endParaRPr lang="en-AU" dirty="0"/>
          </a:p>
        </p:txBody>
      </p:sp>
      <p:sp>
        <p:nvSpPr>
          <p:cNvPr id="5" name="Text Placeholder 4"/>
          <p:cNvSpPr>
            <a:spLocks noGrp="1"/>
          </p:cNvSpPr>
          <p:nvPr>
            <p:ph sz="half" idx="1"/>
          </p:nvPr>
        </p:nvSpPr>
        <p:spPr>
          <a:xfrm>
            <a:off x="308550" y="1587254"/>
            <a:ext cx="5352288" cy="4536000"/>
          </a:xfrm>
        </p:spPr>
        <p:txBody>
          <a:bodyPr>
            <a:normAutofit/>
          </a:bodyPr>
          <a:lstStyle/>
          <a:p>
            <a:pPr lvl="1">
              <a:spcBef>
                <a:spcPts val="300"/>
              </a:spcBef>
              <a:buFontTx/>
              <a:buChar char="-"/>
            </a:pPr>
            <a:r>
              <a:rPr lang="en-US" sz="2000" b="1" dirty="0">
                <a:solidFill>
                  <a:schemeClr val="accent1"/>
                </a:solidFill>
                <a:latin typeface="Arial" panose="020B0604020202020204" pitchFamily="34" charset="0"/>
                <a:cs typeface="Arial" panose="020B0604020202020204" pitchFamily="34" charset="0"/>
              </a:rPr>
              <a:t>Virtual Reality and Augmented Reality Technology</a:t>
            </a:r>
          </a:p>
          <a:p>
            <a:pPr lvl="1">
              <a:spcBef>
                <a:spcPts val="300"/>
              </a:spcBef>
              <a:buFontTx/>
              <a:buChar char="-"/>
            </a:pPr>
            <a:r>
              <a:rPr lang="en-US" sz="1600" dirty="0">
                <a:latin typeface="Arial" panose="020B0604020202020204" pitchFamily="34" charset="0"/>
                <a:cs typeface="Arial" panose="020B0604020202020204" pitchFamily="34" charset="0"/>
              </a:rPr>
              <a:t>Executing Shutdowns Safe and Efficient with minimum job interactions</a:t>
            </a:r>
          </a:p>
          <a:p>
            <a:pPr lvl="1">
              <a:spcBef>
                <a:spcPts val="300"/>
              </a:spcBef>
              <a:buFontTx/>
              <a:buChar char="-"/>
            </a:pPr>
            <a:r>
              <a:rPr lang="en-AU" sz="1600" b="1" dirty="0">
                <a:solidFill>
                  <a:schemeClr val="accent1"/>
                </a:solidFill>
                <a:latin typeface="Arial" panose="020B0604020202020204" pitchFamily="34" charset="0"/>
                <a:cs typeface="Arial" panose="020B0604020202020204" pitchFamily="34" charset="0"/>
              </a:rPr>
              <a:t>Using Virtual/ Augmented Reality to execute complex maintenance tasks safely and efficiently</a:t>
            </a:r>
          </a:p>
          <a:p>
            <a:pPr lvl="1">
              <a:spcBef>
                <a:spcPts val="300"/>
              </a:spcBef>
              <a:buFontTx/>
              <a:buChar char="-"/>
            </a:pPr>
            <a:r>
              <a:rPr lang="en-US" sz="1600" b="1" dirty="0">
                <a:solidFill>
                  <a:schemeClr val="accent1"/>
                </a:solidFill>
                <a:latin typeface="Arial" panose="020B0604020202020204" pitchFamily="34" charset="0"/>
                <a:cs typeface="Arial" panose="020B0604020202020204" pitchFamily="34" charset="0"/>
              </a:rPr>
              <a:t>Using Virtual/ Augmented Reality in Maintenance Training </a:t>
            </a:r>
            <a:endParaRPr lang="en-AU" sz="1600" b="1" dirty="0">
              <a:solidFill>
                <a:schemeClr val="accent1"/>
              </a:solidFill>
              <a:latin typeface="Arial" panose="020B0604020202020204" pitchFamily="34" charset="0"/>
              <a:cs typeface="Arial" panose="020B0604020202020204" pitchFamily="34" charset="0"/>
            </a:endParaRPr>
          </a:p>
          <a:p>
            <a:pPr lvl="1">
              <a:spcBef>
                <a:spcPts val="300"/>
              </a:spcBef>
              <a:buFontTx/>
              <a:buChar cha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D86E900-14D1-4A31-93CA-A00466A1D12C}" type="slidenum">
              <a:rPr lang="en-AU" smtClean="0"/>
              <a:pPr/>
              <a:t>14</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8109" y="1587254"/>
            <a:ext cx="5611411" cy="3806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558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spcBef>
                <a:spcPts val="300"/>
              </a:spcBef>
            </a:pPr>
            <a:r>
              <a:rPr lang="en-US" sz="3200" b="1" kern="1200" dirty="0">
                <a:solidFill>
                  <a:schemeClr val="tx1"/>
                </a:solidFill>
                <a:latin typeface="+mn-lt"/>
                <a:ea typeface="+mj-ea"/>
                <a:cs typeface="+mj-cs"/>
              </a:rPr>
              <a:t>Virtual Reality and Augmented Reality Technology</a:t>
            </a:r>
          </a:p>
        </p:txBody>
      </p:sp>
      <p:sp>
        <p:nvSpPr>
          <p:cNvPr id="4" name="Slide Number Placeholder 3"/>
          <p:cNvSpPr>
            <a:spLocks noGrp="1"/>
          </p:cNvSpPr>
          <p:nvPr>
            <p:ph type="sldNum" sz="quarter" idx="12"/>
          </p:nvPr>
        </p:nvSpPr>
        <p:spPr/>
        <p:txBody>
          <a:bodyPr/>
          <a:lstStyle/>
          <a:p>
            <a:fld id="{8D86E900-14D1-4A31-93CA-A00466A1D12C}" type="slidenum">
              <a:rPr lang="en-AU" smtClean="0"/>
              <a:pPr/>
              <a:t>15</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28310"/>
            <a:ext cx="1035107" cy="776330"/>
          </a:xfrm>
          <a:prstGeom prst="rect">
            <a:avLst/>
          </a:prstGeom>
        </p:spPr>
      </p:pic>
      <p:sp>
        <p:nvSpPr>
          <p:cNvPr id="3" name="Rectangle 2"/>
          <p:cNvSpPr/>
          <p:nvPr/>
        </p:nvSpPr>
        <p:spPr>
          <a:xfrm>
            <a:off x="1147816" y="1485642"/>
            <a:ext cx="2151550" cy="461665"/>
          </a:xfrm>
          <a:prstGeom prst="rect">
            <a:avLst/>
          </a:prstGeom>
          <a:noFill/>
        </p:spPr>
        <p:txBody>
          <a:bodyPr wrap="none" lIns="91440" tIns="45720" rIns="91440" bIns="45720">
            <a:spAutoFit/>
          </a:bodyPr>
          <a:lstStyle/>
          <a:p>
            <a:pPr algn="ctr"/>
            <a:r>
              <a:rPr lang="en-US" sz="2400" b="1" dirty="0">
                <a:ln w="0"/>
                <a:solidFill>
                  <a:schemeClr val="accent1"/>
                </a:solidFill>
                <a:effectLst>
                  <a:outerShdw blurRad="38100" dist="25400" dir="5400000" algn="ctr" rotWithShape="0">
                    <a:srgbClr val="6E747A">
                      <a:alpha val="43000"/>
                    </a:srgbClr>
                  </a:outerShdw>
                </a:effectLst>
              </a:rPr>
              <a:t>CASE STUDY</a:t>
            </a:r>
          </a:p>
        </p:txBody>
      </p:sp>
      <p:sp>
        <p:nvSpPr>
          <p:cNvPr id="13" name="TextBox 12"/>
          <p:cNvSpPr txBox="1"/>
          <p:nvPr/>
        </p:nvSpPr>
        <p:spPr>
          <a:xfrm>
            <a:off x="480000" y="2835208"/>
            <a:ext cx="5089527" cy="2742329"/>
          </a:xfrm>
          <a:prstGeom prst="rect">
            <a:avLst/>
          </a:prstGeom>
        </p:spPr>
        <p:txBody>
          <a:bodyPr vert="horz" lIns="91440" tIns="45720" rIns="91440" bIns="45720" rtlCol="0">
            <a:normAutofit/>
          </a:bodyPr>
          <a:lstStyle>
            <a:defPPr>
              <a:defRPr lang="en-US"/>
            </a:defPPr>
            <a:lvl1pPr marL="342900" indent="-342900">
              <a:spcBef>
                <a:spcPts val="600"/>
              </a:spcBef>
              <a:spcAft>
                <a:spcPts val="600"/>
              </a:spcAft>
              <a:buClr>
                <a:srgbClr val="FF0000"/>
              </a:buClr>
              <a:buSzPct val="110000"/>
              <a:buFont typeface="Wingdings" panose="05000000000000000000" pitchFamily="2" charset="2"/>
              <a:buChar char="§"/>
              <a:defRPr sz="2800">
                <a:solidFill>
                  <a:schemeClr val="bg1">
                    <a:lumMod val="50000"/>
                  </a:schemeClr>
                </a:solidFill>
                <a:latin typeface="Arial" panose="020B0604020202020204" pitchFamily="34" charset="0"/>
                <a:cs typeface="Arial" panose="020B0604020202020204" pitchFamily="34" charset="0"/>
              </a:defRPr>
            </a:lvl1pPr>
            <a:lvl2pPr marL="742950" lvl="1" indent="-285750">
              <a:spcBef>
                <a:spcPts val="600"/>
              </a:spcBef>
              <a:spcAft>
                <a:spcPts val="600"/>
              </a:spcAft>
              <a:buClr>
                <a:srgbClr val="FF0000"/>
              </a:buClr>
              <a:buSzPct val="110000"/>
              <a:buFont typeface="Wingdings" pitchFamily="2" charset="2"/>
              <a:buChar char="Ø"/>
              <a:defRPr sz="2800">
                <a:solidFill>
                  <a:schemeClr val="bg1">
                    <a:lumMod val="50000"/>
                  </a:schemeClr>
                </a:solidFill>
                <a:latin typeface="Arial" panose="020B0604020202020204" pitchFamily="34" charset="0"/>
                <a:cs typeface="Arial" panose="020B0604020202020204" pitchFamily="34" charset="0"/>
              </a:defRPr>
            </a:lvl2pPr>
            <a:lvl3pPr marL="1143000" indent="-228600">
              <a:spcBef>
                <a:spcPct val="20000"/>
              </a:spcBef>
              <a:buClr>
                <a:srgbClr val="DD188B"/>
              </a:buClr>
              <a:buSzPct val="110000"/>
              <a:buFont typeface="Wingdings" panose="05000000000000000000" pitchFamily="2" charset="2"/>
              <a:buChar char="§"/>
              <a:defRPr sz="2800"/>
            </a:lvl3pPr>
            <a:lvl4pPr marL="1600200" indent="-228600">
              <a:spcBef>
                <a:spcPct val="20000"/>
              </a:spcBef>
              <a:buClr>
                <a:srgbClr val="DD188B"/>
              </a:buClr>
              <a:buSzPct val="110000"/>
              <a:buFont typeface="Wingdings" panose="05000000000000000000" pitchFamily="2" charset="2"/>
              <a:buChar char="§"/>
              <a:defRPr sz="2800"/>
            </a:lvl4pPr>
            <a:lvl5pPr marL="2057400" indent="-228600">
              <a:spcBef>
                <a:spcPct val="20000"/>
              </a:spcBef>
              <a:buClr>
                <a:srgbClr val="DD188B"/>
              </a:buClr>
              <a:buSzPct val="110000"/>
              <a:buFont typeface="Wingdings" panose="05000000000000000000" pitchFamily="2" charset="2"/>
              <a:buChar char="§"/>
              <a:defRPr sz="28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342900" lvl="1" indent="-342900">
              <a:buFont typeface="Wingdings" panose="05000000000000000000" pitchFamily="2" charset="2"/>
              <a:buChar char="§"/>
            </a:pPr>
            <a:r>
              <a:rPr lang="en-US" sz="1600" dirty="0">
                <a:solidFill>
                  <a:schemeClr val="tx1"/>
                </a:solidFill>
              </a:rPr>
              <a:t>Bins are used as bulk material storages at mine sites</a:t>
            </a:r>
          </a:p>
          <a:p>
            <a:pPr marL="342900" lvl="1" indent="-342900">
              <a:buFont typeface="Wingdings" panose="05000000000000000000" pitchFamily="2" charset="2"/>
              <a:buChar char="§"/>
            </a:pPr>
            <a:r>
              <a:rPr lang="en-US" sz="1600" dirty="0">
                <a:solidFill>
                  <a:schemeClr val="tx1"/>
                </a:solidFill>
              </a:rPr>
              <a:t>Bin Internal Wear Liner Plates are subject to Erosion/ Corrosion and wear</a:t>
            </a:r>
          </a:p>
          <a:p>
            <a:pPr marL="342900" lvl="1" indent="-342900">
              <a:buFont typeface="Wingdings" panose="05000000000000000000" pitchFamily="2" charset="2"/>
              <a:buChar char="§"/>
            </a:pPr>
            <a:r>
              <a:rPr lang="en-US" sz="1600" dirty="0">
                <a:solidFill>
                  <a:schemeClr val="tx1"/>
                </a:solidFill>
              </a:rPr>
              <a:t>Wear Liner failure can result in significant structural damage to bin wall</a:t>
            </a:r>
          </a:p>
          <a:p>
            <a:pPr marL="342900" lvl="1" indent="-342900">
              <a:buFont typeface="Wingdings" panose="05000000000000000000" pitchFamily="2" charset="2"/>
              <a:buChar char="§"/>
            </a:pPr>
            <a:r>
              <a:rPr lang="en-US" sz="1600" dirty="0">
                <a:solidFill>
                  <a:schemeClr val="tx1"/>
                </a:solidFill>
              </a:rPr>
              <a:t>As per Condition Based Strategy, regular Wear Liners Thickness Measurement is required</a:t>
            </a:r>
          </a:p>
        </p:txBody>
      </p:sp>
      <p:sp>
        <p:nvSpPr>
          <p:cNvPr id="15" name="TextBox 14"/>
          <p:cNvSpPr txBox="1"/>
          <p:nvPr/>
        </p:nvSpPr>
        <p:spPr>
          <a:xfrm>
            <a:off x="480001" y="2282777"/>
            <a:ext cx="3168072" cy="369138"/>
          </a:xfrm>
          <a:prstGeom prst="rect">
            <a:avLst/>
          </a:prstGeom>
          <a:noFill/>
        </p:spPr>
        <p:txBody>
          <a:bodyPr wrap="none" lIns="0" tIns="0" rIns="0" bIns="0" rtlCol="0">
            <a:noAutofit/>
          </a:bodyPr>
          <a:lstStyle/>
          <a:p>
            <a:r>
              <a:rPr lang="en-US" b="1" dirty="0">
                <a:ea typeface="+mj-ea"/>
                <a:cs typeface="+mj-cs"/>
              </a:rPr>
              <a:t>3D Laser Scanning Inside Bins</a:t>
            </a:r>
            <a:endParaRPr lang="en-AU" b="1" dirty="0" err="1">
              <a:ea typeface="+mj-ea"/>
              <a:cs typeface="+mj-cs"/>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1480780"/>
            <a:ext cx="4219064" cy="431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004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000" y="1491962"/>
            <a:ext cx="4876802" cy="3053144"/>
          </a:xfrm>
          <a:prstGeom prst="rect">
            <a:avLst/>
          </a:prstGeom>
          <a:noFill/>
        </p:spPr>
        <p:txBody>
          <a:bodyPr wrap="square" rtlCol="0">
            <a:spAutoFit/>
          </a:bodyPr>
          <a:lstStyle>
            <a:defPPr>
              <a:defRPr lang="en-US"/>
            </a:defPPr>
            <a:lvl1pPr>
              <a:spcBef>
                <a:spcPts val="600"/>
              </a:spcBef>
              <a:spcAft>
                <a:spcPts val="600"/>
              </a:spcAft>
              <a:buClr>
                <a:srgbClr val="FF0000"/>
              </a:buClr>
              <a:buFont typeface="Wingdings" pitchFamily="2" charset="2"/>
              <a:buChar char="Ø"/>
              <a:defRPr>
                <a:solidFill>
                  <a:schemeClr val="tx2">
                    <a:lumMod val="10000"/>
                  </a:schemeClr>
                </a:solidFill>
                <a:latin typeface="Arial" panose="020B0604020202020204" pitchFamily="34" charset="0"/>
                <a:cs typeface="Arial" panose="020B0604020202020204" pitchFamily="34" charset="0"/>
              </a:defRPr>
            </a:lvl1pPr>
            <a:lvl2pPr lvl="1">
              <a:spcBef>
                <a:spcPts val="600"/>
              </a:spcBef>
              <a:spcAft>
                <a:spcPts val="600"/>
              </a:spcAft>
              <a:buClr>
                <a:srgbClr val="FF0000"/>
              </a:buClr>
              <a:buFont typeface="Wingdings" pitchFamily="2" charset="2"/>
              <a:buChar char="ü"/>
              <a:defRPr>
                <a:solidFill>
                  <a:schemeClr val="tx2">
                    <a:lumMod val="10000"/>
                  </a:schemeClr>
                </a:solidFill>
                <a:latin typeface="Arial" panose="020B0604020202020204" pitchFamily="34" charset="0"/>
                <a:cs typeface="Arial" panose="020B0604020202020204" pitchFamily="34" charset="0"/>
              </a:defRPr>
            </a:lvl2pPr>
          </a:lstStyle>
          <a:p>
            <a:pPr>
              <a:buNone/>
            </a:pPr>
            <a:r>
              <a:rPr lang="en-US" sz="2000" b="1" dirty="0">
                <a:solidFill>
                  <a:schemeClr val="accent1"/>
                </a:solidFill>
              </a:rPr>
              <a:t>Traditional methods to measure Bin Wear Liner Thickness</a:t>
            </a:r>
          </a:p>
          <a:p>
            <a:pPr marL="342900" lvl="1" indent="-342900">
              <a:lnSpc>
                <a:spcPct val="80000"/>
              </a:lnSpc>
              <a:buSzPct val="110000"/>
              <a:buFont typeface="Wingdings" panose="05000000000000000000" pitchFamily="2" charset="2"/>
              <a:buChar char="§"/>
            </a:pPr>
            <a:r>
              <a:rPr lang="en-US" sz="1600" dirty="0">
                <a:solidFill>
                  <a:schemeClr val="tx1"/>
                </a:solidFill>
              </a:rPr>
              <a:t>Gain access by erecting scaffolds inside the bins</a:t>
            </a:r>
          </a:p>
          <a:p>
            <a:pPr marL="342900" lvl="1" indent="-342900">
              <a:lnSpc>
                <a:spcPct val="80000"/>
              </a:lnSpc>
              <a:buSzPct val="110000"/>
              <a:buFont typeface="Wingdings" panose="05000000000000000000" pitchFamily="2" charset="2"/>
              <a:buChar char="§"/>
            </a:pPr>
            <a:r>
              <a:rPr lang="en-US" sz="1600" dirty="0">
                <a:solidFill>
                  <a:schemeClr val="tx1"/>
                </a:solidFill>
              </a:rPr>
              <a:t>Using Ultra Sound Testing Tools</a:t>
            </a:r>
          </a:p>
          <a:p>
            <a:pPr marL="342900" indent="-342900">
              <a:lnSpc>
                <a:spcPct val="80000"/>
              </a:lnSpc>
              <a:buSzPct val="110000"/>
              <a:buFont typeface="Wingdings" panose="05000000000000000000" pitchFamily="2" charset="2"/>
              <a:buChar char="§"/>
            </a:pPr>
            <a:r>
              <a:rPr lang="en-US" sz="1600" dirty="0">
                <a:solidFill>
                  <a:schemeClr val="tx1"/>
                </a:solidFill>
              </a:rPr>
              <a:t>Very High Safety Risks to people due to;</a:t>
            </a:r>
          </a:p>
          <a:p>
            <a:pPr marL="800100" lvl="2" indent="-342900">
              <a:lnSpc>
                <a:spcPct val="80000"/>
              </a:lnSpc>
              <a:buSzPct val="110000"/>
              <a:buFont typeface="Wingdings" panose="05000000000000000000" pitchFamily="2" charset="2"/>
              <a:buChar char="§"/>
            </a:pPr>
            <a:r>
              <a:rPr lang="en-US" sz="1600" dirty="0">
                <a:solidFill>
                  <a:schemeClr val="tx1"/>
                </a:solidFill>
              </a:rPr>
              <a:t>Work at Height</a:t>
            </a:r>
          </a:p>
          <a:p>
            <a:pPr marL="800100" lvl="2" indent="-342900">
              <a:lnSpc>
                <a:spcPct val="80000"/>
              </a:lnSpc>
              <a:buSzPct val="110000"/>
              <a:buFont typeface="Wingdings" panose="05000000000000000000" pitchFamily="2" charset="2"/>
              <a:buChar char="§"/>
            </a:pPr>
            <a:r>
              <a:rPr lang="en-US" sz="1600" dirty="0">
                <a:solidFill>
                  <a:schemeClr val="tx1"/>
                </a:solidFill>
              </a:rPr>
              <a:t>Work in Confined Space</a:t>
            </a:r>
          </a:p>
          <a:p>
            <a:pPr marL="342900" indent="-342900">
              <a:lnSpc>
                <a:spcPct val="80000"/>
              </a:lnSpc>
              <a:buSzPct val="110000"/>
              <a:buFont typeface="Wingdings" panose="05000000000000000000" pitchFamily="2" charset="2"/>
              <a:buChar char="§"/>
            </a:pPr>
            <a:r>
              <a:rPr lang="en-US" sz="1600" dirty="0">
                <a:solidFill>
                  <a:schemeClr val="tx1"/>
                </a:solidFill>
              </a:rPr>
              <a:t>Expensive</a:t>
            </a:r>
          </a:p>
          <a:p>
            <a:pPr marL="342900" indent="-342900">
              <a:lnSpc>
                <a:spcPct val="80000"/>
              </a:lnSpc>
              <a:buSzPct val="110000"/>
              <a:buFont typeface="Wingdings" panose="05000000000000000000" pitchFamily="2" charset="2"/>
              <a:buChar char="§"/>
            </a:pPr>
            <a:r>
              <a:rPr lang="en-US" sz="1600" dirty="0">
                <a:solidFill>
                  <a:schemeClr val="tx1"/>
                </a:solidFill>
              </a:rPr>
              <a:t>Time Consuming</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5037" y="1491962"/>
            <a:ext cx="5410200" cy="4057650"/>
          </a:xfrm>
          <a:prstGeom prst="rect">
            <a:avLst/>
          </a:prstGeom>
          <a:ln>
            <a:noFill/>
          </a:ln>
          <a:effectLst>
            <a:outerShdw blurRad="292100" dist="139700" dir="2700000" algn="tl" rotWithShape="0">
              <a:srgbClr val="333333">
                <a:alpha val="65000"/>
              </a:srgbClr>
            </a:outerShdw>
          </a:effectLst>
        </p:spPr>
      </p:pic>
      <p:sp>
        <p:nvSpPr>
          <p:cNvPr id="8" name="Title 1"/>
          <p:cNvSpPr>
            <a:spLocks noGrp="1"/>
          </p:cNvSpPr>
          <p:nvPr>
            <p:ph type="title"/>
          </p:nvPr>
        </p:nvSpPr>
        <p:spPr/>
        <p:txBody>
          <a:bodyPr vert="horz" lIns="91440" tIns="45720" rIns="91440" bIns="45720" rtlCol="0" anchor="ctr">
            <a:noAutofit/>
          </a:bodyPr>
          <a:lstStyle/>
          <a:p>
            <a:r>
              <a:rPr lang="en-US" dirty="0"/>
              <a:t>Case Study - 3D Laser Scanning inside Bins</a:t>
            </a:r>
          </a:p>
        </p:txBody>
      </p:sp>
      <p:sp>
        <p:nvSpPr>
          <p:cNvPr id="2" name="TextBox 1"/>
          <p:cNvSpPr txBox="1"/>
          <p:nvPr/>
        </p:nvSpPr>
        <p:spPr>
          <a:xfrm>
            <a:off x="5775037" y="5693664"/>
            <a:ext cx="3529584" cy="286512"/>
          </a:xfrm>
          <a:prstGeom prst="rect">
            <a:avLst/>
          </a:prstGeom>
          <a:noFill/>
        </p:spPr>
        <p:txBody>
          <a:bodyPr wrap="none" lIns="0" tIns="0" rIns="0" bIns="0" rtlCol="0">
            <a:noAutofit/>
          </a:bodyPr>
          <a:lstStyle/>
          <a:p>
            <a:r>
              <a:rPr lang="en-US" sz="600" i="1" dirty="0"/>
              <a:t>*Photo is an example and for reference only.</a:t>
            </a:r>
            <a:endParaRPr lang="en-AU" sz="600" i="1" dirty="0" err="1"/>
          </a:p>
        </p:txBody>
      </p:sp>
      <p:sp>
        <p:nvSpPr>
          <p:cNvPr id="6" name="Slide Number Placeholder 4"/>
          <p:cNvSpPr>
            <a:spLocks noGrp="1"/>
          </p:cNvSpPr>
          <p:nvPr>
            <p:ph type="sldNum" sz="quarter" idx="12"/>
          </p:nvPr>
        </p:nvSpPr>
        <p:spPr>
          <a:xfrm>
            <a:off x="5844119" y="6282268"/>
            <a:ext cx="505883" cy="366083"/>
          </a:xfrm>
        </p:spPr>
        <p:txBody>
          <a:bodyPr/>
          <a:lstStyle/>
          <a:p>
            <a:fld id="{A60D189A-E7B8-4776-8BE1-1B1979AB4147}" type="slidenum">
              <a:rPr lang="en-US" smtClean="0">
                <a:solidFill>
                  <a:srgbClr val="476475"/>
                </a:solidFill>
              </a:rPr>
              <a:t>16</a:t>
            </a:fld>
            <a:endParaRPr lang="en-US" dirty="0">
              <a:solidFill>
                <a:srgbClr val="476475"/>
              </a:solidFill>
            </a:endParaRPr>
          </a:p>
        </p:txBody>
      </p:sp>
    </p:spTree>
    <p:extLst>
      <p:ext uri="{BB962C8B-B14F-4D97-AF65-F5344CB8AC3E}">
        <p14:creationId xmlns:p14="http://schemas.microsoft.com/office/powerpoint/2010/main" val="191012981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000" y="1644730"/>
            <a:ext cx="4724403" cy="3114699"/>
          </a:xfrm>
          <a:prstGeom prst="rect">
            <a:avLst/>
          </a:prstGeom>
          <a:noFill/>
        </p:spPr>
        <p:txBody>
          <a:bodyPr wrap="square" rtlCol="0">
            <a:spAutoFit/>
          </a:bodyPr>
          <a:lstStyle>
            <a:defPPr>
              <a:defRPr lang="en-US"/>
            </a:defPPr>
            <a:lvl1pPr>
              <a:spcBef>
                <a:spcPts val="600"/>
              </a:spcBef>
              <a:spcAft>
                <a:spcPts val="600"/>
              </a:spcAft>
              <a:buClr>
                <a:srgbClr val="FF0000"/>
              </a:buClr>
              <a:buFont typeface="Wingdings" pitchFamily="2" charset="2"/>
              <a:buChar char="Ø"/>
              <a:defRPr>
                <a:solidFill>
                  <a:schemeClr val="tx2">
                    <a:lumMod val="10000"/>
                  </a:schemeClr>
                </a:solidFill>
                <a:latin typeface="Arial" panose="020B0604020202020204" pitchFamily="34" charset="0"/>
                <a:cs typeface="Arial" panose="020B0604020202020204" pitchFamily="34" charset="0"/>
              </a:defRPr>
            </a:lvl1pPr>
            <a:lvl2pPr lvl="1">
              <a:spcBef>
                <a:spcPts val="600"/>
              </a:spcBef>
              <a:spcAft>
                <a:spcPts val="600"/>
              </a:spcAft>
              <a:buClr>
                <a:srgbClr val="FF0000"/>
              </a:buClr>
              <a:buFont typeface="Wingdings" pitchFamily="2" charset="2"/>
              <a:buChar char="ü"/>
              <a:defRPr>
                <a:solidFill>
                  <a:schemeClr val="tx2">
                    <a:lumMod val="10000"/>
                  </a:schemeClr>
                </a:solidFill>
                <a:latin typeface="Arial" panose="020B0604020202020204" pitchFamily="34" charset="0"/>
                <a:cs typeface="Arial" panose="020B0604020202020204" pitchFamily="34" charset="0"/>
              </a:defRPr>
            </a:lvl2pPr>
          </a:lstStyle>
          <a:p>
            <a:pPr>
              <a:lnSpc>
                <a:spcPct val="80000"/>
              </a:lnSpc>
              <a:buSzPct val="110000"/>
              <a:buNone/>
            </a:pPr>
            <a:r>
              <a:rPr lang="en-US" sz="2000" b="1" dirty="0">
                <a:solidFill>
                  <a:schemeClr val="accent1"/>
                </a:solidFill>
              </a:rPr>
              <a:t>Using new 3D Scanning Technology</a:t>
            </a:r>
            <a:endParaRPr lang="en-US" sz="2000" dirty="0">
              <a:solidFill>
                <a:schemeClr val="tx1"/>
              </a:solidFill>
            </a:endParaRPr>
          </a:p>
          <a:p>
            <a:pPr marL="342900" indent="-342900">
              <a:lnSpc>
                <a:spcPct val="80000"/>
              </a:lnSpc>
              <a:buSzPct val="110000"/>
              <a:buFont typeface="Wingdings" panose="05000000000000000000" pitchFamily="2" charset="2"/>
              <a:buChar char="§"/>
            </a:pPr>
            <a:r>
              <a:rPr lang="en-US" sz="1600" dirty="0">
                <a:solidFill>
                  <a:schemeClr val="tx1"/>
                </a:solidFill>
              </a:rPr>
              <a:t>Scan internal surface of bins by help of Laser Scanning Tools</a:t>
            </a:r>
          </a:p>
          <a:p>
            <a:pPr marL="342900" indent="-342900">
              <a:lnSpc>
                <a:spcPct val="80000"/>
              </a:lnSpc>
              <a:buSzPct val="110000"/>
              <a:buFont typeface="Wingdings" panose="05000000000000000000" pitchFamily="2" charset="2"/>
              <a:buChar char="§"/>
            </a:pPr>
            <a:r>
              <a:rPr lang="en-US" sz="1600" dirty="0">
                <a:solidFill>
                  <a:schemeClr val="tx1"/>
                </a:solidFill>
              </a:rPr>
              <a:t>Eliminate significant safety risks</a:t>
            </a:r>
          </a:p>
          <a:p>
            <a:pPr marL="800100" lvl="2" indent="-342900">
              <a:lnSpc>
                <a:spcPct val="80000"/>
              </a:lnSpc>
              <a:buSzPct val="110000"/>
              <a:buFont typeface="Wingdings" panose="05000000000000000000" pitchFamily="2" charset="2"/>
              <a:buChar char="§"/>
            </a:pPr>
            <a:r>
              <a:rPr lang="en-US" sz="1600" dirty="0">
                <a:solidFill>
                  <a:schemeClr val="tx1"/>
                </a:solidFill>
              </a:rPr>
              <a:t>Confined Space Entry</a:t>
            </a:r>
          </a:p>
          <a:p>
            <a:pPr marL="800100" lvl="2" indent="-342900">
              <a:lnSpc>
                <a:spcPct val="80000"/>
              </a:lnSpc>
              <a:buSzPct val="110000"/>
              <a:buFont typeface="Wingdings" panose="05000000000000000000" pitchFamily="2" charset="2"/>
              <a:buChar char="§"/>
            </a:pPr>
            <a:r>
              <a:rPr lang="en-US" sz="1600" dirty="0">
                <a:solidFill>
                  <a:schemeClr val="tx1"/>
                </a:solidFill>
              </a:rPr>
              <a:t>Work at Height</a:t>
            </a:r>
          </a:p>
          <a:p>
            <a:pPr marL="342900" indent="-342900">
              <a:lnSpc>
                <a:spcPct val="80000"/>
              </a:lnSpc>
              <a:buSzPct val="110000"/>
              <a:buFont typeface="Wingdings" panose="05000000000000000000" pitchFamily="2" charset="2"/>
              <a:buChar char="§"/>
            </a:pPr>
            <a:r>
              <a:rPr lang="en-US" sz="1600" dirty="0">
                <a:solidFill>
                  <a:schemeClr val="tx1"/>
                </a:solidFill>
              </a:rPr>
              <a:t>Significant Time and Cost Reduction</a:t>
            </a:r>
          </a:p>
          <a:p>
            <a:pPr marL="342900" indent="-342900">
              <a:lnSpc>
                <a:spcPct val="80000"/>
              </a:lnSpc>
              <a:buSzPct val="110000"/>
              <a:buFont typeface="Wingdings" panose="05000000000000000000" pitchFamily="2" charset="2"/>
              <a:buChar char="§"/>
            </a:pPr>
            <a:r>
              <a:rPr lang="en-US" sz="1600" dirty="0">
                <a:solidFill>
                  <a:schemeClr val="tx1"/>
                </a:solidFill>
              </a:rPr>
              <a:t>Accurate measurement and precise reading</a:t>
            </a:r>
          </a:p>
          <a:p>
            <a:pPr marL="342900" indent="-342900">
              <a:lnSpc>
                <a:spcPct val="80000"/>
              </a:lnSpc>
              <a:buSzPct val="110000"/>
              <a:buFont typeface="Wingdings" panose="05000000000000000000" pitchFamily="2" charset="2"/>
              <a:buChar char="§"/>
            </a:pPr>
            <a:r>
              <a:rPr lang="en-US" sz="1600" dirty="0">
                <a:solidFill>
                  <a:schemeClr val="tx1"/>
                </a:solidFill>
              </a:rPr>
              <a:t>Easy to understand and analyse data</a:t>
            </a:r>
          </a:p>
          <a:p>
            <a:endParaRPr lang="en-US" dirty="0"/>
          </a:p>
        </p:txBody>
      </p:sp>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9504" y="1540856"/>
            <a:ext cx="3308350" cy="212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HP-TLO-Scan Isometr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8038" y="2017937"/>
            <a:ext cx="2382780" cy="3673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HP-TLO-Top View and Sca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9504" y="3822078"/>
            <a:ext cx="3308350" cy="2693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p:txBody>
          <a:bodyPr vert="horz" lIns="91440" tIns="45720" rIns="91440" bIns="45720" rtlCol="0" anchor="ctr">
            <a:noAutofit/>
          </a:bodyPr>
          <a:lstStyle/>
          <a:p>
            <a:r>
              <a:rPr lang="en-US" dirty="0"/>
              <a:t>Case Study - 3D Laser Scanning inside Bins</a:t>
            </a:r>
          </a:p>
        </p:txBody>
      </p:sp>
      <p:sp>
        <p:nvSpPr>
          <p:cNvPr id="7" name="TextBox 6"/>
          <p:cNvSpPr txBox="1"/>
          <p:nvPr/>
        </p:nvSpPr>
        <p:spPr>
          <a:xfrm>
            <a:off x="9128038" y="5980176"/>
            <a:ext cx="1716746" cy="286512"/>
          </a:xfrm>
          <a:prstGeom prst="rect">
            <a:avLst/>
          </a:prstGeom>
          <a:noFill/>
        </p:spPr>
        <p:txBody>
          <a:bodyPr wrap="none" lIns="0" tIns="0" rIns="0" bIns="0" rtlCol="0">
            <a:noAutofit/>
          </a:bodyPr>
          <a:lstStyle/>
          <a:p>
            <a:r>
              <a:rPr lang="en-US" sz="600" i="1" dirty="0"/>
              <a:t>*Photos are examples and for reference only.</a:t>
            </a:r>
            <a:endParaRPr lang="en-AU" sz="600" i="1" dirty="0" err="1"/>
          </a:p>
        </p:txBody>
      </p:sp>
    </p:spTree>
    <p:extLst>
      <p:ext uri="{BB962C8B-B14F-4D97-AF65-F5344CB8AC3E}">
        <p14:creationId xmlns:p14="http://schemas.microsoft.com/office/powerpoint/2010/main" val="358879483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Emerging Works at Shutdowns</a:t>
            </a:r>
            <a:endParaRPr lang="en-AU" dirty="0"/>
          </a:p>
        </p:txBody>
      </p:sp>
      <p:sp>
        <p:nvSpPr>
          <p:cNvPr id="5" name="Slide Number Placeholder 4"/>
          <p:cNvSpPr>
            <a:spLocks noGrp="1"/>
          </p:cNvSpPr>
          <p:nvPr>
            <p:ph type="sldNum" sz="quarter" idx="12"/>
          </p:nvPr>
        </p:nvSpPr>
        <p:spPr/>
        <p:txBody>
          <a:bodyPr/>
          <a:lstStyle/>
          <a:p>
            <a:fld id="{90E75981-53F8-4174-8F05-C8A5CE0FBBE0}" type="slidenum">
              <a:rPr lang="en-US" smtClean="0">
                <a:solidFill>
                  <a:srgbClr val="476475"/>
                </a:solidFill>
              </a:rPr>
              <a:pPr/>
              <a:t>18</a:t>
            </a:fld>
            <a:endParaRPr lang="en-US" dirty="0">
              <a:solidFill>
                <a:srgbClr val="476475"/>
              </a:solidFill>
            </a:endParaRPr>
          </a:p>
        </p:txBody>
      </p:sp>
      <p:sp>
        <p:nvSpPr>
          <p:cNvPr id="6" name="Text Placeholder 4"/>
          <p:cNvSpPr txBox="1">
            <a:spLocks/>
          </p:cNvSpPr>
          <p:nvPr/>
        </p:nvSpPr>
        <p:spPr>
          <a:xfrm>
            <a:off x="480000" y="1106014"/>
            <a:ext cx="5200364" cy="4036757"/>
          </a:xfrm>
          <a:prstGeom prst="rect">
            <a:avLst/>
          </a:prstGeom>
        </p:spPr>
        <p:txBody>
          <a:bodyPr>
            <a:normAutofit/>
          </a:bodyPr>
          <a:lstStyle>
            <a:lvl1pPr marL="0" indent="0" algn="l" defTabSz="914400" rtl="0" eaLnBrk="1" latinLnBrk="0" hangingPunct="1">
              <a:spcBef>
                <a:spcPts val="600"/>
              </a:spcBef>
              <a:spcAft>
                <a:spcPts val="0"/>
              </a:spcAft>
              <a:buFont typeface="Arial" panose="020B0604020202020204" pitchFamily="34" charset="0"/>
              <a:buNone/>
              <a:defRPr sz="1400" b="1" kern="1200">
                <a:solidFill>
                  <a:schemeClr val="accent1"/>
                </a:solidFill>
                <a:latin typeface="+mn-lt"/>
                <a:ea typeface="+mn-ea"/>
                <a:cs typeface="+mn-cs"/>
              </a:defRPr>
            </a:lvl1pPr>
            <a:lvl2pPr marL="144000" indent="-144000" algn="l" defTabSz="914400" rtl="0" eaLnBrk="1" latinLnBrk="0" hangingPunct="1">
              <a:spcBef>
                <a:spcPts val="600"/>
              </a:spcBef>
              <a:spcAft>
                <a:spcPts val="600"/>
              </a:spcAft>
              <a:buFont typeface="Arial" panose="020B0604020202020204" pitchFamily="34" charset="0"/>
              <a:buChar char="•"/>
              <a:defRPr sz="1400" kern="1200">
                <a:solidFill>
                  <a:schemeClr val="tx1"/>
                </a:solidFill>
                <a:latin typeface="+mn-lt"/>
                <a:ea typeface="+mn-ea"/>
                <a:cs typeface="+mn-cs"/>
              </a:defRPr>
            </a:lvl2pPr>
            <a:lvl3pPr marL="432000" indent="-179388"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648000" indent="-144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300"/>
              </a:spcBef>
              <a:buNone/>
            </a:pPr>
            <a:r>
              <a:rPr lang="en-AU" sz="2000" b="1" dirty="0">
                <a:solidFill>
                  <a:schemeClr val="accent1"/>
                </a:solidFill>
                <a:latin typeface="Arial" panose="020B0604020202020204" pitchFamily="34" charset="0"/>
                <a:cs typeface="Arial" panose="020B0604020202020204" pitchFamily="34" charset="0"/>
              </a:rPr>
              <a:t>Managing emerging work with minimum impact on budget and resources</a:t>
            </a:r>
          </a:p>
          <a:p>
            <a:pPr marL="342900" lvl="1" indent="-342900">
              <a:lnSpc>
                <a:spcPct val="80000"/>
              </a:lnSpc>
              <a:buClr>
                <a:srgbClr val="FF0000"/>
              </a:buClr>
              <a:buSzPct val="110000"/>
              <a:buFont typeface="Wingdings" panose="05000000000000000000" pitchFamily="2" charset="2"/>
              <a:buChar char="§"/>
            </a:pPr>
            <a:r>
              <a:rPr lang="en-US" sz="1600" dirty="0">
                <a:latin typeface="Arial" panose="020B0604020202020204" pitchFamily="34" charset="0"/>
                <a:cs typeface="Arial" panose="020B0604020202020204" pitchFamily="34" charset="0"/>
              </a:rPr>
              <a:t>Providing continuous updates through Information centers and Information Boards</a:t>
            </a:r>
          </a:p>
          <a:p>
            <a:pPr marL="342900" lvl="1" indent="-342900">
              <a:lnSpc>
                <a:spcPct val="80000"/>
              </a:lnSpc>
              <a:buClr>
                <a:srgbClr val="FF0000"/>
              </a:buClr>
              <a:buSzPct val="110000"/>
              <a:buFont typeface="Wingdings" panose="05000000000000000000" pitchFamily="2" charset="2"/>
              <a:buChar char="§"/>
            </a:pPr>
            <a:r>
              <a:rPr lang="en-US" sz="1600" dirty="0">
                <a:latin typeface="Arial" panose="020B0604020202020204" pitchFamily="34" charset="0"/>
                <a:cs typeface="Arial" panose="020B0604020202020204" pitchFamily="34" charset="0"/>
              </a:rPr>
              <a:t>Assigning Area Leaders/ Area Supervisors for each work zone  </a:t>
            </a:r>
          </a:p>
          <a:p>
            <a:pPr marL="342900" lvl="1" indent="-342900">
              <a:lnSpc>
                <a:spcPct val="80000"/>
              </a:lnSpc>
              <a:buClr>
                <a:srgbClr val="FF0000"/>
              </a:buClr>
              <a:buSzPct val="110000"/>
              <a:buFont typeface="Wingdings" panose="05000000000000000000" pitchFamily="2" charset="2"/>
              <a:buChar char="§"/>
            </a:pPr>
            <a:r>
              <a:rPr lang="en-US" sz="1600" dirty="0">
                <a:latin typeface="Arial" panose="020B0604020202020204" pitchFamily="34" charset="0"/>
                <a:cs typeface="Arial" panose="020B0604020202020204" pitchFamily="34" charset="0"/>
              </a:rPr>
              <a:t>Provide regular updates twice per day and track tasks progress as per Gantt Chart</a:t>
            </a:r>
          </a:p>
          <a:p>
            <a:pPr marL="342900" lvl="1" indent="-342900">
              <a:lnSpc>
                <a:spcPct val="80000"/>
              </a:lnSpc>
              <a:buClr>
                <a:srgbClr val="FF0000"/>
              </a:buClr>
              <a:buSzPct val="110000"/>
              <a:buFont typeface="Wingdings" panose="05000000000000000000" pitchFamily="2" charset="2"/>
              <a:buChar char="§"/>
            </a:pPr>
            <a:r>
              <a:rPr lang="en-US" sz="1600" dirty="0">
                <a:latin typeface="Arial" panose="020B0604020202020204" pitchFamily="34" charset="0"/>
                <a:cs typeface="Arial" panose="020B0604020202020204" pitchFamily="34" charset="0"/>
              </a:rPr>
              <a:t>Escalation Board for at risk tasks</a:t>
            </a:r>
          </a:p>
          <a:p>
            <a:pPr marL="342900" lvl="1" indent="-342900">
              <a:lnSpc>
                <a:spcPct val="80000"/>
              </a:lnSpc>
              <a:buClr>
                <a:srgbClr val="FF0000"/>
              </a:buClr>
              <a:buSzPct val="110000"/>
              <a:buFont typeface="Wingdings" panose="05000000000000000000" pitchFamily="2" charset="2"/>
              <a:buChar char="§"/>
            </a:pPr>
            <a:r>
              <a:rPr lang="en-US" sz="1600" dirty="0">
                <a:latin typeface="Arial" panose="020B0604020202020204" pitchFamily="34" charset="0"/>
                <a:cs typeface="Arial" panose="020B0604020202020204" pitchFamily="34" charset="0"/>
              </a:rPr>
              <a:t>Issue Management of Changes process where needed to control Safety/ Cost Risks</a:t>
            </a:r>
          </a:p>
          <a:p>
            <a:pPr marL="285750" lvl="1" indent="-285750">
              <a:spcBef>
                <a:spcPts val="300"/>
              </a:spcBef>
            </a:pPr>
            <a:endParaRPr lang="en-AU"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8772" y="1019352"/>
            <a:ext cx="5737447" cy="304224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1525" y="3422209"/>
            <a:ext cx="2965838" cy="19772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7829" y="3422209"/>
            <a:ext cx="3082446" cy="2054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3688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Turnarounds and Shutdowns – Close Out  </a:t>
            </a:r>
            <a:endParaRPr lang="en-AU" dirty="0"/>
          </a:p>
        </p:txBody>
      </p:sp>
      <p:sp>
        <p:nvSpPr>
          <p:cNvPr id="5" name="Slide Number Placeholder 4"/>
          <p:cNvSpPr>
            <a:spLocks noGrp="1"/>
          </p:cNvSpPr>
          <p:nvPr>
            <p:ph type="sldNum" sz="quarter" idx="12"/>
          </p:nvPr>
        </p:nvSpPr>
        <p:spPr/>
        <p:txBody>
          <a:bodyPr/>
          <a:lstStyle/>
          <a:p>
            <a:fld id="{90E75981-53F8-4174-8F05-C8A5CE0FBBE0}" type="slidenum">
              <a:rPr lang="en-US" smtClean="0">
                <a:solidFill>
                  <a:srgbClr val="476475"/>
                </a:solidFill>
              </a:rPr>
              <a:pPr/>
              <a:t>19</a:t>
            </a:fld>
            <a:endParaRPr lang="en-US">
              <a:solidFill>
                <a:srgbClr val="476475"/>
              </a:solidFill>
            </a:endParaRPr>
          </a:p>
        </p:txBody>
      </p:sp>
      <p:sp>
        <p:nvSpPr>
          <p:cNvPr id="6" name="Text Placeholder 4"/>
          <p:cNvSpPr txBox="1">
            <a:spLocks/>
          </p:cNvSpPr>
          <p:nvPr/>
        </p:nvSpPr>
        <p:spPr>
          <a:xfrm>
            <a:off x="480000" y="1368000"/>
            <a:ext cx="5364119" cy="4792655"/>
          </a:xfrm>
          <a:prstGeom prst="rect">
            <a:avLst/>
          </a:prstGeom>
        </p:spPr>
        <p:txBody>
          <a:bodyPr>
            <a:normAutofit fontScale="77500" lnSpcReduction="20000"/>
          </a:bodyPr>
          <a:lstStyle>
            <a:lvl1pPr marL="0" indent="0" algn="l" defTabSz="914400" rtl="0" eaLnBrk="1" latinLnBrk="0" hangingPunct="1">
              <a:spcBef>
                <a:spcPts val="600"/>
              </a:spcBef>
              <a:spcAft>
                <a:spcPts val="0"/>
              </a:spcAft>
              <a:buFont typeface="Arial" panose="020B0604020202020204" pitchFamily="34" charset="0"/>
              <a:buNone/>
              <a:defRPr sz="1400" b="1" kern="1200">
                <a:solidFill>
                  <a:schemeClr val="accent1"/>
                </a:solidFill>
                <a:latin typeface="+mn-lt"/>
                <a:ea typeface="+mn-ea"/>
                <a:cs typeface="+mn-cs"/>
              </a:defRPr>
            </a:lvl1pPr>
            <a:lvl2pPr marL="144000" indent="-144000" algn="l" defTabSz="914400" rtl="0" eaLnBrk="1" latinLnBrk="0" hangingPunct="1">
              <a:spcBef>
                <a:spcPts val="600"/>
              </a:spcBef>
              <a:spcAft>
                <a:spcPts val="600"/>
              </a:spcAft>
              <a:buFont typeface="Arial" panose="020B0604020202020204" pitchFamily="34" charset="0"/>
              <a:buChar char="•"/>
              <a:defRPr sz="1400" kern="1200">
                <a:solidFill>
                  <a:schemeClr val="tx1"/>
                </a:solidFill>
                <a:latin typeface="+mn-lt"/>
                <a:ea typeface="+mn-ea"/>
                <a:cs typeface="+mn-cs"/>
              </a:defRPr>
            </a:lvl2pPr>
            <a:lvl3pPr marL="432000" indent="-179388"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648000" indent="-144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300"/>
              </a:spcBef>
              <a:buNone/>
            </a:pPr>
            <a:r>
              <a:rPr lang="en-AU" sz="3600" b="1" dirty="0">
                <a:solidFill>
                  <a:schemeClr val="accent1"/>
                </a:solidFill>
                <a:latin typeface="Arial" panose="020B0604020202020204" pitchFamily="34" charset="0"/>
                <a:cs typeface="Arial" panose="020B0604020202020204" pitchFamily="34" charset="0"/>
              </a:rPr>
              <a:t>Measuring performance of Turnarounds and Shutdowns using productivity tracking throughout the project</a:t>
            </a:r>
          </a:p>
          <a:p>
            <a:pPr marL="342900" lvl="1" indent="-342900">
              <a:buClr>
                <a:srgbClr val="FF0000"/>
              </a:buClr>
              <a:buSzPct val="110000"/>
              <a:buFont typeface="Wingdings" panose="05000000000000000000" pitchFamily="2" charset="2"/>
              <a:buChar char="§"/>
            </a:pPr>
            <a:r>
              <a:rPr lang="en-AU" sz="2000" dirty="0">
                <a:latin typeface="Arial" panose="020B0604020202020204" pitchFamily="34" charset="0"/>
                <a:cs typeface="Arial" panose="020B0604020202020204" pitchFamily="34" charset="0"/>
              </a:rPr>
              <a:t>Recording all shutdown performance data, including;</a:t>
            </a:r>
          </a:p>
          <a:p>
            <a:pPr marL="558900" lvl="3" indent="-342900">
              <a:spcBef>
                <a:spcPts val="600"/>
              </a:spcBef>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Ramp Down/ Ramp Up Duration</a:t>
            </a:r>
          </a:p>
          <a:p>
            <a:pPr marL="558900" lvl="3" indent="-342900">
              <a:spcBef>
                <a:spcPts val="600"/>
              </a:spcBef>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Isolation Time</a:t>
            </a:r>
          </a:p>
          <a:p>
            <a:pPr marL="558900" lvl="3" indent="-342900">
              <a:spcBef>
                <a:spcPts val="600"/>
              </a:spcBef>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Execution Time</a:t>
            </a:r>
          </a:p>
          <a:p>
            <a:pPr marL="558900" lvl="3" indent="-342900">
              <a:spcBef>
                <a:spcPts val="600"/>
              </a:spcBef>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Tool Time</a:t>
            </a:r>
          </a:p>
          <a:p>
            <a:pPr marL="342900" lvl="2" indent="-342900">
              <a:spcBef>
                <a:spcPts val="600"/>
              </a:spcBef>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Measuring Adherence to Schedule</a:t>
            </a:r>
          </a:p>
          <a:p>
            <a:pPr marL="342900" lvl="2" indent="-342900">
              <a:spcBef>
                <a:spcPts val="600"/>
              </a:spcBef>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Conduct Shutdown Overrun Root Cause Study</a:t>
            </a:r>
            <a:endParaRPr lang="en-AU" sz="2000" dirty="0">
              <a:latin typeface="Arial" panose="020B0604020202020204" pitchFamily="34" charset="0"/>
              <a:cs typeface="Arial" panose="020B0604020202020204" pitchFamily="34" charset="0"/>
            </a:endParaRPr>
          </a:p>
          <a:p>
            <a:pPr marL="342900" lvl="1" indent="-342900">
              <a:buClr>
                <a:srgbClr val="FF0000"/>
              </a:buClr>
              <a:buSzPct val="110000"/>
              <a:buFont typeface="Wingdings" panose="05000000000000000000" pitchFamily="2" charset="2"/>
              <a:buChar char="§"/>
            </a:pPr>
            <a:r>
              <a:rPr lang="en-US" sz="2000" dirty="0">
                <a:latin typeface="Arial" panose="020B0604020202020204" pitchFamily="34" charset="0"/>
                <a:cs typeface="Arial" panose="020B0604020202020204" pitchFamily="34" charset="0"/>
              </a:rPr>
              <a:t>Tracking historical total downtime duration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7391" y="2373745"/>
            <a:ext cx="4874232" cy="390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97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a:t>
            </a:r>
            <a:endParaRPr lang="en-AU" dirty="0"/>
          </a:p>
        </p:txBody>
      </p:sp>
      <p:sp>
        <p:nvSpPr>
          <p:cNvPr id="5" name="Slide Number Placeholder 4"/>
          <p:cNvSpPr>
            <a:spLocks noGrp="1"/>
          </p:cNvSpPr>
          <p:nvPr>
            <p:ph type="sldNum" sz="quarter" idx="12"/>
          </p:nvPr>
        </p:nvSpPr>
        <p:spPr/>
        <p:txBody>
          <a:bodyPr/>
          <a:lstStyle/>
          <a:p>
            <a:fld id="{90E75981-53F8-4174-8F05-C8A5CE0FBBE0}" type="slidenum">
              <a:rPr lang="en-US" smtClean="0">
                <a:solidFill>
                  <a:srgbClr val="476475"/>
                </a:solidFill>
              </a:rPr>
              <a:pPr/>
              <a:t>2</a:t>
            </a:fld>
            <a:endParaRPr lang="en-US">
              <a:solidFill>
                <a:srgbClr val="476475"/>
              </a:solidFill>
            </a:endParaRPr>
          </a:p>
        </p:txBody>
      </p:sp>
      <p:sp>
        <p:nvSpPr>
          <p:cNvPr id="6" name="Text Placeholder 4"/>
          <p:cNvSpPr txBox="1">
            <a:spLocks/>
          </p:cNvSpPr>
          <p:nvPr/>
        </p:nvSpPr>
        <p:spPr>
          <a:xfrm>
            <a:off x="480000" y="1368000"/>
            <a:ext cx="5870002" cy="4804200"/>
          </a:xfrm>
          <a:prstGeom prst="rect">
            <a:avLst/>
          </a:prstGeom>
        </p:spPr>
        <p:txBody>
          <a:bodyPr>
            <a:normAutofit fontScale="77500" lnSpcReduction="20000"/>
          </a:bodyPr>
          <a:lstStyle>
            <a:lvl1pPr marL="0" indent="0" algn="l" defTabSz="914400" rtl="0" eaLnBrk="1" latinLnBrk="0" hangingPunct="1">
              <a:spcBef>
                <a:spcPts val="600"/>
              </a:spcBef>
              <a:spcAft>
                <a:spcPts val="0"/>
              </a:spcAft>
              <a:buFont typeface="Arial" panose="020B0604020202020204" pitchFamily="34" charset="0"/>
              <a:buNone/>
              <a:defRPr sz="1400" b="1" kern="1200">
                <a:solidFill>
                  <a:schemeClr val="accent1"/>
                </a:solidFill>
                <a:latin typeface="+mn-lt"/>
                <a:ea typeface="+mn-ea"/>
                <a:cs typeface="+mn-cs"/>
              </a:defRPr>
            </a:lvl1pPr>
            <a:lvl2pPr marL="144000" indent="-144000" algn="l" defTabSz="914400" rtl="0" eaLnBrk="1" latinLnBrk="0" hangingPunct="1">
              <a:spcBef>
                <a:spcPts val="600"/>
              </a:spcBef>
              <a:spcAft>
                <a:spcPts val="600"/>
              </a:spcAft>
              <a:buFont typeface="Arial" panose="020B0604020202020204" pitchFamily="34" charset="0"/>
              <a:buChar char="•"/>
              <a:defRPr sz="1400" kern="1200">
                <a:solidFill>
                  <a:schemeClr val="tx1"/>
                </a:solidFill>
                <a:latin typeface="+mn-lt"/>
                <a:ea typeface="+mn-ea"/>
                <a:cs typeface="+mn-cs"/>
              </a:defRPr>
            </a:lvl2pPr>
            <a:lvl3pPr marL="432000" indent="-179388"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648000" indent="-144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indent="-285750">
              <a:spcBef>
                <a:spcPts val="300"/>
              </a:spcBef>
            </a:pPr>
            <a:r>
              <a:rPr lang="en-US" sz="1800" dirty="0">
                <a:latin typeface="Arial" panose="020B0604020202020204" pitchFamily="34" charset="0"/>
                <a:cs typeface="Arial" panose="020B0604020202020204" pitchFamily="34" charset="0"/>
              </a:rPr>
              <a:t>About BHP</a:t>
            </a:r>
          </a:p>
          <a:p>
            <a:pPr marL="573750" lvl="2" indent="-285750">
              <a:spcBef>
                <a:spcPts val="30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Our Charter</a:t>
            </a:r>
          </a:p>
          <a:p>
            <a:pPr marL="573750" lvl="2" indent="-285750">
              <a:spcBef>
                <a:spcPts val="30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BHP’s Portfolio</a:t>
            </a:r>
          </a:p>
          <a:p>
            <a:pPr marL="573750" lvl="2" indent="-285750">
              <a:spcBef>
                <a:spcPts val="30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BHP global Locations</a:t>
            </a:r>
          </a:p>
          <a:p>
            <a:pPr marL="573750" lvl="2" indent="-285750">
              <a:spcBef>
                <a:spcPts val="30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Strength in diversity</a:t>
            </a:r>
          </a:p>
          <a:p>
            <a:pPr marL="573750" lvl="2" indent="-285750">
              <a:spcBef>
                <a:spcPts val="300"/>
              </a:spcBef>
              <a:buFont typeface="Courier New" panose="02070309020205020404" pitchFamily="49" charset="0"/>
              <a:buChar char="o"/>
            </a:pPr>
            <a:r>
              <a:rPr lang="en-AU" sz="1600" dirty="0"/>
              <a:t>An overriding commitment to health, safety, environment and communities</a:t>
            </a:r>
          </a:p>
          <a:p>
            <a:pPr marL="573750" lvl="2" indent="-285750">
              <a:spcBef>
                <a:spcPts val="300"/>
              </a:spcBef>
              <a:buFont typeface="Courier New" panose="02070309020205020404" pitchFamily="49" charset="0"/>
              <a:buChar char="o"/>
            </a:pPr>
            <a:r>
              <a:rPr lang="en-AU" sz="1600" dirty="0"/>
              <a:t>Upholding ethical business practices</a:t>
            </a:r>
            <a:endParaRPr lang="en-AU" sz="1600" dirty="0">
              <a:latin typeface="Arial" panose="020B0604020202020204" pitchFamily="34" charset="0"/>
              <a:cs typeface="Arial" panose="020B0604020202020204" pitchFamily="34" charset="0"/>
            </a:endParaRPr>
          </a:p>
          <a:p>
            <a:pPr marL="285750" lvl="1" indent="-285750">
              <a:spcBef>
                <a:spcPts val="300"/>
              </a:spcBef>
            </a:pPr>
            <a:r>
              <a:rPr lang="en-US" sz="1800" dirty="0">
                <a:latin typeface="Arial" panose="020B0604020202020204" pitchFamily="34" charset="0"/>
                <a:cs typeface="Arial" panose="020B0604020202020204" pitchFamily="34" charset="0"/>
              </a:rPr>
              <a:t>Shutdowns Execution</a:t>
            </a:r>
            <a:endParaRPr lang="en-AU" sz="1800" dirty="0">
              <a:latin typeface="Arial" panose="020B0604020202020204" pitchFamily="34" charset="0"/>
              <a:cs typeface="Arial" panose="020B0604020202020204" pitchFamily="34" charset="0"/>
            </a:endParaRPr>
          </a:p>
          <a:p>
            <a:pPr marL="285750" lvl="1" indent="-285750">
              <a:spcBef>
                <a:spcPts val="300"/>
              </a:spcBef>
            </a:pPr>
            <a:r>
              <a:rPr lang="en-AU" sz="1800" dirty="0">
                <a:latin typeface="Arial" panose="020B0604020202020204" pitchFamily="34" charset="0"/>
                <a:cs typeface="Arial" panose="020B0604020202020204" pitchFamily="34" charset="0"/>
              </a:rPr>
              <a:t>Using Asset Real Time data from planning to execution to optimise shutdown management</a:t>
            </a:r>
          </a:p>
          <a:p>
            <a:pPr marL="285750" lvl="1" indent="-285750">
              <a:spcBef>
                <a:spcPts val="300"/>
              </a:spcBef>
            </a:pPr>
            <a:r>
              <a:rPr lang="en-AU" sz="1800" dirty="0">
                <a:latin typeface="Arial" panose="020B0604020202020204" pitchFamily="34" charset="0"/>
                <a:cs typeface="Arial" panose="020B0604020202020204" pitchFamily="34" charset="0"/>
              </a:rPr>
              <a:t>Using Virtual/ Augmented Reality to execute complex maintenance tasks safely and efficiently</a:t>
            </a:r>
          </a:p>
          <a:p>
            <a:pPr marL="285750" lvl="1" indent="-285750">
              <a:spcBef>
                <a:spcPts val="300"/>
              </a:spcBef>
            </a:pPr>
            <a:r>
              <a:rPr lang="en-AU" sz="1800" dirty="0">
                <a:latin typeface="Arial" panose="020B0604020202020204" pitchFamily="34" charset="0"/>
                <a:cs typeface="Arial" panose="020B0604020202020204" pitchFamily="34" charset="0"/>
              </a:rPr>
              <a:t>Managing emerging work with minimum impact on budget and resources</a:t>
            </a:r>
          </a:p>
          <a:p>
            <a:pPr marL="285750" lvl="1" indent="-285750">
              <a:spcBef>
                <a:spcPts val="300"/>
              </a:spcBef>
            </a:pPr>
            <a:r>
              <a:rPr lang="en-AU" sz="1800" dirty="0">
                <a:latin typeface="Arial" panose="020B0604020202020204" pitchFamily="34" charset="0"/>
                <a:cs typeface="Arial" panose="020B0604020202020204" pitchFamily="34" charset="0"/>
              </a:rPr>
              <a:t>Measuring performance of plant turnarounds and shutdowns using productivity tracking throughout the project</a:t>
            </a:r>
          </a:p>
          <a:p>
            <a:pPr marL="285750" lvl="1" indent="-285750">
              <a:spcBef>
                <a:spcPts val="300"/>
              </a:spcBef>
            </a:pPr>
            <a:r>
              <a:rPr lang="en-AU" sz="1800" dirty="0">
                <a:latin typeface="Arial" panose="020B0604020202020204" pitchFamily="34" charset="0"/>
                <a:cs typeface="Arial" panose="020B0604020202020204" pitchFamily="34" charset="0"/>
              </a:rPr>
              <a:t>Improve the planning, scheduling and execution of future shutdowns through data collected from prior projects</a:t>
            </a:r>
          </a:p>
        </p:txBody>
      </p:sp>
      <p:sp>
        <p:nvSpPr>
          <p:cNvPr id="8" name="Content Placeholder 4"/>
          <p:cNvSpPr txBox="1">
            <a:spLocks/>
          </p:cNvSpPr>
          <p:nvPr/>
        </p:nvSpPr>
        <p:spPr>
          <a:xfrm>
            <a:off x="6736080" y="4328755"/>
            <a:ext cx="5135880" cy="2044671"/>
          </a:xfrm>
          <a:prstGeom prst="rect">
            <a:avLst/>
          </a:prstGeom>
        </p:spPr>
        <p:txBody>
          <a:bodyPr/>
          <a:lstStyle>
            <a:lvl1pPr marL="0" indent="0" algn="l" defTabSz="914400" rtl="0" eaLnBrk="1" latinLnBrk="0" hangingPunct="1">
              <a:spcBef>
                <a:spcPts val="600"/>
              </a:spcBef>
              <a:spcAft>
                <a:spcPts val="0"/>
              </a:spcAft>
              <a:buFont typeface="Arial" panose="020B0604020202020204" pitchFamily="34" charset="0"/>
              <a:buNone/>
              <a:defRPr sz="1400" b="1" kern="1200">
                <a:solidFill>
                  <a:schemeClr val="accent1"/>
                </a:solidFill>
                <a:latin typeface="+mn-lt"/>
                <a:ea typeface="+mn-ea"/>
                <a:cs typeface="+mn-cs"/>
              </a:defRPr>
            </a:lvl1pPr>
            <a:lvl2pPr marL="144000" indent="-144000" algn="l" defTabSz="914400" rtl="0" eaLnBrk="1" latinLnBrk="0" hangingPunct="1">
              <a:spcBef>
                <a:spcPts val="600"/>
              </a:spcBef>
              <a:spcAft>
                <a:spcPts val="600"/>
              </a:spcAft>
              <a:buFont typeface="Arial" panose="020B0604020202020204" pitchFamily="34" charset="0"/>
              <a:buChar char="•"/>
              <a:defRPr sz="1400" kern="1200">
                <a:solidFill>
                  <a:schemeClr val="tx1"/>
                </a:solidFill>
                <a:latin typeface="+mn-lt"/>
                <a:ea typeface="+mn-ea"/>
                <a:cs typeface="+mn-cs"/>
              </a:defRPr>
            </a:lvl2pPr>
            <a:lvl3pPr marL="432000" indent="-179388"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648000" indent="-144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00" dirty="0"/>
              <a:t>Disclaimer</a:t>
            </a:r>
            <a:endParaRPr lang="en-AU" sz="600" dirty="0"/>
          </a:p>
          <a:p>
            <a:r>
              <a:rPr lang="en-AU" sz="600" dirty="0"/>
              <a:t>Forward-looking statements </a:t>
            </a:r>
          </a:p>
          <a:p>
            <a:pPr marL="0" lvl="1" indent="0">
              <a:buFont typeface="Arial" panose="020B0604020202020204" pitchFamily="34" charset="0"/>
              <a:buNone/>
            </a:pPr>
            <a:r>
              <a:rPr lang="en-AU" sz="600" dirty="0"/>
              <a:t>This presentation contains forward looking statements, which may include statements regarding plans, strategies and objectives of management, future performance and future opportunities. These forward looking statements are not guarantees or predictions of future performance, and involve known and unknown risks, uncertainties and other factors, many of which are beyond our control, and which may cause actual results to differ materially from those expressed in the statements contained in this presentation. BHP’s Annual Report on Form 20-F filed with the US Securities and Exchange Commission identifies, under the heading Risk Factors, specific factors that may cause actual results to differ from the forward-looking statements in this presentation. BHP does not undertake any obligation to update or review any forward-looking statements.</a:t>
            </a:r>
          </a:p>
          <a:p>
            <a:pPr marL="0" lvl="1" indent="0">
              <a:buFont typeface="Arial" panose="020B0604020202020204" pitchFamily="34" charset="0"/>
              <a:buNone/>
            </a:pPr>
            <a:r>
              <a:rPr lang="en-AU" sz="600" b="1" dirty="0">
                <a:solidFill>
                  <a:schemeClr val="accent1"/>
                </a:solidFill>
              </a:rPr>
              <a:t>No offer of securities</a:t>
            </a:r>
          </a:p>
          <a:p>
            <a:pPr marL="0" lvl="1" indent="0">
              <a:buFont typeface="Arial" panose="020B0604020202020204" pitchFamily="34" charset="0"/>
              <a:buNone/>
            </a:pPr>
            <a:r>
              <a:rPr lang="en-AU" sz="600" dirty="0"/>
              <a:t>Nothing in this presentation should be construed as either an offer to sell or a solicitation of an offer to buy or sell BHP securities in any jurisdiction, or be treated or relied upon as a recommendation or advice by BHP.</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080" y="378001"/>
            <a:ext cx="5135880" cy="3316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66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Shutdowns and Turnarounds Continuous Improvement</a:t>
            </a:r>
            <a:endParaRPr lang="en-AU" dirty="0"/>
          </a:p>
        </p:txBody>
      </p:sp>
      <p:sp>
        <p:nvSpPr>
          <p:cNvPr id="5" name="Text Placeholder 4"/>
          <p:cNvSpPr>
            <a:spLocks noGrp="1"/>
          </p:cNvSpPr>
          <p:nvPr>
            <p:ph sz="half" idx="1"/>
          </p:nvPr>
        </p:nvSpPr>
        <p:spPr/>
        <p:txBody>
          <a:bodyPr>
            <a:normAutofit/>
          </a:bodyPr>
          <a:lstStyle/>
          <a:p>
            <a:pPr lvl="1">
              <a:spcBef>
                <a:spcPts val="300"/>
              </a:spcBef>
              <a:buFontTx/>
              <a:buChar char="-"/>
            </a:pPr>
            <a:r>
              <a:rPr lang="en-AU" sz="2000" dirty="0">
                <a:latin typeface="Arial" panose="020B0604020202020204" pitchFamily="34" charset="0"/>
                <a:cs typeface="Arial" panose="020B0604020202020204" pitchFamily="34" charset="0"/>
              </a:rPr>
              <a:t>Improve the planning, scheduling and execution of future shutdowns through data collected from prior projects</a:t>
            </a:r>
            <a:endParaRPr lang="en-US" sz="2000" b="1" dirty="0">
              <a:solidFill>
                <a:schemeClr val="accent1"/>
              </a:solidFill>
              <a:latin typeface="Arial" panose="020B0604020202020204" pitchFamily="34" charset="0"/>
              <a:cs typeface="Arial" panose="020B0604020202020204" pitchFamily="34" charset="0"/>
            </a:endParaRPr>
          </a:p>
          <a:p>
            <a:pPr lvl="1">
              <a:spcBef>
                <a:spcPts val="300"/>
              </a:spcBef>
              <a:buFontTx/>
              <a:buChar char="-"/>
            </a:pPr>
            <a:r>
              <a:rPr lang="en-US" sz="2000" b="1" dirty="0">
                <a:solidFill>
                  <a:schemeClr val="accent1"/>
                </a:solidFill>
                <a:latin typeface="Arial" panose="020B0604020202020204" pitchFamily="34" charset="0"/>
                <a:cs typeface="Arial" panose="020B0604020202020204" pitchFamily="34" charset="0"/>
              </a:rPr>
              <a:t>Optimize Shutdown frequencies</a:t>
            </a:r>
          </a:p>
          <a:p>
            <a:pPr lvl="1">
              <a:spcBef>
                <a:spcPts val="300"/>
              </a:spcBef>
              <a:buFontTx/>
              <a:buChar char="-"/>
            </a:pPr>
            <a:r>
              <a:rPr lang="en-US" sz="2000" b="1" dirty="0">
                <a:solidFill>
                  <a:schemeClr val="accent1"/>
                </a:solidFill>
                <a:latin typeface="Arial" panose="020B0604020202020204" pitchFamily="34" charset="0"/>
                <a:cs typeface="Arial" panose="020B0604020202020204" pitchFamily="34" charset="0"/>
              </a:rPr>
              <a:t>Reduce Shutdown Ramp up / Ramp Down Durations</a:t>
            </a:r>
          </a:p>
          <a:p>
            <a:pPr lvl="1">
              <a:spcBef>
                <a:spcPts val="300"/>
              </a:spcBef>
              <a:buFontTx/>
              <a:buChar char="-"/>
            </a:pPr>
            <a:r>
              <a:rPr lang="en-US" sz="2000" b="1" dirty="0">
                <a:solidFill>
                  <a:schemeClr val="accent1"/>
                </a:solidFill>
                <a:latin typeface="Arial" panose="020B0604020202020204" pitchFamily="34" charset="0"/>
                <a:cs typeface="Arial" panose="020B0604020202020204" pitchFamily="34" charset="0"/>
              </a:rPr>
              <a:t>Reduce Shutdown Duration</a:t>
            </a:r>
          </a:p>
          <a:p>
            <a:pPr marL="342900" lvl="1" indent="-342900">
              <a:lnSpc>
                <a:spcPct val="80000"/>
              </a:lnSpc>
              <a:buClr>
                <a:srgbClr val="FF0000"/>
              </a:buClr>
              <a:buSzPct val="110000"/>
              <a:buFont typeface="Wingdings" panose="05000000000000000000" pitchFamily="2" charset="2"/>
              <a:buChar char="§"/>
            </a:pPr>
            <a:r>
              <a:rPr lang="en-US" dirty="0">
                <a:latin typeface="Arial" panose="020B0604020202020204" pitchFamily="34" charset="0"/>
                <a:cs typeface="Arial" panose="020B0604020202020204" pitchFamily="34" charset="0"/>
              </a:rPr>
              <a:t>Identify the Root Cause of the failure</a:t>
            </a:r>
          </a:p>
          <a:p>
            <a:pPr marL="342900" lvl="1" indent="-342900">
              <a:lnSpc>
                <a:spcPct val="80000"/>
              </a:lnSpc>
              <a:buClr>
                <a:srgbClr val="FF0000"/>
              </a:buClr>
              <a:buSzPct val="110000"/>
              <a:buFont typeface="Wingdings" panose="05000000000000000000" pitchFamily="2" charset="2"/>
              <a:buChar char="§"/>
            </a:pPr>
            <a:r>
              <a:rPr lang="en-US" dirty="0">
                <a:latin typeface="Arial" panose="020B0604020202020204" pitchFamily="34" charset="0"/>
                <a:cs typeface="Arial" panose="020B0604020202020204" pitchFamily="34" charset="0"/>
              </a:rPr>
              <a:t> Eliminate the Failure Mode</a:t>
            </a:r>
          </a:p>
          <a:p>
            <a:pPr marL="342900" lvl="1" indent="-342900">
              <a:lnSpc>
                <a:spcPct val="80000"/>
              </a:lnSpc>
              <a:buClr>
                <a:srgbClr val="FF0000"/>
              </a:buClr>
              <a:buSzPct val="110000"/>
              <a:buFont typeface="Wingdings" panose="05000000000000000000" pitchFamily="2" charset="2"/>
              <a:buChar char="§"/>
            </a:pPr>
            <a:r>
              <a:rPr lang="en-US" dirty="0">
                <a:latin typeface="Arial" panose="020B0604020202020204" pitchFamily="34" charset="0"/>
                <a:cs typeface="Arial" panose="020B0604020202020204" pitchFamily="34" charset="0"/>
              </a:rPr>
              <a:t> Extend Asset Life</a:t>
            </a:r>
          </a:p>
          <a:p>
            <a:pPr marL="342900" lvl="1" indent="-342900">
              <a:lnSpc>
                <a:spcPct val="80000"/>
              </a:lnSpc>
              <a:buClr>
                <a:srgbClr val="FF0000"/>
              </a:buClr>
              <a:buSzPct val="110000"/>
              <a:buFont typeface="Wingdings" panose="05000000000000000000" pitchFamily="2" charset="2"/>
              <a:buChar char="§"/>
            </a:pPr>
            <a:r>
              <a:rPr lang="en-US" dirty="0" err="1">
                <a:latin typeface="Arial" panose="020B0604020202020204" pitchFamily="34" charset="0"/>
                <a:cs typeface="Arial" panose="020B0604020202020204" pitchFamily="34" charset="0"/>
              </a:rPr>
              <a:t>Optimise</a:t>
            </a:r>
            <a:r>
              <a:rPr lang="en-US" dirty="0">
                <a:latin typeface="Arial" panose="020B0604020202020204" pitchFamily="34" charset="0"/>
                <a:cs typeface="Arial" panose="020B0604020202020204" pitchFamily="34" charset="0"/>
              </a:rPr>
              <a:t> Asset Performance</a:t>
            </a:r>
          </a:p>
          <a:p>
            <a:pPr lvl="1">
              <a:spcBef>
                <a:spcPts val="300"/>
              </a:spcBef>
              <a:buFontTx/>
              <a:buChar char="-"/>
            </a:pP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D86E900-14D1-4A31-93CA-A00466A1D12C}" type="slidenum">
              <a:rPr lang="en-AU" smtClean="0"/>
              <a:pPr/>
              <a:t>20</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119" y="1547886"/>
            <a:ext cx="5852100" cy="4149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7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 Shutdown Frequency and Duration</a:t>
            </a:r>
            <a:endParaRPr lang="en-AU" dirty="0"/>
          </a:p>
        </p:txBody>
      </p:sp>
      <p:sp>
        <p:nvSpPr>
          <p:cNvPr id="4" name="Slide Number Placeholder 3"/>
          <p:cNvSpPr>
            <a:spLocks noGrp="1"/>
          </p:cNvSpPr>
          <p:nvPr>
            <p:ph type="sldNum" sz="quarter" idx="12"/>
          </p:nvPr>
        </p:nvSpPr>
        <p:spPr/>
        <p:txBody>
          <a:bodyPr/>
          <a:lstStyle/>
          <a:p>
            <a:fld id="{8D86E900-14D1-4A31-93CA-A00466A1D12C}" type="slidenum">
              <a:rPr lang="en-AU" smtClean="0"/>
              <a:pPr/>
              <a:t>21</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194960"/>
            <a:ext cx="1035107" cy="776330"/>
          </a:xfrm>
          <a:prstGeom prst="rect">
            <a:avLst/>
          </a:prstGeom>
        </p:spPr>
      </p:pic>
      <p:sp>
        <p:nvSpPr>
          <p:cNvPr id="10" name="Rectangle 9"/>
          <p:cNvSpPr/>
          <p:nvPr/>
        </p:nvSpPr>
        <p:spPr>
          <a:xfrm>
            <a:off x="1147816" y="1352292"/>
            <a:ext cx="2151550" cy="461665"/>
          </a:xfrm>
          <a:prstGeom prst="rect">
            <a:avLst/>
          </a:prstGeom>
          <a:noFill/>
        </p:spPr>
        <p:txBody>
          <a:bodyPr wrap="none" lIns="91440" tIns="45720" rIns="91440" bIns="45720">
            <a:spAutoFit/>
          </a:bodyPr>
          <a:lstStyle/>
          <a:p>
            <a:pPr algn="ctr"/>
            <a:r>
              <a:rPr lang="en-US" sz="2400" b="1" cap="none" spc="0" dirty="0">
                <a:ln w="0"/>
                <a:solidFill>
                  <a:schemeClr val="accent1"/>
                </a:solidFill>
                <a:effectLst>
                  <a:outerShdw blurRad="38100" dist="25400" dir="5400000" algn="ctr" rotWithShape="0">
                    <a:srgbClr val="6E747A">
                      <a:alpha val="43000"/>
                    </a:srgbClr>
                  </a:outerShdw>
                </a:effectLst>
              </a:rPr>
              <a:t>CASE STUDY</a:t>
            </a:r>
          </a:p>
        </p:txBody>
      </p:sp>
      <p:sp>
        <p:nvSpPr>
          <p:cNvPr id="13" name="TextBox 12"/>
          <p:cNvSpPr txBox="1"/>
          <p:nvPr/>
        </p:nvSpPr>
        <p:spPr>
          <a:xfrm>
            <a:off x="381000" y="2863702"/>
            <a:ext cx="5089527" cy="3429000"/>
          </a:xfrm>
          <a:prstGeom prst="rect">
            <a:avLst/>
          </a:prstGeom>
        </p:spPr>
        <p:txBody>
          <a:bodyPr vert="horz" lIns="91440" tIns="45720" rIns="91440" bIns="45720" rtlCol="0">
            <a:normAutofit fontScale="77500" lnSpcReduction="20000"/>
          </a:bodyPr>
          <a:lstStyle>
            <a:defPPr>
              <a:defRPr lang="en-US"/>
            </a:defPPr>
            <a:lvl1pPr marL="342900" indent="-342900">
              <a:spcBef>
                <a:spcPts val="600"/>
              </a:spcBef>
              <a:spcAft>
                <a:spcPts val="600"/>
              </a:spcAft>
              <a:buClr>
                <a:srgbClr val="FF0000"/>
              </a:buClr>
              <a:buSzPct val="110000"/>
              <a:buFont typeface="Wingdings" panose="05000000000000000000" pitchFamily="2" charset="2"/>
              <a:buChar char="§"/>
              <a:defRPr sz="2800">
                <a:solidFill>
                  <a:schemeClr val="bg1">
                    <a:lumMod val="50000"/>
                  </a:schemeClr>
                </a:solidFill>
                <a:latin typeface="Arial" panose="020B0604020202020204" pitchFamily="34" charset="0"/>
                <a:cs typeface="Arial" panose="020B0604020202020204" pitchFamily="34" charset="0"/>
              </a:defRPr>
            </a:lvl1pPr>
            <a:lvl2pPr marL="742950" lvl="1" indent="-285750">
              <a:spcBef>
                <a:spcPts val="600"/>
              </a:spcBef>
              <a:spcAft>
                <a:spcPts val="600"/>
              </a:spcAft>
              <a:buClr>
                <a:srgbClr val="FF0000"/>
              </a:buClr>
              <a:buSzPct val="110000"/>
              <a:buFont typeface="Wingdings" pitchFamily="2" charset="2"/>
              <a:buChar char="Ø"/>
              <a:defRPr sz="2800">
                <a:solidFill>
                  <a:schemeClr val="bg1">
                    <a:lumMod val="50000"/>
                  </a:schemeClr>
                </a:solidFill>
                <a:latin typeface="Arial" panose="020B0604020202020204" pitchFamily="34" charset="0"/>
                <a:cs typeface="Arial" panose="020B0604020202020204" pitchFamily="34" charset="0"/>
              </a:defRPr>
            </a:lvl2pPr>
            <a:lvl3pPr marL="1143000" indent="-228600">
              <a:spcBef>
                <a:spcPct val="20000"/>
              </a:spcBef>
              <a:buClr>
                <a:srgbClr val="DD188B"/>
              </a:buClr>
              <a:buSzPct val="110000"/>
              <a:buFont typeface="Wingdings" panose="05000000000000000000" pitchFamily="2" charset="2"/>
              <a:buChar char="§"/>
              <a:defRPr sz="2800"/>
            </a:lvl3pPr>
            <a:lvl4pPr marL="1600200" indent="-228600">
              <a:spcBef>
                <a:spcPct val="20000"/>
              </a:spcBef>
              <a:buClr>
                <a:srgbClr val="DD188B"/>
              </a:buClr>
              <a:buSzPct val="110000"/>
              <a:buFont typeface="Wingdings" panose="05000000000000000000" pitchFamily="2" charset="2"/>
              <a:buChar char="§"/>
              <a:defRPr sz="2800"/>
            </a:lvl4pPr>
            <a:lvl5pPr marL="2057400" indent="-228600">
              <a:spcBef>
                <a:spcPct val="20000"/>
              </a:spcBef>
              <a:buClr>
                <a:srgbClr val="DD188B"/>
              </a:buClr>
              <a:buSzPct val="110000"/>
              <a:buFont typeface="Wingdings" panose="05000000000000000000" pitchFamily="2" charset="2"/>
              <a:buChar char="§"/>
              <a:defRPr sz="28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200" dirty="0">
                <a:solidFill>
                  <a:schemeClr val="tx1"/>
                </a:solidFill>
              </a:rPr>
              <a:t>Increase Coal Handling and Preparation Plant Shutdown Intervals from 2 Weekly to 4 Weekly</a:t>
            </a:r>
          </a:p>
          <a:p>
            <a:r>
              <a:rPr lang="en-US" sz="2200" dirty="0">
                <a:solidFill>
                  <a:schemeClr val="tx1"/>
                </a:solidFill>
              </a:rPr>
              <a:t>Remove online tasks from shutdown scope</a:t>
            </a:r>
          </a:p>
          <a:p>
            <a:r>
              <a:rPr lang="en-US" sz="2200" dirty="0">
                <a:solidFill>
                  <a:schemeClr val="tx1"/>
                </a:solidFill>
              </a:rPr>
              <a:t>decrease replacement frequency by help of using more durable martials</a:t>
            </a:r>
          </a:p>
          <a:p>
            <a:r>
              <a:rPr lang="en-US" sz="2200" dirty="0">
                <a:solidFill>
                  <a:schemeClr val="tx1"/>
                </a:solidFill>
              </a:rPr>
              <a:t>Move from preventive maintenance to condition based maintenance</a:t>
            </a:r>
          </a:p>
          <a:p>
            <a:r>
              <a:rPr lang="en-US" sz="2200" dirty="0">
                <a:solidFill>
                  <a:schemeClr val="tx1"/>
                </a:solidFill>
              </a:rPr>
              <a:t>Identify Critical path for shutdown</a:t>
            </a:r>
          </a:p>
          <a:p>
            <a:r>
              <a:rPr lang="en-US" sz="2200" dirty="0">
                <a:solidFill>
                  <a:schemeClr val="tx1"/>
                </a:solidFill>
              </a:rPr>
              <a:t>Risk management and assessment process</a:t>
            </a:r>
            <a:endParaRPr lang="en-AU" sz="2200" dirty="0">
              <a:solidFill>
                <a:schemeClr val="tx1"/>
              </a:solidFill>
            </a:endParaRPr>
          </a:p>
          <a:p>
            <a:endParaRPr lang="en-US" dirty="0">
              <a:solidFill>
                <a:schemeClr val="tx1"/>
              </a:solidFill>
            </a:endParaRPr>
          </a:p>
          <a:p>
            <a:endParaRPr lang="en-US" dirty="0"/>
          </a:p>
        </p:txBody>
      </p:sp>
      <p:sp>
        <p:nvSpPr>
          <p:cNvPr id="15" name="TextBox 14"/>
          <p:cNvSpPr txBox="1"/>
          <p:nvPr/>
        </p:nvSpPr>
        <p:spPr>
          <a:xfrm>
            <a:off x="480000" y="2124631"/>
            <a:ext cx="5163418" cy="369138"/>
          </a:xfrm>
          <a:prstGeom prst="rect">
            <a:avLst/>
          </a:prstGeom>
          <a:noFill/>
        </p:spPr>
        <p:txBody>
          <a:bodyPr wrap="none" lIns="0" tIns="0" rIns="0" bIns="0" rtlCol="0" anchor="t">
            <a:noAutofit/>
          </a:bodyPr>
          <a:lstStyle/>
          <a:p>
            <a:r>
              <a:rPr lang="en-US" b="1" dirty="0">
                <a:ea typeface="+mj-ea"/>
                <a:cs typeface="+mj-cs"/>
              </a:rPr>
              <a:t>Optimize Shutdown Frequency at Coal Handling</a:t>
            </a:r>
          </a:p>
          <a:p>
            <a:r>
              <a:rPr lang="en-US" b="1" dirty="0">
                <a:ea typeface="+mj-ea"/>
                <a:cs typeface="+mj-cs"/>
              </a:rPr>
              <a:t> and Preparation Plant</a:t>
            </a:r>
            <a:endParaRPr lang="en-AU" b="1" dirty="0" err="1">
              <a:ea typeface="+mj-ea"/>
              <a:cs typeface="+mj-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9745" y="1273377"/>
            <a:ext cx="5649589" cy="4732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26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information</a:t>
            </a:r>
          </a:p>
        </p:txBody>
      </p:sp>
      <p:sp>
        <p:nvSpPr>
          <p:cNvPr id="5" name="Slide Number Placeholder 4"/>
          <p:cNvSpPr>
            <a:spLocks noGrp="1"/>
          </p:cNvSpPr>
          <p:nvPr>
            <p:ph type="sldNum" sz="quarter" idx="12"/>
          </p:nvPr>
        </p:nvSpPr>
        <p:spPr/>
        <p:txBody>
          <a:bodyPr/>
          <a:lstStyle/>
          <a:p>
            <a:fld id="{90E75981-53F8-4174-8F05-C8A5CE0FBBE0}" type="slidenum">
              <a:rPr lang="en-US" smtClean="0">
                <a:solidFill>
                  <a:srgbClr val="476475"/>
                </a:solidFill>
              </a:rPr>
              <a:pPr/>
              <a:t>22</a:t>
            </a:fld>
            <a:endParaRPr lang="en-US">
              <a:solidFill>
                <a:srgbClr val="476475"/>
              </a:solidFill>
            </a:endParaRPr>
          </a:p>
        </p:txBody>
      </p:sp>
      <p:sp>
        <p:nvSpPr>
          <p:cNvPr id="6" name="Text Placeholder 4"/>
          <p:cNvSpPr txBox="1">
            <a:spLocks/>
          </p:cNvSpPr>
          <p:nvPr/>
        </p:nvSpPr>
        <p:spPr>
          <a:xfrm>
            <a:off x="480000" y="1089169"/>
            <a:ext cx="8412164" cy="292007"/>
          </a:xfrm>
          <a:prstGeom prst="rect">
            <a:avLst/>
          </a:prstGeom>
        </p:spPr>
        <p:txBody>
          <a:bodyPr vert="horz" lIns="0" tIns="0" rIns="0" bIns="0" rtlCol="0">
            <a:normAutofit/>
          </a:bodyPr>
          <a:lstStyle>
            <a:lvl1pPr marL="176213" indent="-176213" algn="l" defTabSz="914400" rtl="0" eaLnBrk="1" latinLnBrk="0" hangingPunct="1">
              <a:spcBef>
                <a:spcPts val="1200"/>
              </a:spcBef>
              <a:spcAft>
                <a:spcPts val="600"/>
              </a:spcAft>
              <a:buFont typeface="Arial" pitchFamily="34" charset="0"/>
              <a:buNone/>
              <a:defRPr sz="14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600"/>
              </a:spcAft>
              <a:buFontTx/>
              <a:buNone/>
              <a:defRPr sz="1400" kern="1200">
                <a:solidFill>
                  <a:schemeClr val="tx1"/>
                </a:solidFill>
                <a:latin typeface="Arial" pitchFamily="34" charset="0"/>
                <a:ea typeface="+mn-ea"/>
                <a:cs typeface="Arial" pitchFamily="34" charset="0"/>
              </a:defRPr>
            </a:lvl2pPr>
            <a:lvl3pPr marL="180975"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3pPr>
            <a:lvl4pPr marL="541338"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892175" indent="-184150"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AU" b="0" dirty="0">
                <a:solidFill>
                  <a:schemeClr val="tx1"/>
                </a:solidFill>
              </a:rPr>
              <a:t>BHP produces a range of publications, which can be viewed or downloaded at </a:t>
            </a:r>
            <a:r>
              <a:rPr lang="en-AU" b="0" u="sng" dirty="0">
                <a:solidFill>
                  <a:schemeClr val="tx1"/>
                </a:solidFill>
                <a:hlinkClick r:id="rId2"/>
              </a:rPr>
              <a:t>bhp.com</a:t>
            </a:r>
            <a:endParaRPr lang="en-AU" b="0" dirty="0">
              <a:solidFill>
                <a:schemeClr val="tx1"/>
              </a:solidFill>
            </a:endParaRPr>
          </a:p>
          <a:p>
            <a:pPr marL="0" indent="0"/>
            <a:endParaRPr lang="en-AU" sz="1200" b="0" dirty="0">
              <a:solidFill>
                <a:schemeClr val="tx1"/>
              </a:solidFill>
            </a:endParaRPr>
          </a:p>
        </p:txBody>
      </p:sp>
      <p:sp>
        <p:nvSpPr>
          <p:cNvPr id="7" name="Text Placeholder 4"/>
          <p:cNvSpPr txBox="1">
            <a:spLocks/>
          </p:cNvSpPr>
          <p:nvPr/>
        </p:nvSpPr>
        <p:spPr>
          <a:xfrm>
            <a:off x="561435" y="4555306"/>
            <a:ext cx="10375270" cy="215749"/>
          </a:xfrm>
          <a:prstGeom prst="rect">
            <a:avLst/>
          </a:prstGeom>
        </p:spPr>
        <p:txBody>
          <a:bodyPr vert="horz" lIns="0" tIns="0" rIns="0" bIns="0" rtlCol="0">
            <a:normAutofit fontScale="25000" lnSpcReduction="20000"/>
          </a:bodyPr>
          <a:lstStyle>
            <a:lvl1pPr marL="176213" indent="-176213" algn="l" defTabSz="914400" rtl="0" eaLnBrk="1" latinLnBrk="0" hangingPunct="1">
              <a:spcBef>
                <a:spcPts val="1200"/>
              </a:spcBef>
              <a:spcAft>
                <a:spcPts val="600"/>
              </a:spcAft>
              <a:buFont typeface="Arial" pitchFamily="34" charset="0"/>
              <a:buNone/>
              <a:defRPr sz="14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600"/>
              </a:spcAft>
              <a:buFontTx/>
              <a:buNone/>
              <a:defRPr sz="1400" kern="1200">
                <a:solidFill>
                  <a:schemeClr val="tx1"/>
                </a:solidFill>
                <a:latin typeface="Arial" pitchFamily="34" charset="0"/>
                <a:ea typeface="+mn-ea"/>
                <a:cs typeface="Arial" pitchFamily="34" charset="0"/>
              </a:defRPr>
            </a:lvl2pPr>
            <a:lvl3pPr marL="180975"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3pPr>
            <a:lvl4pPr marL="541338"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892175" indent="-184150"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AU" sz="5600" b="0" dirty="0">
                <a:solidFill>
                  <a:schemeClr val="tx1"/>
                </a:solidFill>
              </a:rPr>
              <a:t>Or visit us on social media</a:t>
            </a:r>
          </a:p>
          <a:p>
            <a:pPr marL="0" indent="0"/>
            <a:r>
              <a:rPr lang="en-AU" sz="1200" b="0" dirty="0">
                <a:solidFill>
                  <a:schemeClr val="tx1"/>
                </a:solidFill>
              </a:rPr>
              <a:t>.</a:t>
            </a:r>
          </a:p>
        </p:txBody>
      </p:sp>
      <p:pic>
        <p:nvPicPr>
          <p:cNvPr id="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100" y="4904002"/>
            <a:ext cx="1193898" cy="78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96923" y="5825238"/>
            <a:ext cx="1489075" cy="261610"/>
          </a:xfrm>
          <a:prstGeom prst="rect">
            <a:avLst/>
          </a:prstGeom>
        </p:spPr>
        <p:txBody>
          <a:bodyPr wrap="square">
            <a:spAutoFit/>
          </a:bodyPr>
          <a:lstStyle/>
          <a:p>
            <a:pPr algn="ctr"/>
            <a:r>
              <a:rPr lang="en-AU" sz="1100" u="sng" dirty="0">
                <a:hlinkClick r:id="rId2"/>
              </a:rPr>
              <a:t>bhp.com</a:t>
            </a:r>
            <a:endParaRPr lang="en-AU" sz="1100" u="sng" dirty="0"/>
          </a:p>
        </p:txBody>
      </p:sp>
      <p:sp>
        <p:nvSpPr>
          <p:cNvPr id="10" name="Text Placeholder 4"/>
          <p:cNvSpPr txBox="1">
            <a:spLocks/>
          </p:cNvSpPr>
          <p:nvPr/>
        </p:nvSpPr>
        <p:spPr>
          <a:xfrm>
            <a:off x="4711496" y="5789045"/>
            <a:ext cx="2594705" cy="206872"/>
          </a:xfrm>
          <a:prstGeom prst="rect">
            <a:avLst/>
          </a:prstGeom>
        </p:spPr>
        <p:txBody>
          <a:bodyPr vert="horz" lIns="0" tIns="0" rIns="0" bIns="0" rtlCol="0">
            <a:normAutofit/>
          </a:bodyPr>
          <a:lstStyle>
            <a:lvl1pPr marL="176213" indent="-176213" algn="l" defTabSz="914400" rtl="0" eaLnBrk="1" latinLnBrk="0" hangingPunct="1">
              <a:spcBef>
                <a:spcPts val="1200"/>
              </a:spcBef>
              <a:spcAft>
                <a:spcPts val="600"/>
              </a:spcAft>
              <a:buFont typeface="Arial" pitchFamily="34" charset="0"/>
              <a:buNone/>
              <a:defRPr sz="14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600"/>
              </a:spcAft>
              <a:buFontTx/>
              <a:buNone/>
              <a:defRPr sz="1400" kern="1200">
                <a:solidFill>
                  <a:schemeClr val="tx1"/>
                </a:solidFill>
                <a:latin typeface="Arial" pitchFamily="34" charset="0"/>
                <a:ea typeface="+mn-ea"/>
                <a:cs typeface="Arial" pitchFamily="34" charset="0"/>
              </a:defRPr>
            </a:lvl2pPr>
            <a:lvl3pPr marL="180975"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3pPr>
            <a:lvl4pPr marL="541338"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892175" indent="-184150"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GB" sz="1100" b="0" u="sng" dirty="0">
                <a:solidFill>
                  <a:schemeClr val="tx1"/>
                </a:solidFill>
                <a:hlinkClick r:id="rId4"/>
              </a:rPr>
              <a:t>linkedin.com/company/</a:t>
            </a:r>
            <a:r>
              <a:rPr lang="en-GB" sz="1100" b="0" u="sng" dirty="0" err="1">
                <a:solidFill>
                  <a:schemeClr val="tx1"/>
                </a:solidFill>
                <a:hlinkClick r:id="rId4"/>
              </a:rPr>
              <a:t>bhp</a:t>
            </a:r>
            <a:endParaRPr lang="en-GB" sz="1100" b="0" u="sng" dirty="0">
              <a:solidFill>
                <a:schemeClr val="tx1"/>
              </a:solidFill>
            </a:endParaRPr>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68188" y="4904002"/>
            <a:ext cx="681323" cy="70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126449" y="4955306"/>
            <a:ext cx="633592" cy="63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4"/>
          <p:cNvSpPr txBox="1">
            <a:spLocks/>
          </p:cNvSpPr>
          <p:nvPr/>
        </p:nvSpPr>
        <p:spPr>
          <a:xfrm>
            <a:off x="2579512" y="5797379"/>
            <a:ext cx="1727466" cy="203201"/>
          </a:xfrm>
          <a:prstGeom prst="rect">
            <a:avLst/>
          </a:prstGeom>
        </p:spPr>
        <p:txBody>
          <a:bodyPr vert="horz" lIns="0" tIns="0" rIns="0" bIns="0" rtlCol="0">
            <a:noAutofit/>
          </a:bodyPr>
          <a:lstStyle>
            <a:lvl1pPr marL="176213" indent="-176213" algn="l" defTabSz="914400" rtl="0" eaLnBrk="1" latinLnBrk="0" hangingPunct="1">
              <a:spcBef>
                <a:spcPts val="1200"/>
              </a:spcBef>
              <a:spcAft>
                <a:spcPts val="600"/>
              </a:spcAft>
              <a:buFont typeface="Arial" pitchFamily="34" charset="0"/>
              <a:buNone/>
              <a:defRPr sz="14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600"/>
              </a:spcAft>
              <a:buFontTx/>
              <a:buNone/>
              <a:defRPr sz="1400" kern="1200">
                <a:solidFill>
                  <a:schemeClr val="tx1"/>
                </a:solidFill>
                <a:latin typeface="Arial" pitchFamily="34" charset="0"/>
                <a:ea typeface="+mn-ea"/>
                <a:cs typeface="Arial" pitchFamily="34" charset="0"/>
              </a:defRPr>
            </a:lvl2pPr>
            <a:lvl3pPr marL="180975"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3pPr>
            <a:lvl4pPr marL="541338"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892175" indent="-184150"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GB" sz="1100" b="0" u="sng" dirty="0">
                <a:solidFill>
                  <a:schemeClr val="tx1"/>
                </a:solidFill>
                <a:hlinkClick r:id="rId7"/>
              </a:rPr>
              <a:t>twitter.com/</a:t>
            </a:r>
            <a:r>
              <a:rPr lang="en-GB" sz="1100" b="0" u="sng" dirty="0" err="1">
                <a:solidFill>
                  <a:schemeClr val="tx1"/>
                </a:solidFill>
                <a:hlinkClick r:id="rId7"/>
              </a:rPr>
              <a:t>bhp</a:t>
            </a:r>
            <a:endParaRPr lang="en-GB" sz="1100" b="0" u="sng" dirty="0">
              <a:solidFill>
                <a:schemeClr val="tx1"/>
              </a:solidFill>
            </a:endParaRPr>
          </a:p>
          <a:p>
            <a:pPr marL="0" indent="0" algn="ctr"/>
            <a:r>
              <a:rPr lang="en-GB" sz="1100" b="0" u="sng" dirty="0">
                <a:solidFill>
                  <a:schemeClr val="tx1"/>
                </a:solidFill>
              </a:rPr>
              <a:t> </a:t>
            </a:r>
            <a:endParaRPr lang="en-AU" sz="1100" b="0" u="sng" dirty="0">
              <a:solidFill>
                <a:schemeClr val="tx1"/>
              </a:solidFill>
            </a:endParaRPr>
          </a:p>
          <a:p>
            <a:pPr marL="171450" indent="-171450">
              <a:buFont typeface="Arial" pitchFamily="34" charset="0"/>
              <a:buChar char="•"/>
            </a:pPr>
            <a:endParaRPr lang="en-AU" sz="1200" b="0" u="sng" dirty="0">
              <a:solidFill>
                <a:schemeClr val="tx1"/>
              </a:solidFill>
            </a:endParaRPr>
          </a:p>
        </p:txBody>
      </p:sp>
      <p:sp>
        <p:nvSpPr>
          <p:cNvPr id="14" name="Text Placeholder 4"/>
          <p:cNvSpPr txBox="1">
            <a:spLocks/>
          </p:cNvSpPr>
          <p:nvPr/>
        </p:nvSpPr>
        <p:spPr>
          <a:xfrm>
            <a:off x="7408450" y="5819856"/>
            <a:ext cx="2006972" cy="181557"/>
          </a:xfrm>
          <a:prstGeom prst="rect">
            <a:avLst/>
          </a:prstGeom>
        </p:spPr>
        <p:txBody>
          <a:bodyPr vert="horz" lIns="0" tIns="0" rIns="0" bIns="0" rtlCol="0">
            <a:normAutofit/>
          </a:bodyPr>
          <a:lstStyle>
            <a:lvl1pPr marL="176213" indent="-176213" algn="l" defTabSz="914400" rtl="0" eaLnBrk="1" latinLnBrk="0" hangingPunct="1">
              <a:spcBef>
                <a:spcPts val="1200"/>
              </a:spcBef>
              <a:spcAft>
                <a:spcPts val="600"/>
              </a:spcAft>
              <a:buFont typeface="Arial" pitchFamily="34" charset="0"/>
              <a:buNone/>
              <a:defRPr sz="14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600"/>
              </a:spcAft>
              <a:buFontTx/>
              <a:buNone/>
              <a:defRPr sz="1400" kern="1200">
                <a:solidFill>
                  <a:schemeClr val="tx1"/>
                </a:solidFill>
                <a:latin typeface="Arial" pitchFamily="34" charset="0"/>
                <a:ea typeface="+mn-ea"/>
                <a:cs typeface="Arial" pitchFamily="34" charset="0"/>
              </a:defRPr>
            </a:lvl2pPr>
            <a:lvl3pPr marL="180975"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3pPr>
            <a:lvl4pPr marL="541338"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892175" indent="-184150"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GB" sz="1100" b="0" u="sng" dirty="0">
                <a:solidFill>
                  <a:schemeClr val="tx1"/>
                </a:solidFill>
                <a:hlinkClick r:id="rId8"/>
              </a:rPr>
              <a:t>youtube.com/</a:t>
            </a:r>
            <a:r>
              <a:rPr lang="en-GB" sz="1100" b="0" u="sng" dirty="0" err="1">
                <a:solidFill>
                  <a:schemeClr val="tx1"/>
                </a:solidFill>
                <a:hlinkClick r:id="rId8"/>
              </a:rPr>
              <a:t>bhp</a:t>
            </a:r>
            <a:endParaRPr lang="en-GB" sz="1100" b="0" u="sng" dirty="0">
              <a:solidFill>
                <a:schemeClr val="tx1"/>
              </a:solidFill>
            </a:endParaRPr>
          </a:p>
        </p:txBody>
      </p:sp>
      <p:pic>
        <p:nvPicPr>
          <p:cNvPr id="15" name="Picture 3"/>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8085823" y="4956139"/>
            <a:ext cx="652227" cy="61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facebookbrand.com/wp-content/uploads/2016/05/flogo_rgb_hex-brc-site-250.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151094" y="4929751"/>
            <a:ext cx="606751" cy="6067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23964" y="1538221"/>
            <a:ext cx="2044224" cy="2880000"/>
          </a:xfrm>
          <a:prstGeom prst="rect">
            <a:avLst/>
          </a:prstGeom>
        </p:spPr>
      </p:pic>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2100" y="1528984"/>
            <a:ext cx="2036022" cy="2880000"/>
          </a:xfrm>
          <a:prstGeom prst="rect">
            <a:avLst/>
          </a:prstGeom>
        </p:spPr>
      </p:pic>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72853" y="1542359"/>
            <a:ext cx="2039084" cy="2880000"/>
          </a:xfrm>
          <a:prstGeom prst="rect">
            <a:avLst/>
          </a:prstGeom>
        </p:spPr>
      </p:pic>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116625" y="1516610"/>
            <a:ext cx="2032941" cy="2880000"/>
          </a:xfrm>
          <a:prstGeom prst="rect">
            <a:avLst/>
          </a:prstGeom>
        </p:spPr>
      </p:pic>
      <p:sp>
        <p:nvSpPr>
          <p:cNvPr id="24" name="Text Placeholder 4"/>
          <p:cNvSpPr txBox="1">
            <a:spLocks/>
          </p:cNvSpPr>
          <p:nvPr/>
        </p:nvSpPr>
        <p:spPr>
          <a:xfrm>
            <a:off x="9450983" y="5834553"/>
            <a:ext cx="2006972" cy="181557"/>
          </a:xfrm>
          <a:prstGeom prst="rect">
            <a:avLst/>
          </a:prstGeom>
        </p:spPr>
        <p:txBody>
          <a:bodyPr vert="horz" lIns="0" tIns="0" rIns="0" bIns="0" rtlCol="0">
            <a:normAutofit/>
          </a:bodyPr>
          <a:lstStyle>
            <a:lvl1pPr marL="176213" indent="-176213" algn="l" defTabSz="914400" rtl="0" eaLnBrk="1" latinLnBrk="0" hangingPunct="1">
              <a:spcBef>
                <a:spcPts val="1200"/>
              </a:spcBef>
              <a:spcAft>
                <a:spcPts val="600"/>
              </a:spcAft>
              <a:buFont typeface="Arial" pitchFamily="34" charset="0"/>
              <a:buNone/>
              <a:defRPr sz="1400" b="1" kern="1200">
                <a:solidFill>
                  <a:schemeClr val="accent1"/>
                </a:solidFill>
                <a:latin typeface="Arial" pitchFamily="34" charset="0"/>
                <a:ea typeface="+mn-ea"/>
                <a:cs typeface="Arial" pitchFamily="34" charset="0"/>
              </a:defRPr>
            </a:lvl1pPr>
            <a:lvl2pPr marL="0" indent="0" algn="l" defTabSz="914400" rtl="0" eaLnBrk="1" latinLnBrk="0" hangingPunct="1">
              <a:spcBef>
                <a:spcPts val="600"/>
              </a:spcBef>
              <a:spcAft>
                <a:spcPts val="600"/>
              </a:spcAft>
              <a:buFontTx/>
              <a:buNone/>
              <a:defRPr sz="1400" kern="1200">
                <a:solidFill>
                  <a:schemeClr val="tx1"/>
                </a:solidFill>
                <a:latin typeface="Arial" pitchFamily="34" charset="0"/>
                <a:ea typeface="+mn-ea"/>
                <a:cs typeface="Arial" pitchFamily="34" charset="0"/>
              </a:defRPr>
            </a:lvl2pPr>
            <a:lvl3pPr marL="180975"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3pPr>
            <a:lvl4pPr marL="541338" indent="-174625"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892175" indent="-184150" algn="l" defTabSz="914400" rtl="0" eaLnBrk="1" latinLnBrk="0" hangingPunct="1">
              <a:spcBef>
                <a:spcPts val="600"/>
              </a:spcBef>
              <a:spcAft>
                <a:spcPts val="300"/>
              </a:spcAft>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GB" sz="1100" b="0" u="sng" dirty="0">
                <a:solidFill>
                  <a:schemeClr val="tx1"/>
                </a:solidFill>
                <a:hlinkClick r:id="rId8"/>
              </a:rPr>
              <a:t>facebook.com/</a:t>
            </a:r>
            <a:r>
              <a:rPr lang="en-GB" sz="1100" b="0" u="sng" dirty="0" err="1">
                <a:solidFill>
                  <a:schemeClr val="tx1"/>
                </a:solidFill>
                <a:hlinkClick r:id="rId8"/>
              </a:rPr>
              <a:t>bhp</a:t>
            </a:r>
            <a:endParaRPr lang="en-GB" sz="1100" b="0" u="sng" dirty="0">
              <a:solidFill>
                <a:schemeClr val="tx1"/>
              </a:solidFill>
            </a:endParaRPr>
          </a:p>
        </p:txBody>
      </p:sp>
    </p:spTree>
    <p:extLst>
      <p:ext uri="{BB962C8B-B14F-4D97-AF65-F5344CB8AC3E}">
        <p14:creationId xmlns:p14="http://schemas.microsoft.com/office/powerpoint/2010/main" val="97294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13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BHP</a:t>
            </a:r>
          </a:p>
        </p:txBody>
      </p:sp>
      <p:sp>
        <p:nvSpPr>
          <p:cNvPr id="5" name="Content Placeholder 4"/>
          <p:cNvSpPr>
            <a:spLocks noGrp="1"/>
          </p:cNvSpPr>
          <p:nvPr>
            <p:ph sz="half" idx="1"/>
          </p:nvPr>
        </p:nvSpPr>
        <p:spPr/>
        <p:txBody>
          <a:bodyPr/>
          <a:lstStyle/>
          <a:p>
            <a:pPr marL="0" lvl="1" indent="0">
              <a:buNone/>
            </a:pPr>
            <a:r>
              <a:rPr lang="en-AU" sz="2000" b="1" dirty="0">
                <a:solidFill>
                  <a:schemeClr val="accent1"/>
                </a:solidFill>
              </a:rPr>
              <a:t>We are a leading global resources company </a:t>
            </a:r>
          </a:p>
          <a:p>
            <a:pPr lvl="1"/>
            <a:r>
              <a:rPr lang="en-AU" sz="1600" dirty="0"/>
              <a:t>Our purpose is to create long-term shareholder value through the discovery, acquisition, development and marketing of natural resources.</a:t>
            </a:r>
          </a:p>
          <a:p>
            <a:pPr lvl="1"/>
            <a:r>
              <a:rPr lang="en-AU" sz="1600" dirty="0"/>
              <a:t>Our strategy is to own and operate large, long-life, low-cost, expandable, upstream assets diversified by commodity, geography and market.</a:t>
            </a:r>
          </a:p>
          <a:p>
            <a:pPr lvl="1"/>
            <a:r>
              <a:rPr lang="en-AU" sz="1600" dirty="0"/>
              <a:t>At BHP, we have a unique perspective on the extraordinary potential of natural resources to provide the essential building blocks of progress. </a:t>
            </a:r>
          </a:p>
          <a:p>
            <a:pPr lvl="1"/>
            <a:r>
              <a:rPr lang="en-AU" sz="1600" dirty="0"/>
              <a:t>We are among the world’s top producers of major commodities, including iron ore, metallurgical coal and copper. We also have substantial interests in oil, gas and energy coal. </a:t>
            </a:r>
          </a:p>
          <a:p>
            <a:pPr lvl="1"/>
            <a:r>
              <a:rPr lang="en-AU" sz="1600" dirty="0"/>
              <a:t>We have a global footprint with assets in Australia, Chile, Peru, Mexico, USA and Canada.</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59525" y="1552720"/>
            <a:ext cx="5353050" cy="35687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90E75981-53F8-4174-8F05-C8A5CE0FBBE0}" type="slidenum">
              <a:rPr lang="en-US" smtClean="0"/>
              <a:pPr/>
              <a:t>3</a:t>
            </a:fld>
            <a:endParaRPr lang="en-US" dirty="0"/>
          </a:p>
        </p:txBody>
      </p:sp>
      <p:sp>
        <p:nvSpPr>
          <p:cNvPr id="4" name="Rectangle 3"/>
          <p:cNvSpPr/>
          <p:nvPr/>
        </p:nvSpPr>
        <p:spPr>
          <a:xfrm>
            <a:off x="6359525" y="5433160"/>
            <a:ext cx="3326552" cy="646331"/>
          </a:xfrm>
          <a:prstGeom prst="rect">
            <a:avLst/>
          </a:prstGeom>
        </p:spPr>
        <p:txBody>
          <a:bodyPr wrap="none">
            <a:spAutoFit/>
          </a:bodyPr>
          <a:lstStyle/>
          <a:p>
            <a:r>
              <a:rPr lang="en-AU" dirty="0">
                <a:hlinkClick r:id="rId4"/>
              </a:rPr>
              <a:t>https://youtu.be/SnO77vD0ka8</a:t>
            </a:r>
            <a:endParaRPr lang="en-AU" dirty="0"/>
          </a:p>
          <a:p>
            <a:endParaRPr lang="en-AU" dirty="0"/>
          </a:p>
        </p:txBody>
      </p:sp>
    </p:spTree>
    <p:extLst>
      <p:ext uri="{BB962C8B-B14F-4D97-AF65-F5344CB8AC3E}">
        <p14:creationId xmlns:p14="http://schemas.microsoft.com/office/powerpoint/2010/main" val="308442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a:t>Our Charter</a:t>
            </a:r>
          </a:p>
        </p:txBody>
      </p:sp>
      <p:sp>
        <p:nvSpPr>
          <p:cNvPr id="5" name="Content Placeholder 4"/>
          <p:cNvSpPr>
            <a:spLocks noGrp="1"/>
          </p:cNvSpPr>
          <p:nvPr>
            <p:ph sz="half" idx="1"/>
          </p:nvPr>
        </p:nvSpPr>
        <p:spPr/>
        <p:txBody>
          <a:bodyPr/>
          <a:lstStyle/>
          <a:p>
            <a:pPr>
              <a:lnSpc>
                <a:spcPct val="120000"/>
              </a:lnSpc>
            </a:pPr>
            <a:r>
              <a:rPr lang="en-AU" sz="2000" dirty="0">
                <a:latin typeface="Arial" panose="020B0604020202020204" pitchFamily="34" charset="0"/>
                <a:cs typeface="Arial" panose="020B0604020202020204" pitchFamily="34" charset="0"/>
              </a:rPr>
              <a:t>Our Values</a:t>
            </a:r>
          </a:p>
          <a:p>
            <a:pPr marL="285750" lvl="1" indent="-285750">
              <a:spcBef>
                <a:spcPts val="300"/>
              </a:spcBef>
              <a:spcAft>
                <a:spcPts val="1200"/>
              </a:spcAft>
            </a:pPr>
            <a:r>
              <a:rPr lang="en-AU" sz="1600" b="1" dirty="0">
                <a:latin typeface="Arial" panose="020B0604020202020204" pitchFamily="34" charset="0"/>
                <a:cs typeface="Arial" panose="020B0604020202020204" pitchFamily="34" charset="0"/>
              </a:rPr>
              <a:t>Sustainability </a:t>
            </a:r>
            <a:r>
              <a:rPr lang="en-AU" sz="1600" dirty="0">
                <a:latin typeface="Arial" panose="020B0604020202020204" pitchFamily="34" charset="0"/>
                <a:cs typeface="Arial" panose="020B0604020202020204" pitchFamily="34" charset="0"/>
              </a:rPr>
              <a:t>– Putting health and safety first, being environmentally responsible and supporting our communities. </a:t>
            </a:r>
          </a:p>
          <a:p>
            <a:pPr marL="285750" lvl="1" indent="-285750">
              <a:spcBef>
                <a:spcPts val="300"/>
              </a:spcBef>
              <a:spcAft>
                <a:spcPts val="1200"/>
              </a:spcAft>
            </a:pPr>
            <a:r>
              <a:rPr lang="en-AU" sz="1600" b="1" dirty="0">
                <a:latin typeface="Arial" panose="020B0604020202020204" pitchFamily="34" charset="0"/>
                <a:cs typeface="Arial" panose="020B0604020202020204" pitchFamily="34" charset="0"/>
              </a:rPr>
              <a:t>Integrity </a:t>
            </a:r>
            <a:r>
              <a:rPr lang="en-AU" sz="1600" dirty="0">
                <a:latin typeface="Arial" panose="020B0604020202020204" pitchFamily="34" charset="0"/>
                <a:cs typeface="Arial" panose="020B0604020202020204" pitchFamily="34" charset="0"/>
              </a:rPr>
              <a:t>– Doing what is right and doing what we say we will do. </a:t>
            </a:r>
          </a:p>
          <a:p>
            <a:pPr marL="285750" lvl="1" indent="-285750">
              <a:spcBef>
                <a:spcPts val="300"/>
              </a:spcBef>
              <a:spcAft>
                <a:spcPts val="1200"/>
              </a:spcAft>
            </a:pPr>
            <a:r>
              <a:rPr lang="en-AU" sz="1600" b="1" dirty="0">
                <a:latin typeface="Arial" panose="020B0604020202020204" pitchFamily="34" charset="0"/>
                <a:cs typeface="Arial" panose="020B0604020202020204" pitchFamily="34" charset="0"/>
              </a:rPr>
              <a:t>Respect </a:t>
            </a:r>
            <a:r>
              <a:rPr lang="en-AU" sz="1600" dirty="0">
                <a:latin typeface="Arial" panose="020B0604020202020204" pitchFamily="34" charset="0"/>
                <a:cs typeface="Arial" panose="020B0604020202020204" pitchFamily="34" charset="0"/>
              </a:rPr>
              <a:t>– Embracing openness, trust, teamwork, diversity and relationships that are mutually beneficial. </a:t>
            </a:r>
          </a:p>
          <a:p>
            <a:pPr marL="285750" lvl="1" indent="-285750">
              <a:spcBef>
                <a:spcPts val="300"/>
              </a:spcBef>
              <a:spcAft>
                <a:spcPts val="1200"/>
              </a:spcAft>
            </a:pPr>
            <a:r>
              <a:rPr lang="en-AU" sz="1600" b="1" dirty="0">
                <a:latin typeface="Arial" panose="020B0604020202020204" pitchFamily="34" charset="0"/>
                <a:cs typeface="Arial" panose="020B0604020202020204" pitchFamily="34" charset="0"/>
              </a:rPr>
              <a:t>Performance </a:t>
            </a:r>
            <a:r>
              <a:rPr lang="en-AU" sz="1600" dirty="0">
                <a:latin typeface="Arial" panose="020B0604020202020204" pitchFamily="34" charset="0"/>
                <a:cs typeface="Arial" panose="020B0604020202020204" pitchFamily="34" charset="0"/>
              </a:rPr>
              <a:t>– Achieving superior business results by stretching our capabilities. </a:t>
            </a:r>
          </a:p>
          <a:p>
            <a:pPr marL="285750" lvl="1" indent="-285750">
              <a:spcBef>
                <a:spcPts val="300"/>
              </a:spcBef>
              <a:spcAft>
                <a:spcPts val="1200"/>
              </a:spcAft>
            </a:pPr>
            <a:r>
              <a:rPr lang="en-AU" sz="1600" b="1" dirty="0">
                <a:latin typeface="Arial" panose="020B0604020202020204" pitchFamily="34" charset="0"/>
                <a:cs typeface="Arial" panose="020B0604020202020204" pitchFamily="34" charset="0"/>
              </a:rPr>
              <a:t>Simplicity </a:t>
            </a:r>
            <a:r>
              <a:rPr lang="en-AU" sz="1600" dirty="0">
                <a:latin typeface="Arial" panose="020B0604020202020204" pitchFamily="34" charset="0"/>
                <a:cs typeface="Arial" panose="020B0604020202020204" pitchFamily="34" charset="0"/>
              </a:rPr>
              <a:t>– Focusing our efforts on the things that matter most. </a:t>
            </a:r>
          </a:p>
          <a:p>
            <a:pPr marL="285750" lvl="1" indent="-285750">
              <a:spcBef>
                <a:spcPts val="300"/>
              </a:spcBef>
              <a:spcAft>
                <a:spcPts val="1200"/>
              </a:spcAft>
            </a:pPr>
            <a:r>
              <a:rPr lang="en-AU" sz="1600" b="1" dirty="0">
                <a:latin typeface="Arial" panose="020B0604020202020204" pitchFamily="34" charset="0"/>
                <a:cs typeface="Arial" panose="020B0604020202020204" pitchFamily="34" charset="0"/>
              </a:rPr>
              <a:t>Accountability </a:t>
            </a:r>
            <a:r>
              <a:rPr lang="en-AU" sz="1600" dirty="0">
                <a:latin typeface="Arial" panose="020B0604020202020204" pitchFamily="34" charset="0"/>
                <a:cs typeface="Arial" panose="020B0604020202020204" pitchFamily="34" charset="0"/>
              </a:rPr>
              <a:t>– Defining and accepting responsibility and delivering on our commitments.</a:t>
            </a:r>
          </a:p>
        </p:txBody>
      </p:sp>
      <p:sp>
        <p:nvSpPr>
          <p:cNvPr id="3" name="Slide Number Placeholder 2"/>
          <p:cNvSpPr>
            <a:spLocks noGrp="1"/>
          </p:cNvSpPr>
          <p:nvPr>
            <p:ph type="sldNum" sz="quarter" idx="12"/>
          </p:nvPr>
        </p:nvSpPr>
        <p:spPr/>
        <p:txBody>
          <a:bodyPr/>
          <a:lstStyle/>
          <a:p>
            <a:fld id="{90E75981-53F8-4174-8F05-C8A5CE0FBBE0}" type="slidenum">
              <a:rPr lang="en-US" smtClean="0"/>
              <a:pPr/>
              <a:t>4</a:t>
            </a:fld>
            <a:endParaRPr lang="en-US" dirty="0"/>
          </a:p>
        </p:txBody>
      </p:sp>
      <p:pic>
        <p:nvPicPr>
          <p:cNvPr id="11" name="Content Placeholder 10"/>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439520" y="1368425"/>
            <a:ext cx="3193060" cy="4535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292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Leading diversified global mining company</a:t>
            </a:r>
            <a:endParaRPr lang="en-GB" dirty="0"/>
          </a:p>
        </p:txBody>
      </p:sp>
      <p:sp>
        <p:nvSpPr>
          <p:cNvPr id="4" name="Slide Number Placeholder 3"/>
          <p:cNvSpPr>
            <a:spLocks noGrp="1"/>
          </p:cNvSpPr>
          <p:nvPr>
            <p:ph type="sldNum" sz="quarter" idx="12"/>
          </p:nvPr>
        </p:nvSpPr>
        <p:spPr/>
        <p:txBody>
          <a:bodyPr/>
          <a:lstStyle/>
          <a:p>
            <a:r>
              <a:rPr lang="en-US" dirty="0"/>
              <a:t>2</a:t>
            </a:r>
            <a:endParaRPr lang="en-AU" dirty="0"/>
          </a:p>
        </p:txBody>
      </p:sp>
      <p:sp>
        <p:nvSpPr>
          <p:cNvPr id="102" name="TextBox 101"/>
          <p:cNvSpPr txBox="1"/>
          <p:nvPr/>
        </p:nvSpPr>
        <p:spPr>
          <a:xfrm>
            <a:off x="476242" y="1475838"/>
            <a:ext cx="4463227" cy="360000"/>
          </a:xfrm>
          <a:prstGeom prst="rect">
            <a:avLst/>
          </a:prstGeom>
          <a:solidFill>
            <a:schemeClr val="tx1"/>
          </a:solidFill>
          <a:ln>
            <a:noFill/>
          </a:ln>
          <a:effectLst/>
        </p:spPr>
        <p:txBody>
          <a:bodyPr wrap="none" lIns="0" tIns="0" rIns="0" bIns="0" rtlCol="0" anchor="ctr">
            <a:noAutofit/>
          </a:bodyPr>
          <a:lstStyle>
            <a:defPPr>
              <a:defRPr lang="en-US"/>
            </a:defPPr>
            <a:lvl1pPr>
              <a:spcAft>
                <a:spcPts val="200"/>
              </a:spcAft>
              <a:defRPr sz="1100" b="1"/>
            </a:lvl1pPr>
          </a:lstStyle>
          <a:p>
            <a:pPr algn="ctr"/>
            <a:r>
              <a:rPr lang="en-AU" dirty="0">
                <a:solidFill>
                  <a:schemeClr val="bg1"/>
                </a:solidFill>
              </a:rPr>
              <a:t>Operated</a:t>
            </a:r>
          </a:p>
        </p:txBody>
      </p:sp>
      <p:sp>
        <p:nvSpPr>
          <p:cNvPr id="116" name="TextBox 115"/>
          <p:cNvSpPr txBox="1"/>
          <p:nvPr/>
        </p:nvSpPr>
        <p:spPr>
          <a:xfrm>
            <a:off x="5070974" y="1475838"/>
            <a:ext cx="4243942" cy="360000"/>
          </a:xfrm>
          <a:prstGeom prst="rect">
            <a:avLst/>
          </a:prstGeom>
          <a:solidFill>
            <a:schemeClr val="tx1"/>
          </a:solidFill>
          <a:ln>
            <a:noFill/>
          </a:ln>
          <a:effectLst/>
        </p:spPr>
        <p:txBody>
          <a:bodyPr wrap="none" lIns="0" tIns="0" rIns="0" bIns="0" rtlCol="0" anchor="ctr">
            <a:noAutofit/>
          </a:bodyPr>
          <a:lstStyle>
            <a:defPPr>
              <a:defRPr lang="en-US"/>
            </a:defPPr>
            <a:lvl1pPr>
              <a:spcAft>
                <a:spcPts val="200"/>
              </a:spcAft>
              <a:defRPr sz="1100" b="1"/>
            </a:lvl1pPr>
          </a:lstStyle>
          <a:p>
            <a:pPr algn="ctr"/>
            <a:r>
              <a:rPr lang="en-AU" dirty="0">
                <a:solidFill>
                  <a:schemeClr val="bg1"/>
                </a:solidFill>
              </a:rPr>
              <a:t>Non-operated</a:t>
            </a:r>
          </a:p>
        </p:txBody>
      </p:sp>
      <p:sp>
        <p:nvSpPr>
          <p:cNvPr id="70" name="TextBox 69"/>
          <p:cNvSpPr txBox="1"/>
          <p:nvPr/>
        </p:nvSpPr>
        <p:spPr>
          <a:xfrm>
            <a:off x="9440299" y="1475838"/>
            <a:ext cx="2051485" cy="360000"/>
          </a:xfrm>
          <a:prstGeom prst="rect">
            <a:avLst/>
          </a:prstGeom>
          <a:solidFill>
            <a:schemeClr val="tx1"/>
          </a:solidFill>
          <a:ln>
            <a:noFill/>
          </a:ln>
          <a:effectLst/>
        </p:spPr>
        <p:txBody>
          <a:bodyPr wrap="none" lIns="0" tIns="0" rIns="0" bIns="0" rtlCol="0" anchor="ctr">
            <a:noAutofit/>
          </a:bodyPr>
          <a:lstStyle>
            <a:defPPr>
              <a:defRPr lang="en-US"/>
            </a:defPPr>
            <a:lvl1pPr>
              <a:spcAft>
                <a:spcPts val="200"/>
              </a:spcAft>
              <a:defRPr sz="1100" b="1"/>
            </a:lvl1pPr>
          </a:lstStyle>
          <a:p>
            <a:pPr algn="ctr"/>
            <a:r>
              <a:rPr lang="en-AU" dirty="0">
                <a:solidFill>
                  <a:schemeClr val="bg1"/>
                </a:solidFill>
              </a:rPr>
              <a:t>Additional</a:t>
            </a:r>
          </a:p>
        </p:txBody>
      </p:sp>
      <p:grpSp>
        <p:nvGrpSpPr>
          <p:cNvPr id="10" name="Group 9"/>
          <p:cNvGrpSpPr/>
          <p:nvPr/>
        </p:nvGrpSpPr>
        <p:grpSpPr>
          <a:xfrm>
            <a:off x="476244" y="4532498"/>
            <a:ext cx="11016000" cy="1112018"/>
            <a:chOff x="476244" y="4532498"/>
            <a:chExt cx="11016000" cy="1112018"/>
          </a:xfrm>
        </p:grpSpPr>
        <p:sp>
          <p:nvSpPr>
            <p:cNvPr id="125" name="Rectangle 124"/>
            <p:cNvSpPr/>
            <p:nvPr/>
          </p:nvSpPr>
          <p:spPr>
            <a:xfrm>
              <a:off x="484492" y="4563813"/>
              <a:ext cx="4454978" cy="1080000"/>
            </a:xfrm>
            <a:prstGeom prst="rect">
              <a:avLst/>
            </a:prstGeom>
            <a:solidFill>
              <a:srgbClr val="E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9440299" y="4563813"/>
              <a:ext cx="2051485" cy="1080000"/>
            </a:xfrm>
            <a:prstGeom prst="rect">
              <a:avLst/>
            </a:prstGeom>
            <a:solidFill>
              <a:srgbClr val="EEF1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135"/>
            <p:cNvSpPr/>
            <p:nvPr/>
          </p:nvSpPr>
          <p:spPr>
            <a:xfrm>
              <a:off x="5070641" y="4532498"/>
              <a:ext cx="4244275" cy="1080000"/>
            </a:xfrm>
            <a:prstGeom prst="rect">
              <a:avLst/>
            </a:prstGeom>
            <a:solidFill>
              <a:srgbClr val="EEF1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p:cNvSpPr/>
            <p:nvPr/>
          </p:nvSpPr>
          <p:spPr>
            <a:xfrm>
              <a:off x="476244" y="4564516"/>
              <a:ext cx="11016000" cy="1080000"/>
            </a:xfrm>
            <a:prstGeom prst="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TextBox 93"/>
            <p:cNvSpPr txBox="1"/>
            <p:nvPr/>
          </p:nvSpPr>
          <p:spPr>
            <a:xfrm rot="16200000">
              <a:off x="178492" y="4870516"/>
              <a:ext cx="1080000" cy="468000"/>
            </a:xfrm>
            <a:prstGeom prst="rect">
              <a:avLst/>
            </a:prstGeom>
            <a:solidFill>
              <a:schemeClr val="bg2"/>
            </a:solidFill>
            <a:ln>
              <a:noFill/>
            </a:ln>
            <a:effectLst/>
          </p:spPr>
          <p:txBody>
            <a:bodyPr wrap="square" lIns="72000" tIns="72000" rIns="72000" bIns="72000" rtlCol="0" anchor="ctr" anchorCtr="0">
              <a:noAutofit/>
            </a:bodyPr>
            <a:lstStyle>
              <a:defPPr>
                <a:defRPr lang="en-US"/>
              </a:defPPr>
              <a:lvl1pPr algn="ctr">
                <a:spcAft>
                  <a:spcPts val="200"/>
                </a:spcAft>
                <a:defRPr sz="1100" b="1">
                  <a:solidFill>
                    <a:schemeClr val="bg1"/>
                  </a:solidFill>
                </a:defRPr>
              </a:lvl1pPr>
            </a:lstStyle>
            <a:p>
              <a:r>
                <a:rPr lang="en-AU" dirty="0"/>
                <a:t>Petroleum </a:t>
              </a:r>
            </a:p>
          </p:txBody>
        </p:sp>
        <p:sp>
          <p:nvSpPr>
            <p:cNvPr id="141" name="TextBox 140"/>
            <p:cNvSpPr txBox="1"/>
            <p:nvPr/>
          </p:nvSpPr>
          <p:spPr>
            <a:xfrm>
              <a:off x="9626955" y="5309412"/>
              <a:ext cx="924933" cy="187453"/>
            </a:xfrm>
            <a:prstGeom prst="rect">
              <a:avLst/>
            </a:prstGeom>
            <a:noFill/>
          </p:spPr>
          <p:txBody>
            <a:bodyPr wrap="none" lIns="0" tIns="18000" rIns="0" bIns="0" rtlCol="0">
              <a:spAutoFit/>
            </a:bodyPr>
            <a:lstStyle/>
            <a:p>
              <a:r>
                <a:rPr lang="en-AU" sz="1100" dirty="0"/>
                <a:t>Smaller assets</a:t>
              </a:r>
            </a:p>
          </p:txBody>
        </p:sp>
        <p:pic>
          <p:nvPicPr>
            <p:cNvPr id="142" name="Picture 141"/>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6955" y="4688595"/>
              <a:ext cx="798674" cy="609429"/>
            </a:xfrm>
            <a:prstGeom prst="rect">
              <a:avLst/>
            </a:prstGeom>
          </p:spPr>
        </p:pic>
        <p:pic>
          <p:nvPicPr>
            <p:cNvPr id="144" name="Picture 1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1871" y="4702837"/>
              <a:ext cx="759436" cy="608861"/>
            </a:xfrm>
            <a:prstGeom prst="rect">
              <a:avLst/>
            </a:prstGeom>
          </p:spPr>
        </p:pic>
        <p:pic>
          <p:nvPicPr>
            <p:cNvPr id="15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10569" y="4683984"/>
              <a:ext cx="759437" cy="609430"/>
            </a:xfrm>
            <a:prstGeom prst="rect">
              <a:avLst/>
            </a:prstGeom>
            <a:noFill/>
            <a:ln w="9525">
              <a:noFill/>
              <a:miter lim="800000"/>
              <a:headEnd/>
              <a:tailEnd/>
            </a:ln>
          </p:spPr>
        </p:pic>
        <p:pic>
          <p:nvPicPr>
            <p:cNvPr id="151" name="Picture Placeholder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64291" y="4702837"/>
              <a:ext cx="769334" cy="609430"/>
            </a:xfrm>
            <a:prstGeom prst="rect">
              <a:avLst/>
            </a:prstGeom>
          </p:spPr>
        </p:pic>
        <p:pic>
          <p:nvPicPr>
            <p:cNvPr id="152" name="Picture 6" descr="R:\External Affairs\1. Photography and Video\2007-07 Trinidad&amp; Tobago\Trinidad jpegs\Trinidad Equipment Day\XK5R4684.jpg"/>
            <p:cNvPicPr preferRelativeResize="0">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987430" y="4683984"/>
              <a:ext cx="745380" cy="608861"/>
            </a:xfrm>
            <a:prstGeom prst="rect">
              <a:avLst/>
            </a:prstGeom>
          </p:spPr>
        </p:pic>
        <p:sp>
          <p:nvSpPr>
            <p:cNvPr id="154" name="TextBox 153"/>
            <p:cNvSpPr txBox="1"/>
            <p:nvPr/>
          </p:nvSpPr>
          <p:spPr>
            <a:xfrm>
              <a:off x="1010569" y="5314283"/>
              <a:ext cx="601101" cy="187453"/>
            </a:xfrm>
            <a:prstGeom prst="rect">
              <a:avLst/>
            </a:prstGeom>
            <a:noFill/>
          </p:spPr>
          <p:txBody>
            <a:bodyPr wrap="square" lIns="0" tIns="18000" rIns="0" bIns="0" rtlCol="0">
              <a:spAutoFit/>
            </a:bodyPr>
            <a:lstStyle/>
            <a:p>
              <a:pPr>
                <a:spcAft>
                  <a:spcPts val="200"/>
                </a:spcAft>
              </a:pPr>
              <a:r>
                <a:rPr lang="en-AU" sz="1100" dirty="0"/>
                <a:t>Shenzi</a:t>
              </a:r>
            </a:p>
          </p:txBody>
        </p:sp>
        <p:sp>
          <p:nvSpPr>
            <p:cNvPr id="155" name="TextBox 154"/>
            <p:cNvSpPr txBox="1"/>
            <p:nvPr/>
          </p:nvSpPr>
          <p:spPr>
            <a:xfrm>
              <a:off x="2964291" y="5341123"/>
              <a:ext cx="723121" cy="187453"/>
            </a:xfrm>
            <a:prstGeom prst="rect">
              <a:avLst/>
            </a:prstGeom>
            <a:noFill/>
          </p:spPr>
          <p:txBody>
            <a:bodyPr wrap="square" lIns="0" tIns="18000" rIns="0" bIns="0" rtlCol="0">
              <a:spAutoFit/>
            </a:bodyPr>
            <a:lstStyle/>
            <a:p>
              <a:pPr>
                <a:spcAft>
                  <a:spcPts val="200"/>
                </a:spcAft>
              </a:pPr>
              <a:r>
                <a:rPr lang="en-AU" sz="1100" dirty="0"/>
                <a:t>Pyrenees</a:t>
              </a:r>
            </a:p>
          </p:txBody>
        </p:sp>
        <p:sp>
          <p:nvSpPr>
            <p:cNvPr id="156" name="TextBox 155"/>
            <p:cNvSpPr txBox="1"/>
            <p:nvPr/>
          </p:nvSpPr>
          <p:spPr>
            <a:xfrm>
              <a:off x="3941871" y="5341123"/>
              <a:ext cx="600094" cy="187453"/>
            </a:xfrm>
            <a:prstGeom prst="rect">
              <a:avLst/>
            </a:prstGeom>
            <a:noFill/>
          </p:spPr>
          <p:txBody>
            <a:bodyPr wrap="square" lIns="0" tIns="18000" rIns="0" bIns="0" rtlCol="0">
              <a:spAutoFit/>
            </a:bodyPr>
            <a:lstStyle/>
            <a:p>
              <a:pPr>
                <a:spcAft>
                  <a:spcPts val="200"/>
                </a:spcAft>
              </a:pPr>
              <a:r>
                <a:rPr lang="en-AU" sz="1100" dirty="0"/>
                <a:t>Macedon</a:t>
              </a:r>
            </a:p>
          </p:txBody>
        </p:sp>
        <p:sp>
          <p:nvSpPr>
            <p:cNvPr id="157" name="TextBox 156"/>
            <p:cNvSpPr txBox="1"/>
            <p:nvPr/>
          </p:nvSpPr>
          <p:spPr>
            <a:xfrm>
              <a:off x="1987430" y="5314283"/>
              <a:ext cx="725388" cy="187453"/>
            </a:xfrm>
            <a:prstGeom prst="rect">
              <a:avLst/>
            </a:prstGeom>
            <a:noFill/>
          </p:spPr>
          <p:txBody>
            <a:bodyPr wrap="square" lIns="0" tIns="18000" rIns="0" bIns="0" rtlCol="0">
              <a:spAutoFit/>
            </a:bodyPr>
            <a:lstStyle/>
            <a:p>
              <a:pPr>
                <a:spcAft>
                  <a:spcPts val="200"/>
                </a:spcAft>
              </a:pPr>
              <a:r>
                <a:rPr lang="en-AU" sz="1100" dirty="0"/>
                <a:t>Angostura</a:t>
              </a:r>
            </a:p>
          </p:txBody>
        </p:sp>
        <p:pic>
          <p:nvPicPr>
            <p:cNvPr id="158" name="Picture 2"/>
            <p:cNvPicPr preferRelativeResize="0">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115299" y="4688594"/>
              <a:ext cx="809722" cy="608861"/>
            </a:xfrm>
            <a:prstGeom prst="rect">
              <a:avLst/>
            </a:prstGeom>
          </p:spPr>
        </p:pic>
        <p:pic>
          <p:nvPicPr>
            <p:cNvPr id="159" name="Picture 1"/>
            <p:cNvPicPr preferRelativeResize="0">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148326" y="4688594"/>
              <a:ext cx="809722" cy="608862"/>
            </a:xfrm>
            <a:prstGeom prst="rect">
              <a:avLst/>
            </a:prstGeom>
          </p:spPr>
        </p:pic>
        <p:pic>
          <p:nvPicPr>
            <p:cNvPr id="160" name="Picture Placeholder 15"/>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214382" y="4699040"/>
              <a:ext cx="809722" cy="609430"/>
            </a:xfrm>
            <a:prstGeom prst="rect">
              <a:avLst/>
            </a:prstGeom>
          </p:spPr>
        </p:pic>
        <p:sp>
          <p:nvSpPr>
            <p:cNvPr id="161" name="TextBox 160"/>
            <p:cNvSpPr txBox="1"/>
            <p:nvPr/>
          </p:nvSpPr>
          <p:spPr>
            <a:xfrm>
              <a:off x="6181354" y="5329339"/>
              <a:ext cx="572273" cy="158666"/>
            </a:xfrm>
            <a:prstGeom prst="rect">
              <a:avLst/>
            </a:prstGeom>
            <a:noFill/>
          </p:spPr>
          <p:txBody>
            <a:bodyPr wrap="none" lIns="0" tIns="18000" rIns="0" bIns="0" rtlCol="0">
              <a:spAutoFit/>
            </a:bodyPr>
            <a:lstStyle/>
            <a:p>
              <a:pPr>
                <a:spcAft>
                  <a:spcPts val="200"/>
                </a:spcAft>
              </a:pPr>
              <a:r>
                <a:rPr lang="en-AU" sz="1100" dirty="0"/>
                <a:t>Mad Dog</a:t>
              </a:r>
            </a:p>
          </p:txBody>
        </p:sp>
        <p:sp>
          <p:nvSpPr>
            <p:cNvPr id="162" name="TextBox 161"/>
            <p:cNvSpPr txBox="1"/>
            <p:nvPr/>
          </p:nvSpPr>
          <p:spPr>
            <a:xfrm>
              <a:off x="5215390" y="5329339"/>
              <a:ext cx="463268" cy="158666"/>
            </a:xfrm>
            <a:prstGeom prst="rect">
              <a:avLst/>
            </a:prstGeom>
            <a:noFill/>
          </p:spPr>
          <p:txBody>
            <a:bodyPr wrap="none" lIns="0" tIns="18000" rIns="0" bIns="0" rtlCol="0">
              <a:spAutoFit/>
            </a:bodyPr>
            <a:lstStyle/>
            <a:p>
              <a:pPr>
                <a:spcAft>
                  <a:spcPts val="200"/>
                </a:spcAft>
              </a:pPr>
              <a:r>
                <a:rPr lang="en-AU" sz="1100" dirty="0"/>
                <a:t>Atlantis</a:t>
              </a:r>
            </a:p>
          </p:txBody>
        </p:sp>
        <p:sp>
          <p:nvSpPr>
            <p:cNvPr id="163" name="TextBox 162"/>
            <p:cNvSpPr txBox="1"/>
            <p:nvPr/>
          </p:nvSpPr>
          <p:spPr>
            <a:xfrm>
              <a:off x="7148326" y="5326880"/>
              <a:ext cx="681277" cy="158666"/>
            </a:xfrm>
            <a:prstGeom prst="rect">
              <a:avLst/>
            </a:prstGeom>
            <a:noFill/>
          </p:spPr>
          <p:txBody>
            <a:bodyPr wrap="none" lIns="0" tIns="18000" rIns="0" bIns="0" rtlCol="0">
              <a:spAutoFit/>
            </a:bodyPr>
            <a:lstStyle/>
            <a:p>
              <a:pPr>
                <a:spcAft>
                  <a:spcPts val="200"/>
                </a:spcAft>
              </a:pPr>
              <a:r>
                <a:rPr lang="en-AU" sz="1100" dirty="0"/>
                <a:t>Bass Strait</a:t>
              </a:r>
            </a:p>
          </p:txBody>
        </p:sp>
        <p:sp>
          <p:nvSpPr>
            <p:cNvPr id="164" name="TextBox 163"/>
            <p:cNvSpPr txBox="1"/>
            <p:nvPr/>
          </p:nvSpPr>
          <p:spPr>
            <a:xfrm>
              <a:off x="8115299" y="5326880"/>
              <a:ext cx="1064394" cy="158666"/>
            </a:xfrm>
            <a:prstGeom prst="rect">
              <a:avLst/>
            </a:prstGeom>
            <a:noFill/>
          </p:spPr>
          <p:txBody>
            <a:bodyPr wrap="none" lIns="0" tIns="18000" rIns="0" bIns="0" rtlCol="0">
              <a:spAutoFit/>
            </a:bodyPr>
            <a:lstStyle/>
            <a:p>
              <a:pPr>
                <a:spcAft>
                  <a:spcPts val="200"/>
                </a:spcAft>
              </a:pPr>
              <a:r>
                <a:rPr lang="en-AU" sz="1100" dirty="0"/>
                <a:t>North West Shelf</a:t>
              </a:r>
            </a:p>
          </p:txBody>
        </p:sp>
        <p:pic>
          <p:nvPicPr>
            <p:cNvPr id="165" name="Picture 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181354" y="4688594"/>
              <a:ext cx="809722" cy="60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76242" y="3293041"/>
            <a:ext cx="11016000" cy="1092606"/>
            <a:chOff x="476242" y="3283360"/>
            <a:chExt cx="11016000" cy="1092606"/>
          </a:xfrm>
        </p:grpSpPr>
        <p:sp>
          <p:nvSpPr>
            <p:cNvPr id="109" name="Rectangle 108"/>
            <p:cNvSpPr/>
            <p:nvPr/>
          </p:nvSpPr>
          <p:spPr>
            <a:xfrm>
              <a:off x="484491" y="3283360"/>
              <a:ext cx="4454979" cy="1080000"/>
            </a:xfrm>
            <a:prstGeom prst="rect">
              <a:avLst/>
            </a:prstGeom>
            <a:solidFill>
              <a:srgbClr val="E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109"/>
            <p:cNvSpPr/>
            <p:nvPr/>
          </p:nvSpPr>
          <p:spPr>
            <a:xfrm>
              <a:off x="9440299" y="3283360"/>
              <a:ext cx="2051485" cy="1080000"/>
            </a:xfrm>
            <a:prstGeom prst="rect">
              <a:avLst/>
            </a:prstGeom>
            <a:solidFill>
              <a:srgbClr val="EEF1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p:cNvSpPr/>
            <p:nvPr/>
          </p:nvSpPr>
          <p:spPr>
            <a:xfrm>
              <a:off x="5070641" y="3295966"/>
              <a:ext cx="4244275" cy="1080000"/>
            </a:xfrm>
            <a:prstGeom prst="rect">
              <a:avLst/>
            </a:prstGeom>
            <a:solidFill>
              <a:srgbClr val="EEF1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Rectangle 130"/>
            <p:cNvSpPr/>
            <p:nvPr/>
          </p:nvSpPr>
          <p:spPr>
            <a:xfrm>
              <a:off x="476242" y="3285531"/>
              <a:ext cx="11016000" cy="108000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TextBox 127"/>
            <p:cNvSpPr txBox="1"/>
            <p:nvPr/>
          </p:nvSpPr>
          <p:spPr>
            <a:xfrm rot="16200000">
              <a:off x="178491" y="3591531"/>
              <a:ext cx="1080000" cy="468000"/>
            </a:xfrm>
            <a:prstGeom prst="rect">
              <a:avLst/>
            </a:prstGeom>
            <a:solidFill>
              <a:schemeClr val="tx2"/>
            </a:solidFill>
            <a:ln>
              <a:noFill/>
            </a:ln>
            <a:effectLst/>
          </p:spPr>
          <p:txBody>
            <a:bodyPr wrap="square" lIns="72000" tIns="72000" rIns="72000" bIns="72000" rtlCol="0" anchor="ctr" anchorCtr="0">
              <a:noAutofit/>
            </a:bodyPr>
            <a:lstStyle>
              <a:defPPr>
                <a:defRPr lang="en-US"/>
              </a:defPPr>
              <a:lvl1pPr algn="ctr">
                <a:spcAft>
                  <a:spcPts val="200"/>
                </a:spcAft>
                <a:defRPr sz="1100" b="1">
                  <a:solidFill>
                    <a:schemeClr val="bg1"/>
                  </a:solidFill>
                </a:defRPr>
              </a:lvl1pPr>
            </a:lstStyle>
            <a:p>
              <a:r>
                <a:rPr lang="en-AU" dirty="0"/>
                <a:t>Minerals Americas</a:t>
              </a:r>
            </a:p>
          </p:txBody>
        </p:sp>
        <p:pic>
          <p:nvPicPr>
            <p:cNvPr id="166" name="Picture 16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64291" y="3410616"/>
              <a:ext cx="778406" cy="612023"/>
            </a:xfrm>
            <a:prstGeom prst="rect">
              <a:avLst/>
            </a:prstGeom>
          </p:spPr>
        </p:pic>
        <p:pic>
          <p:nvPicPr>
            <p:cNvPr id="167" name="Picture 16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51940" y="3418348"/>
              <a:ext cx="809722" cy="604291"/>
            </a:xfrm>
            <a:prstGeom prst="rect">
              <a:avLst/>
            </a:prstGeom>
          </p:spPr>
        </p:pic>
        <p:sp>
          <p:nvSpPr>
            <p:cNvPr id="168" name="TextBox 167"/>
            <p:cNvSpPr txBox="1"/>
            <p:nvPr/>
          </p:nvSpPr>
          <p:spPr>
            <a:xfrm>
              <a:off x="7151940" y="4052657"/>
              <a:ext cx="564257" cy="187453"/>
            </a:xfrm>
            <a:prstGeom prst="rect">
              <a:avLst/>
            </a:prstGeom>
            <a:noFill/>
          </p:spPr>
          <p:txBody>
            <a:bodyPr wrap="none" lIns="0" tIns="18000" rIns="0" bIns="0" rtlCol="0">
              <a:spAutoFit/>
            </a:bodyPr>
            <a:lstStyle/>
            <a:p>
              <a:r>
                <a:rPr lang="en-AU" sz="1100" dirty="0"/>
                <a:t>Samarco</a:t>
              </a:r>
            </a:p>
          </p:txBody>
        </p:sp>
        <p:sp>
          <p:nvSpPr>
            <p:cNvPr id="169" name="TextBox 168"/>
            <p:cNvSpPr txBox="1"/>
            <p:nvPr/>
          </p:nvSpPr>
          <p:spPr>
            <a:xfrm>
              <a:off x="2964291" y="4044925"/>
              <a:ext cx="455253" cy="187453"/>
            </a:xfrm>
            <a:prstGeom prst="rect">
              <a:avLst/>
            </a:prstGeom>
            <a:noFill/>
          </p:spPr>
          <p:txBody>
            <a:bodyPr wrap="none" lIns="0" tIns="18000" rIns="0" bIns="0" rtlCol="0">
              <a:spAutoFit/>
            </a:bodyPr>
            <a:lstStyle/>
            <a:p>
              <a:r>
                <a:rPr lang="en-AU" sz="1100" dirty="0"/>
                <a:t>Jansen</a:t>
              </a:r>
            </a:p>
          </p:txBody>
        </p:sp>
        <p:pic>
          <p:nvPicPr>
            <p:cNvPr id="170" name="Picture 16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87430" y="3410616"/>
              <a:ext cx="770343" cy="608861"/>
            </a:xfrm>
            <a:prstGeom prst="rect">
              <a:avLst/>
            </a:prstGeom>
          </p:spPr>
        </p:pic>
        <p:sp>
          <p:nvSpPr>
            <p:cNvPr id="171" name="TextBox 170"/>
            <p:cNvSpPr txBox="1"/>
            <p:nvPr/>
          </p:nvSpPr>
          <p:spPr>
            <a:xfrm>
              <a:off x="1010569" y="4044925"/>
              <a:ext cx="755032" cy="187453"/>
            </a:xfrm>
            <a:prstGeom prst="rect">
              <a:avLst/>
            </a:prstGeom>
            <a:noFill/>
          </p:spPr>
          <p:txBody>
            <a:bodyPr wrap="square" lIns="0" tIns="18000" rIns="0" bIns="0" rtlCol="0">
              <a:spAutoFit/>
            </a:bodyPr>
            <a:lstStyle/>
            <a:p>
              <a:r>
                <a:rPr lang="en-AU" sz="1100" dirty="0"/>
                <a:t>Escondida</a:t>
              </a:r>
            </a:p>
          </p:txBody>
        </p:sp>
        <p:sp>
          <p:nvSpPr>
            <p:cNvPr id="172" name="TextBox 171"/>
            <p:cNvSpPr txBox="1"/>
            <p:nvPr/>
          </p:nvSpPr>
          <p:spPr>
            <a:xfrm>
              <a:off x="1987430" y="4044925"/>
              <a:ext cx="840798" cy="187453"/>
            </a:xfrm>
            <a:prstGeom prst="rect">
              <a:avLst/>
            </a:prstGeom>
            <a:noFill/>
          </p:spPr>
          <p:txBody>
            <a:bodyPr wrap="square" lIns="0" tIns="18000" rIns="0" bIns="0" rtlCol="0">
              <a:spAutoFit/>
            </a:bodyPr>
            <a:lstStyle/>
            <a:p>
              <a:r>
                <a:rPr lang="en-AU" sz="1100" dirty="0"/>
                <a:t>Pampa Norte</a:t>
              </a:r>
            </a:p>
          </p:txBody>
        </p:sp>
        <p:pic>
          <p:nvPicPr>
            <p:cNvPr id="173" name="Picture 17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84968" y="3418348"/>
              <a:ext cx="797928" cy="608861"/>
            </a:xfrm>
            <a:prstGeom prst="rect">
              <a:avLst/>
            </a:prstGeom>
          </p:spPr>
        </p:pic>
        <p:sp>
          <p:nvSpPr>
            <p:cNvPr id="174" name="TextBox 173"/>
            <p:cNvSpPr txBox="1"/>
            <p:nvPr/>
          </p:nvSpPr>
          <p:spPr>
            <a:xfrm>
              <a:off x="5217996" y="4052657"/>
              <a:ext cx="679953" cy="187453"/>
            </a:xfrm>
            <a:prstGeom prst="rect">
              <a:avLst/>
            </a:prstGeom>
            <a:noFill/>
          </p:spPr>
          <p:txBody>
            <a:bodyPr wrap="square" lIns="0" tIns="18000" rIns="0" bIns="0" rtlCol="0">
              <a:spAutoFit/>
            </a:bodyPr>
            <a:lstStyle/>
            <a:p>
              <a:r>
                <a:rPr lang="en-AU" sz="1100" dirty="0"/>
                <a:t>Antamina</a:t>
              </a:r>
            </a:p>
          </p:txBody>
        </p:sp>
        <p:sp>
          <p:nvSpPr>
            <p:cNvPr id="175" name="TextBox 174"/>
            <p:cNvSpPr txBox="1"/>
            <p:nvPr/>
          </p:nvSpPr>
          <p:spPr>
            <a:xfrm>
              <a:off x="6184968" y="4052657"/>
              <a:ext cx="597612" cy="187453"/>
            </a:xfrm>
            <a:prstGeom prst="rect">
              <a:avLst/>
            </a:prstGeom>
            <a:noFill/>
          </p:spPr>
          <p:txBody>
            <a:bodyPr wrap="square" lIns="0" tIns="18000" rIns="0" bIns="0" rtlCol="0">
              <a:spAutoFit/>
            </a:bodyPr>
            <a:lstStyle/>
            <a:p>
              <a:pPr>
                <a:spcAft>
                  <a:spcPts val="200"/>
                </a:spcAft>
              </a:pPr>
              <a:r>
                <a:rPr lang="en-AU" sz="1100" dirty="0"/>
                <a:t>Cerrejón</a:t>
              </a:r>
            </a:p>
          </p:txBody>
        </p:sp>
        <p:pic>
          <p:nvPicPr>
            <p:cNvPr id="176" name="Picture 17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217996" y="3418348"/>
              <a:ext cx="797928" cy="608860"/>
            </a:xfrm>
            <a:prstGeom prst="rect">
              <a:avLst/>
            </a:prstGeom>
          </p:spPr>
        </p:pic>
        <p:pic>
          <p:nvPicPr>
            <p:cNvPr id="177" name="Picture 17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10569" y="3410616"/>
              <a:ext cx="755033" cy="608860"/>
            </a:xfrm>
            <a:prstGeom prst="rect">
              <a:avLst/>
            </a:prstGeom>
          </p:spPr>
        </p:pic>
      </p:grpSp>
      <p:grpSp>
        <p:nvGrpSpPr>
          <p:cNvPr id="8" name="Group 7"/>
          <p:cNvGrpSpPr/>
          <p:nvPr/>
        </p:nvGrpSpPr>
        <p:grpSpPr>
          <a:xfrm>
            <a:off x="476244" y="1993124"/>
            <a:ext cx="11015540" cy="1111315"/>
            <a:chOff x="476244" y="1967942"/>
            <a:chExt cx="11015540" cy="1111315"/>
          </a:xfrm>
        </p:grpSpPr>
        <p:sp>
          <p:nvSpPr>
            <p:cNvPr id="73" name="Rectangle 72"/>
            <p:cNvSpPr/>
            <p:nvPr/>
          </p:nvSpPr>
          <p:spPr>
            <a:xfrm>
              <a:off x="5070974" y="1967942"/>
              <a:ext cx="4243942" cy="1080000"/>
            </a:xfrm>
            <a:prstGeom prst="rect">
              <a:avLst/>
            </a:prstGeom>
            <a:solidFill>
              <a:srgbClr val="EEF1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84492" y="1997086"/>
              <a:ext cx="4454978" cy="1080000"/>
            </a:xfrm>
            <a:prstGeom prst="rect">
              <a:avLst/>
            </a:prstGeom>
            <a:solidFill>
              <a:srgbClr val="E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p:cNvSpPr/>
            <p:nvPr/>
          </p:nvSpPr>
          <p:spPr>
            <a:xfrm>
              <a:off x="9440299" y="1997086"/>
              <a:ext cx="2051340" cy="1080000"/>
            </a:xfrm>
            <a:prstGeom prst="rect">
              <a:avLst/>
            </a:prstGeom>
            <a:solidFill>
              <a:srgbClr val="EEF1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p:cNvSpPr/>
            <p:nvPr/>
          </p:nvSpPr>
          <p:spPr>
            <a:xfrm>
              <a:off x="476244" y="1999257"/>
              <a:ext cx="11015540" cy="1080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TextBox 92"/>
            <p:cNvSpPr txBox="1"/>
            <p:nvPr/>
          </p:nvSpPr>
          <p:spPr>
            <a:xfrm rot="16200000">
              <a:off x="178491" y="2305257"/>
              <a:ext cx="1080000" cy="468000"/>
            </a:xfrm>
            <a:prstGeom prst="rect">
              <a:avLst/>
            </a:prstGeom>
            <a:solidFill>
              <a:schemeClr val="accent1"/>
            </a:solidFill>
            <a:ln>
              <a:noFill/>
            </a:ln>
            <a:effectLst/>
          </p:spPr>
          <p:txBody>
            <a:bodyPr wrap="square" lIns="72000" tIns="72000" rIns="72000" bIns="72000" rtlCol="0" anchor="ctr" anchorCtr="0">
              <a:noAutofit/>
            </a:bodyPr>
            <a:lstStyle/>
            <a:p>
              <a:pPr algn="ctr">
                <a:spcAft>
                  <a:spcPts val="200"/>
                </a:spcAft>
              </a:pPr>
              <a:r>
                <a:rPr lang="en-AU" sz="1100" b="1" dirty="0">
                  <a:solidFill>
                    <a:schemeClr val="bg1"/>
                  </a:solidFill>
                </a:rPr>
                <a:t>Minerals Australia</a:t>
              </a:r>
              <a:endParaRPr lang="en-AU" sz="1100" dirty="0">
                <a:solidFill>
                  <a:schemeClr val="bg1"/>
                </a:solidFill>
              </a:endParaRPr>
            </a:p>
          </p:txBody>
        </p:sp>
        <p:pic>
          <p:nvPicPr>
            <p:cNvPr id="182" name="Picture 18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626955" y="2162757"/>
              <a:ext cx="798674" cy="608861"/>
            </a:xfrm>
            <a:prstGeom prst="rect">
              <a:avLst/>
            </a:prstGeom>
          </p:spPr>
        </p:pic>
        <p:sp>
          <p:nvSpPr>
            <p:cNvPr id="183" name="TextBox 182"/>
            <p:cNvSpPr txBox="1"/>
            <p:nvPr/>
          </p:nvSpPr>
          <p:spPr>
            <a:xfrm>
              <a:off x="9654895" y="2782807"/>
              <a:ext cx="745397" cy="178989"/>
            </a:xfrm>
            <a:prstGeom prst="rect">
              <a:avLst/>
            </a:prstGeom>
            <a:noFill/>
          </p:spPr>
          <p:txBody>
            <a:bodyPr wrap="none" lIns="0" tIns="18000" rIns="0" bIns="0" rtlCol="0">
              <a:spAutoFit/>
            </a:bodyPr>
            <a:lstStyle/>
            <a:p>
              <a:pPr>
                <a:lnSpc>
                  <a:spcPct val="95000"/>
                </a:lnSpc>
              </a:pPr>
              <a:r>
                <a:rPr lang="en-AU" sz="1100" dirty="0"/>
                <a:t>Nickel West</a:t>
              </a:r>
            </a:p>
          </p:txBody>
        </p:sp>
        <p:pic>
          <p:nvPicPr>
            <p:cNvPr id="184" name="Picture 18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10569" y="2079952"/>
              <a:ext cx="771582" cy="608861"/>
            </a:xfrm>
            <a:prstGeom prst="rect">
              <a:avLst/>
            </a:prstGeom>
          </p:spPr>
        </p:pic>
        <p:pic>
          <p:nvPicPr>
            <p:cNvPr id="185" name="Picture 18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41152" y="2079952"/>
              <a:ext cx="772303" cy="609430"/>
            </a:xfrm>
            <a:prstGeom prst="rect">
              <a:avLst/>
            </a:prstGeom>
          </p:spPr>
        </p:pic>
        <p:pic>
          <p:nvPicPr>
            <p:cNvPr id="186" name="Picture 18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987430" y="2079952"/>
              <a:ext cx="771582" cy="608861"/>
            </a:xfrm>
            <a:prstGeom prst="rect">
              <a:avLst/>
            </a:prstGeom>
          </p:spPr>
        </p:pic>
        <p:pic>
          <p:nvPicPr>
            <p:cNvPr id="187" name="Picture 18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964291" y="2079952"/>
              <a:ext cx="771582" cy="608861"/>
            </a:xfrm>
            <a:prstGeom prst="rect">
              <a:avLst/>
            </a:prstGeom>
          </p:spPr>
        </p:pic>
        <p:sp>
          <p:nvSpPr>
            <p:cNvPr id="188" name="TextBox 187"/>
            <p:cNvSpPr txBox="1"/>
            <p:nvPr/>
          </p:nvSpPr>
          <p:spPr>
            <a:xfrm>
              <a:off x="1010569" y="2700002"/>
              <a:ext cx="795532" cy="339802"/>
            </a:xfrm>
            <a:prstGeom prst="rect">
              <a:avLst/>
            </a:prstGeom>
            <a:noFill/>
          </p:spPr>
          <p:txBody>
            <a:bodyPr wrap="square" lIns="0" tIns="18000" rIns="0" bIns="0" rtlCol="0">
              <a:spAutoFit/>
            </a:bodyPr>
            <a:lstStyle/>
            <a:p>
              <a:pPr>
                <a:lnSpc>
                  <a:spcPct val="95000"/>
                </a:lnSpc>
              </a:pPr>
              <a:r>
                <a:rPr lang="en-AU" sz="1100" dirty="0"/>
                <a:t>Western Australia IO</a:t>
              </a:r>
            </a:p>
          </p:txBody>
        </p:sp>
        <p:sp>
          <p:nvSpPr>
            <p:cNvPr id="189" name="TextBox 188"/>
            <p:cNvSpPr txBox="1"/>
            <p:nvPr/>
          </p:nvSpPr>
          <p:spPr>
            <a:xfrm>
              <a:off x="3941152" y="2700002"/>
              <a:ext cx="605247" cy="339802"/>
            </a:xfrm>
            <a:prstGeom prst="rect">
              <a:avLst/>
            </a:prstGeom>
            <a:noFill/>
          </p:spPr>
          <p:txBody>
            <a:bodyPr wrap="square" lIns="0" tIns="18000" rIns="0" bIns="0" rtlCol="0">
              <a:spAutoFit/>
            </a:bodyPr>
            <a:lstStyle/>
            <a:p>
              <a:pPr>
                <a:lnSpc>
                  <a:spcPct val="95000"/>
                </a:lnSpc>
              </a:pPr>
              <a:r>
                <a:rPr lang="en-AU" sz="1100" dirty="0"/>
                <a:t>Olympic Dam</a:t>
              </a:r>
            </a:p>
          </p:txBody>
        </p:sp>
        <p:sp>
          <p:nvSpPr>
            <p:cNvPr id="190" name="TextBox 189"/>
            <p:cNvSpPr txBox="1"/>
            <p:nvPr/>
          </p:nvSpPr>
          <p:spPr>
            <a:xfrm>
              <a:off x="1987430" y="2700002"/>
              <a:ext cx="780631" cy="339802"/>
            </a:xfrm>
            <a:prstGeom prst="rect">
              <a:avLst/>
            </a:prstGeom>
            <a:noFill/>
          </p:spPr>
          <p:txBody>
            <a:bodyPr wrap="square" lIns="0" tIns="18000" rIns="0" bIns="0" rtlCol="0">
              <a:spAutoFit/>
            </a:bodyPr>
            <a:lstStyle/>
            <a:p>
              <a:pPr>
                <a:lnSpc>
                  <a:spcPct val="95000"/>
                </a:lnSpc>
                <a:spcAft>
                  <a:spcPts val="200"/>
                </a:spcAft>
              </a:pPr>
              <a:r>
                <a:rPr lang="en-AU" sz="1100" dirty="0"/>
                <a:t>Queensland Coal</a:t>
              </a:r>
              <a:endParaRPr lang="en-AU" sz="1100" baseline="30000" dirty="0"/>
            </a:p>
          </p:txBody>
        </p:sp>
        <p:sp>
          <p:nvSpPr>
            <p:cNvPr id="191" name="TextBox 190"/>
            <p:cNvSpPr txBox="1"/>
            <p:nvPr/>
          </p:nvSpPr>
          <p:spPr>
            <a:xfrm>
              <a:off x="2964291" y="2700002"/>
              <a:ext cx="819605" cy="339802"/>
            </a:xfrm>
            <a:prstGeom prst="rect">
              <a:avLst/>
            </a:prstGeom>
            <a:noFill/>
          </p:spPr>
          <p:txBody>
            <a:bodyPr wrap="square" lIns="0" tIns="18000" rIns="0" bIns="0" rtlCol="0">
              <a:spAutoFit/>
            </a:bodyPr>
            <a:lstStyle/>
            <a:p>
              <a:pPr>
                <a:lnSpc>
                  <a:spcPct val="95000"/>
                </a:lnSpc>
                <a:spcAft>
                  <a:spcPts val="200"/>
                </a:spcAft>
              </a:pPr>
              <a:r>
                <a:rPr lang="en-AU" sz="1100" dirty="0"/>
                <a:t>NSW Energy Coal</a:t>
              </a:r>
            </a:p>
          </p:txBody>
        </p:sp>
      </p:grpSp>
      <p:sp>
        <p:nvSpPr>
          <p:cNvPr id="5" name="Footer Placeholder 4"/>
          <p:cNvSpPr>
            <a:spLocks noGrp="1"/>
          </p:cNvSpPr>
          <p:nvPr>
            <p:ph type="ftr" sz="quarter" idx="11"/>
          </p:nvPr>
        </p:nvSpPr>
        <p:spPr/>
        <p:txBody>
          <a:bodyPr/>
          <a:lstStyle/>
          <a:p>
            <a:r>
              <a:rPr lang="en-US" dirty="0">
                <a:solidFill>
                  <a:srgbClr val="476475"/>
                </a:solidFill>
              </a:rPr>
              <a:t>BHP Billiton overview</a:t>
            </a:r>
          </a:p>
        </p:txBody>
      </p:sp>
      <p:sp>
        <p:nvSpPr>
          <p:cNvPr id="72" name="TextBox 71"/>
          <p:cNvSpPr txBox="1"/>
          <p:nvPr/>
        </p:nvSpPr>
        <p:spPr>
          <a:xfrm>
            <a:off x="487680" y="908388"/>
            <a:ext cx="10829608" cy="331061"/>
          </a:xfrm>
          <a:prstGeom prst="rect">
            <a:avLst/>
          </a:prstGeom>
          <a:noFill/>
        </p:spPr>
        <p:txBody>
          <a:bodyPr wrap="square" lIns="0" tIns="0" rIns="0" bIns="0" rtlCol="0">
            <a:noAutofit/>
          </a:bodyPr>
          <a:lstStyle/>
          <a:p>
            <a:r>
              <a:rPr lang="en-AU" sz="1400" b="1" dirty="0">
                <a:solidFill>
                  <a:schemeClr val="accent1"/>
                </a:solidFill>
              </a:rPr>
              <a:t>Large, long-life, low-cost, expandable, upstream assets diversified by commodity, geography and market</a:t>
            </a:r>
            <a:endParaRPr lang="en-US" sz="1400" b="1" dirty="0">
              <a:solidFill>
                <a:schemeClr val="accent1"/>
              </a:solidFill>
            </a:endParaRPr>
          </a:p>
        </p:txBody>
      </p:sp>
    </p:spTree>
    <p:extLst>
      <p:ext uri="{BB962C8B-B14F-4D97-AF65-F5344CB8AC3E}">
        <p14:creationId xmlns:p14="http://schemas.microsoft.com/office/powerpoint/2010/main" val="36627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3" name="Straight Connector 232"/>
          <p:cNvCxnSpPr/>
          <p:nvPr/>
        </p:nvCxnSpPr>
        <p:spPr>
          <a:xfrm flipV="1">
            <a:off x="4516945" y="3108709"/>
            <a:ext cx="1581475" cy="7662"/>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00" y="-887067"/>
            <a:ext cx="11208540" cy="6867293"/>
          </a:xfrm>
          <a:prstGeom prst="rect">
            <a:avLst/>
          </a:prstGeom>
        </p:spPr>
      </p:pic>
      <p:sp>
        <p:nvSpPr>
          <p:cNvPr id="4" name="Title 3"/>
          <p:cNvSpPr>
            <a:spLocks noGrp="1"/>
          </p:cNvSpPr>
          <p:nvPr>
            <p:ph type="title"/>
          </p:nvPr>
        </p:nvSpPr>
        <p:spPr/>
        <p:txBody>
          <a:bodyPr/>
          <a:lstStyle/>
          <a:p>
            <a:r>
              <a:rPr lang="en-US" dirty="0"/>
              <a:t>BHP global locations</a:t>
            </a:r>
          </a:p>
        </p:txBody>
      </p:sp>
      <p:sp>
        <p:nvSpPr>
          <p:cNvPr id="9" name="Slide Number Placeholder 8"/>
          <p:cNvSpPr>
            <a:spLocks noGrp="1"/>
          </p:cNvSpPr>
          <p:nvPr>
            <p:ph type="sldNum" sz="quarter" idx="12"/>
          </p:nvPr>
        </p:nvSpPr>
        <p:spPr/>
        <p:txBody>
          <a:bodyPr/>
          <a:lstStyle/>
          <a:p>
            <a:fld id="{90E75981-53F8-4174-8F05-C8A5CE0FBBE0}" type="slidenum">
              <a:rPr lang="en-US" smtClean="0"/>
              <a:pPr/>
              <a:t>6</a:t>
            </a:fld>
            <a:endParaRPr lang="en-US"/>
          </a:p>
        </p:txBody>
      </p:sp>
      <p:sp>
        <p:nvSpPr>
          <p:cNvPr id="119" name="TextBox 118"/>
          <p:cNvSpPr txBox="1"/>
          <p:nvPr/>
        </p:nvSpPr>
        <p:spPr>
          <a:xfrm>
            <a:off x="1601787" y="1812926"/>
            <a:ext cx="1512888" cy="117475"/>
          </a:xfrm>
          <a:prstGeom prst="rect">
            <a:avLst/>
          </a:prstGeom>
          <a:noFill/>
        </p:spPr>
        <p:txBody>
          <a:bodyPr wrap="square" lIns="0" tIns="0" rIns="0" bIns="0" rtlCol="0">
            <a:noAutofit/>
          </a:bodyPr>
          <a:lstStyle/>
          <a:p>
            <a:pPr algn="r"/>
            <a:r>
              <a:rPr lang="en-US" sz="700" dirty="0">
                <a:solidFill>
                  <a:srgbClr val="000000"/>
                </a:solidFill>
                <a:latin typeface="Graphik Regular"/>
              </a:rPr>
              <a:t>United Kingdom Production Unit</a:t>
            </a:r>
          </a:p>
        </p:txBody>
      </p:sp>
      <p:sp>
        <p:nvSpPr>
          <p:cNvPr id="120" name="TextBox 119"/>
          <p:cNvSpPr txBox="1"/>
          <p:nvPr/>
        </p:nvSpPr>
        <p:spPr>
          <a:xfrm>
            <a:off x="1601787" y="2221193"/>
            <a:ext cx="1512888" cy="117475"/>
          </a:xfrm>
          <a:prstGeom prst="rect">
            <a:avLst/>
          </a:prstGeom>
          <a:noFill/>
        </p:spPr>
        <p:txBody>
          <a:bodyPr wrap="square" lIns="0" tIns="0" rIns="0" bIns="0" rtlCol="0">
            <a:noAutofit/>
          </a:bodyPr>
          <a:lstStyle/>
          <a:p>
            <a:pPr algn="r"/>
            <a:r>
              <a:rPr lang="en-US" sz="700" dirty="0">
                <a:solidFill>
                  <a:srgbClr val="000000"/>
                </a:solidFill>
                <a:latin typeface="Graphik Regular"/>
              </a:rPr>
              <a:t>Corporate office</a:t>
            </a:r>
          </a:p>
        </p:txBody>
      </p:sp>
      <p:sp>
        <p:nvSpPr>
          <p:cNvPr id="121" name="TextBox 120"/>
          <p:cNvSpPr txBox="1"/>
          <p:nvPr/>
        </p:nvSpPr>
        <p:spPr>
          <a:xfrm>
            <a:off x="1601787" y="2705101"/>
            <a:ext cx="1512888" cy="117475"/>
          </a:xfrm>
          <a:prstGeom prst="rect">
            <a:avLst/>
          </a:prstGeom>
          <a:noFill/>
        </p:spPr>
        <p:txBody>
          <a:bodyPr wrap="square" lIns="0" tIns="0" rIns="0" bIns="0" rtlCol="0">
            <a:noAutofit/>
          </a:bodyPr>
          <a:lstStyle/>
          <a:p>
            <a:pPr algn="r"/>
            <a:r>
              <a:rPr lang="en-US" sz="700" dirty="0">
                <a:solidFill>
                  <a:srgbClr val="000000"/>
                </a:solidFill>
                <a:latin typeface="Graphik Regular"/>
              </a:rPr>
              <a:t>Algeria Joint Interest Unit</a:t>
            </a:r>
          </a:p>
        </p:txBody>
      </p:sp>
      <p:sp>
        <p:nvSpPr>
          <p:cNvPr id="122" name="TextBox 121"/>
          <p:cNvSpPr txBox="1"/>
          <p:nvPr/>
        </p:nvSpPr>
        <p:spPr>
          <a:xfrm>
            <a:off x="2581275" y="3841750"/>
            <a:ext cx="1336112" cy="146050"/>
          </a:xfrm>
          <a:prstGeom prst="rect">
            <a:avLst/>
          </a:prstGeom>
          <a:noFill/>
        </p:spPr>
        <p:txBody>
          <a:bodyPr wrap="square" lIns="0" tIns="0" rIns="0" bIns="0" rtlCol="0">
            <a:noAutofit/>
          </a:bodyPr>
          <a:lstStyle/>
          <a:p>
            <a:r>
              <a:rPr lang="en-US" sz="700" dirty="0">
                <a:solidFill>
                  <a:srgbClr val="000000"/>
                </a:solidFill>
                <a:latin typeface="Graphik Regular"/>
              </a:rPr>
              <a:t>Global Asset Services Centre</a:t>
            </a:r>
          </a:p>
        </p:txBody>
      </p:sp>
      <p:cxnSp>
        <p:nvCxnSpPr>
          <p:cNvPr id="123" name="Straight Connector 122"/>
          <p:cNvCxnSpPr/>
          <p:nvPr/>
        </p:nvCxnSpPr>
        <p:spPr>
          <a:xfrm>
            <a:off x="2581276" y="3838575"/>
            <a:ext cx="1408113"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120776" y="1809751"/>
            <a:ext cx="1993900"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581275" y="4105276"/>
            <a:ext cx="1403350" cy="117475"/>
          </a:xfrm>
          <a:prstGeom prst="rect">
            <a:avLst/>
          </a:prstGeom>
          <a:noFill/>
        </p:spPr>
        <p:txBody>
          <a:bodyPr wrap="square" lIns="0" tIns="0" rIns="0" bIns="0" rtlCol="0">
            <a:noAutofit/>
          </a:bodyPr>
          <a:lstStyle/>
          <a:p>
            <a:r>
              <a:rPr lang="en-US" sz="700" dirty="0">
                <a:solidFill>
                  <a:srgbClr val="000000"/>
                </a:solidFill>
                <a:latin typeface="Graphik Regular"/>
              </a:rPr>
              <a:t>Marketing and corporate office</a:t>
            </a:r>
          </a:p>
        </p:txBody>
      </p:sp>
      <p:sp>
        <p:nvSpPr>
          <p:cNvPr id="127" name="TextBox 126"/>
          <p:cNvSpPr txBox="1"/>
          <p:nvPr/>
        </p:nvSpPr>
        <p:spPr>
          <a:xfrm>
            <a:off x="2905127" y="4657726"/>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Western Australia Iron Ore</a:t>
            </a:r>
          </a:p>
        </p:txBody>
      </p:sp>
      <p:sp>
        <p:nvSpPr>
          <p:cNvPr id="129" name="TextBox 128"/>
          <p:cNvSpPr txBox="1"/>
          <p:nvPr/>
        </p:nvSpPr>
        <p:spPr>
          <a:xfrm>
            <a:off x="2905126" y="4949826"/>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Nickel West</a:t>
            </a:r>
          </a:p>
        </p:txBody>
      </p:sp>
      <p:cxnSp>
        <p:nvCxnSpPr>
          <p:cNvPr id="130" name="Straight Connector 129"/>
          <p:cNvCxnSpPr>
            <a:endCxn id="186" idx="2"/>
          </p:cNvCxnSpPr>
          <p:nvPr/>
        </p:nvCxnSpPr>
        <p:spPr>
          <a:xfrm>
            <a:off x="2905126" y="4943475"/>
            <a:ext cx="1573067"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708901" y="4398963"/>
            <a:ext cx="1193800" cy="117475"/>
          </a:xfrm>
          <a:prstGeom prst="rect">
            <a:avLst/>
          </a:prstGeom>
          <a:noFill/>
        </p:spPr>
        <p:txBody>
          <a:bodyPr wrap="square" lIns="0" tIns="0" rIns="0" bIns="0" rtlCol="0">
            <a:noAutofit/>
          </a:bodyPr>
          <a:lstStyle/>
          <a:p>
            <a:r>
              <a:rPr lang="en-US" sz="700" dirty="0" err="1">
                <a:solidFill>
                  <a:srgbClr val="000000"/>
                </a:solidFill>
                <a:latin typeface="Graphik Regular"/>
              </a:rPr>
              <a:t>Antamina</a:t>
            </a:r>
            <a:endParaRPr lang="en-US" sz="700" dirty="0">
              <a:solidFill>
                <a:srgbClr val="000000"/>
              </a:solidFill>
              <a:latin typeface="Graphik Regular"/>
            </a:endParaRPr>
          </a:p>
        </p:txBody>
      </p:sp>
      <p:cxnSp>
        <p:nvCxnSpPr>
          <p:cNvPr id="132" name="Straight Connector 131"/>
          <p:cNvCxnSpPr/>
          <p:nvPr/>
        </p:nvCxnSpPr>
        <p:spPr>
          <a:xfrm>
            <a:off x="7708902" y="4395787"/>
            <a:ext cx="1755774"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708901" y="4657726"/>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Pampa Norte</a:t>
            </a:r>
          </a:p>
        </p:txBody>
      </p:sp>
      <p:cxnSp>
        <p:nvCxnSpPr>
          <p:cNvPr id="134" name="Straight Connector 133"/>
          <p:cNvCxnSpPr/>
          <p:nvPr/>
        </p:nvCxnSpPr>
        <p:spPr>
          <a:xfrm>
            <a:off x="7708902" y="4654550"/>
            <a:ext cx="1833561"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7708901" y="4813301"/>
            <a:ext cx="1193800" cy="117475"/>
          </a:xfrm>
          <a:prstGeom prst="rect">
            <a:avLst/>
          </a:prstGeom>
          <a:noFill/>
        </p:spPr>
        <p:txBody>
          <a:bodyPr wrap="square" lIns="0" tIns="0" rIns="0" bIns="0" rtlCol="0">
            <a:noAutofit/>
          </a:bodyPr>
          <a:lstStyle/>
          <a:p>
            <a:r>
              <a:rPr lang="en-US" sz="700" dirty="0" err="1">
                <a:solidFill>
                  <a:srgbClr val="000000"/>
                </a:solidFill>
                <a:latin typeface="Graphik Regular"/>
              </a:rPr>
              <a:t>Escondida</a:t>
            </a:r>
            <a:endParaRPr lang="en-US" sz="700" dirty="0">
              <a:solidFill>
                <a:srgbClr val="000000"/>
              </a:solidFill>
              <a:latin typeface="Graphik Regular"/>
            </a:endParaRPr>
          </a:p>
        </p:txBody>
      </p:sp>
      <p:cxnSp>
        <p:nvCxnSpPr>
          <p:cNvPr id="136" name="Straight Connector 135"/>
          <p:cNvCxnSpPr/>
          <p:nvPr/>
        </p:nvCxnSpPr>
        <p:spPr>
          <a:xfrm>
            <a:off x="7708902" y="4810125"/>
            <a:ext cx="1833561"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708901" y="5054601"/>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Minerals Americas office </a:t>
            </a:r>
          </a:p>
        </p:txBody>
      </p:sp>
      <p:cxnSp>
        <p:nvCxnSpPr>
          <p:cNvPr id="138" name="Straight Connector 137"/>
          <p:cNvCxnSpPr/>
          <p:nvPr/>
        </p:nvCxnSpPr>
        <p:spPr>
          <a:xfrm>
            <a:off x="7708901" y="5051425"/>
            <a:ext cx="1773236"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29376" y="2166938"/>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Minerals Americas office </a:t>
            </a:r>
          </a:p>
        </p:txBody>
      </p:sp>
      <p:cxnSp>
        <p:nvCxnSpPr>
          <p:cNvPr id="140" name="Straight Connector 139"/>
          <p:cNvCxnSpPr/>
          <p:nvPr/>
        </p:nvCxnSpPr>
        <p:spPr>
          <a:xfrm>
            <a:off x="6429376" y="2166937"/>
            <a:ext cx="1922461"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0502419" y="2166937"/>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Jansen</a:t>
            </a:r>
          </a:p>
        </p:txBody>
      </p:sp>
      <p:cxnSp>
        <p:nvCxnSpPr>
          <p:cNvPr id="142" name="Straight Connector 141"/>
          <p:cNvCxnSpPr/>
          <p:nvPr/>
        </p:nvCxnSpPr>
        <p:spPr>
          <a:xfrm>
            <a:off x="8677274" y="2166937"/>
            <a:ext cx="3018945"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0502419" y="2711450"/>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Corporate office</a:t>
            </a:r>
          </a:p>
        </p:txBody>
      </p:sp>
      <p:cxnSp>
        <p:nvCxnSpPr>
          <p:cNvPr id="144" name="Straight Connector 143"/>
          <p:cNvCxnSpPr>
            <a:stCxn id="216" idx="6"/>
          </p:cNvCxnSpPr>
          <p:nvPr/>
        </p:nvCxnSpPr>
        <p:spPr>
          <a:xfrm>
            <a:off x="9491663" y="2711450"/>
            <a:ext cx="2204557"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0372725" y="3249612"/>
            <a:ext cx="1323494" cy="117475"/>
          </a:xfrm>
          <a:prstGeom prst="rect">
            <a:avLst/>
          </a:prstGeom>
          <a:noFill/>
        </p:spPr>
        <p:txBody>
          <a:bodyPr wrap="square" lIns="0" tIns="0" rIns="0" bIns="0" rtlCol="0">
            <a:noAutofit/>
          </a:bodyPr>
          <a:lstStyle/>
          <a:p>
            <a:pPr algn="r"/>
            <a:r>
              <a:rPr lang="en-US" sz="700" dirty="0">
                <a:solidFill>
                  <a:srgbClr val="000000"/>
                </a:solidFill>
                <a:latin typeface="Graphik Regular"/>
              </a:rPr>
              <a:t>Gulf of Mexico Production Unit</a:t>
            </a:r>
          </a:p>
        </p:txBody>
      </p:sp>
      <p:cxnSp>
        <p:nvCxnSpPr>
          <p:cNvPr id="148" name="Straight Connector 147"/>
          <p:cNvCxnSpPr/>
          <p:nvPr/>
        </p:nvCxnSpPr>
        <p:spPr>
          <a:xfrm>
            <a:off x="9167813" y="3249612"/>
            <a:ext cx="2528407"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0137775" y="3617350"/>
            <a:ext cx="1558444" cy="117475"/>
          </a:xfrm>
          <a:prstGeom prst="rect">
            <a:avLst/>
          </a:prstGeom>
          <a:noFill/>
        </p:spPr>
        <p:txBody>
          <a:bodyPr wrap="square" lIns="0" tIns="0" rIns="0" bIns="0" rtlCol="0">
            <a:noAutofit/>
          </a:bodyPr>
          <a:lstStyle/>
          <a:p>
            <a:pPr algn="r"/>
            <a:r>
              <a:rPr lang="en-US" sz="700" dirty="0">
                <a:solidFill>
                  <a:srgbClr val="000000"/>
                </a:solidFill>
                <a:latin typeface="Graphik Regular"/>
              </a:rPr>
              <a:t>Trinidad and Tobago Production Unit</a:t>
            </a:r>
          </a:p>
        </p:txBody>
      </p:sp>
      <p:cxnSp>
        <p:nvCxnSpPr>
          <p:cNvPr id="150" name="Straight Connector 149"/>
          <p:cNvCxnSpPr>
            <a:stCxn id="204" idx="6"/>
          </p:cNvCxnSpPr>
          <p:nvPr/>
        </p:nvCxnSpPr>
        <p:spPr>
          <a:xfrm>
            <a:off x="9876963" y="3611562"/>
            <a:ext cx="1819257" cy="5788"/>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1096625" y="4570413"/>
            <a:ext cx="599594" cy="117475"/>
          </a:xfrm>
          <a:prstGeom prst="rect">
            <a:avLst/>
          </a:prstGeom>
          <a:noFill/>
        </p:spPr>
        <p:txBody>
          <a:bodyPr wrap="square" lIns="0" tIns="0" rIns="0" bIns="0" rtlCol="0">
            <a:noAutofit/>
          </a:bodyPr>
          <a:lstStyle/>
          <a:p>
            <a:pPr algn="r"/>
            <a:r>
              <a:rPr lang="en-US" sz="700" dirty="0" err="1">
                <a:solidFill>
                  <a:srgbClr val="000000"/>
                </a:solidFill>
                <a:latin typeface="Graphik Regular"/>
              </a:rPr>
              <a:t>Samarco</a:t>
            </a:r>
            <a:endParaRPr lang="en-US" sz="700" dirty="0">
              <a:solidFill>
                <a:srgbClr val="000000"/>
              </a:solidFill>
              <a:latin typeface="Graphik Regular"/>
            </a:endParaRPr>
          </a:p>
        </p:txBody>
      </p:sp>
      <p:cxnSp>
        <p:nvCxnSpPr>
          <p:cNvPr id="152" name="Straight Connector 151"/>
          <p:cNvCxnSpPr/>
          <p:nvPr/>
        </p:nvCxnSpPr>
        <p:spPr>
          <a:xfrm>
            <a:off x="10372725" y="4567237"/>
            <a:ext cx="1323494"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7708901" y="3725863"/>
            <a:ext cx="1193800" cy="117475"/>
          </a:xfrm>
          <a:prstGeom prst="rect">
            <a:avLst/>
          </a:prstGeom>
          <a:noFill/>
        </p:spPr>
        <p:txBody>
          <a:bodyPr wrap="square" lIns="0" tIns="0" rIns="0" bIns="0" rtlCol="0">
            <a:noAutofit/>
          </a:bodyPr>
          <a:lstStyle/>
          <a:p>
            <a:r>
              <a:rPr lang="en-US" sz="700" dirty="0" err="1">
                <a:solidFill>
                  <a:srgbClr val="000000"/>
                </a:solidFill>
                <a:latin typeface="Graphik Regular"/>
              </a:rPr>
              <a:t>Cerrejón</a:t>
            </a:r>
            <a:r>
              <a:rPr lang="en-US" sz="700" dirty="0">
                <a:solidFill>
                  <a:srgbClr val="000000"/>
                </a:solidFill>
                <a:latin typeface="Graphik Regular"/>
              </a:rPr>
              <a:t> </a:t>
            </a:r>
          </a:p>
        </p:txBody>
      </p:sp>
      <p:cxnSp>
        <p:nvCxnSpPr>
          <p:cNvPr id="154" name="Straight Connector 153"/>
          <p:cNvCxnSpPr/>
          <p:nvPr/>
        </p:nvCxnSpPr>
        <p:spPr>
          <a:xfrm>
            <a:off x="7708901" y="3722687"/>
            <a:ext cx="1695448"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6429376" y="3238501"/>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Petroleum office</a:t>
            </a:r>
          </a:p>
        </p:txBody>
      </p:sp>
      <p:sp>
        <p:nvSpPr>
          <p:cNvPr id="157" name="TextBox 156"/>
          <p:cNvSpPr txBox="1"/>
          <p:nvPr/>
        </p:nvSpPr>
        <p:spPr>
          <a:xfrm>
            <a:off x="6429377" y="3451225"/>
            <a:ext cx="1419224" cy="117475"/>
          </a:xfrm>
          <a:prstGeom prst="rect">
            <a:avLst/>
          </a:prstGeom>
          <a:noFill/>
        </p:spPr>
        <p:txBody>
          <a:bodyPr wrap="square" lIns="0" tIns="0" rIns="0" bIns="0" rtlCol="0">
            <a:noAutofit/>
          </a:bodyPr>
          <a:lstStyle/>
          <a:p>
            <a:r>
              <a:rPr lang="en-US" sz="700" dirty="0">
                <a:solidFill>
                  <a:srgbClr val="000000"/>
                </a:solidFill>
                <a:latin typeface="Graphik Regular"/>
              </a:rPr>
              <a:t>Gulf of Mexico Joint Interest Unit</a:t>
            </a:r>
          </a:p>
        </p:txBody>
      </p:sp>
      <p:sp>
        <p:nvSpPr>
          <p:cNvPr id="158" name="Freeform 157"/>
          <p:cNvSpPr/>
          <p:nvPr/>
        </p:nvSpPr>
        <p:spPr>
          <a:xfrm>
            <a:off x="6432551" y="3257550"/>
            <a:ext cx="2466975" cy="190500"/>
          </a:xfrm>
          <a:custGeom>
            <a:avLst/>
            <a:gdLst>
              <a:gd name="connsiteX0" fmla="*/ 0 w 2466975"/>
              <a:gd name="connsiteY0" fmla="*/ 190500 h 190500"/>
              <a:gd name="connsiteX1" fmla="*/ 2260600 w 2466975"/>
              <a:gd name="connsiteY1" fmla="*/ 187325 h 190500"/>
              <a:gd name="connsiteX2" fmla="*/ 2466975 w 2466975"/>
              <a:gd name="connsiteY2" fmla="*/ 0 h 190500"/>
              <a:gd name="connsiteX3" fmla="*/ 2466975 w 2466975"/>
              <a:gd name="connsiteY3" fmla="*/ 0 h 190500"/>
            </a:gdLst>
            <a:ahLst/>
            <a:cxnLst>
              <a:cxn ang="0">
                <a:pos x="connsiteX0" y="connsiteY0"/>
              </a:cxn>
              <a:cxn ang="0">
                <a:pos x="connsiteX1" y="connsiteY1"/>
              </a:cxn>
              <a:cxn ang="0">
                <a:pos x="connsiteX2" y="connsiteY2"/>
              </a:cxn>
              <a:cxn ang="0">
                <a:pos x="connsiteX3" y="connsiteY3"/>
              </a:cxn>
            </a:cxnLst>
            <a:rect l="l" t="t" r="r" b="b"/>
            <a:pathLst>
              <a:path w="2466975" h="190500">
                <a:moveTo>
                  <a:pt x="0" y="190500"/>
                </a:moveTo>
                <a:lnTo>
                  <a:pt x="2260600" y="187325"/>
                </a:lnTo>
                <a:lnTo>
                  <a:pt x="2466975" y="0"/>
                </a:lnTo>
                <a:lnTo>
                  <a:pt x="2466975"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solidFill>
                <a:srgbClr val="000000"/>
              </a:solidFill>
            </a:endParaRPr>
          </a:p>
        </p:txBody>
      </p:sp>
      <p:sp>
        <p:nvSpPr>
          <p:cNvPr id="159" name="Freeform 158"/>
          <p:cNvSpPr/>
          <p:nvPr/>
        </p:nvSpPr>
        <p:spPr>
          <a:xfrm>
            <a:off x="2584451" y="3984626"/>
            <a:ext cx="1508125" cy="117475"/>
          </a:xfrm>
          <a:custGeom>
            <a:avLst/>
            <a:gdLst>
              <a:gd name="connsiteX0" fmla="*/ 0 w 1508125"/>
              <a:gd name="connsiteY0" fmla="*/ 117475 h 117475"/>
              <a:gd name="connsiteX1" fmla="*/ 1381125 w 1508125"/>
              <a:gd name="connsiteY1" fmla="*/ 117475 h 117475"/>
              <a:gd name="connsiteX2" fmla="*/ 1508125 w 1508125"/>
              <a:gd name="connsiteY2" fmla="*/ 0 h 117475"/>
              <a:gd name="connsiteX3" fmla="*/ 1508125 w 1508125"/>
              <a:gd name="connsiteY3" fmla="*/ 0 h 117475"/>
            </a:gdLst>
            <a:ahLst/>
            <a:cxnLst>
              <a:cxn ang="0">
                <a:pos x="connsiteX0" y="connsiteY0"/>
              </a:cxn>
              <a:cxn ang="0">
                <a:pos x="connsiteX1" y="connsiteY1"/>
              </a:cxn>
              <a:cxn ang="0">
                <a:pos x="connsiteX2" y="connsiteY2"/>
              </a:cxn>
              <a:cxn ang="0">
                <a:pos x="connsiteX3" y="connsiteY3"/>
              </a:cxn>
            </a:cxnLst>
            <a:rect l="l" t="t" r="r" b="b"/>
            <a:pathLst>
              <a:path w="1508125" h="117475">
                <a:moveTo>
                  <a:pt x="0" y="117475"/>
                </a:moveTo>
                <a:lnTo>
                  <a:pt x="1381125" y="117475"/>
                </a:lnTo>
                <a:lnTo>
                  <a:pt x="1508125" y="0"/>
                </a:lnTo>
                <a:lnTo>
                  <a:pt x="1508125"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60" name="TextBox 159"/>
          <p:cNvSpPr txBox="1"/>
          <p:nvPr/>
        </p:nvSpPr>
        <p:spPr>
          <a:xfrm>
            <a:off x="2905126" y="5121276"/>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Minerals Australia office </a:t>
            </a:r>
          </a:p>
        </p:txBody>
      </p:sp>
      <p:sp>
        <p:nvSpPr>
          <p:cNvPr id="161" name="Freeform 160"/>
          <p:cNvSpPr/>
          <p:nvPr/>
        </p:nvSpPr>
        <p:spPr>
          <a:xfrm>
            <a:off x="2905126" y="5038726"/>
            <a:ext cx="1492250" cy="79375"/>
          </a:xfrm>
          <a:custGeom>
            <a:avLst/>
            <a:gdLst>
              <a:gd name="connsiteX0" fmla="*/ 0 w 1492250"/>
              <a:gd name="connsiteY0" fmla="*/ 79375 h 79375"/>
              <a:gd name="connsiteX1" fmla="*/ 1377950 w 1492250"/>
              <a:gd name="connsiteY1" fmla="*/ 79375 h 79375"/>
              <a:gd name="connsiteX2" fmla="*/ 1492250 w 1492250"/>
              <a:gd name="connsiteY2" fmla="*/ 0 h 79375"/>
              <a:gd name="connsiteX3" fmla="*/ 1492250 w 1492250"/>
              <a:gd name="connsiteY3" fmla="*/ 0 h 79375"/>
            </a:gdLst>
            <a:ahLst/>
            <a:cxnLst>
              <a:cxn ang="0">
                <a:pos x="connsiteX0" y="connsiteY0"/>
              </a:cxn>
              <a:cxn ang="0">
                <a:pos x="connsiteX1" y="connsiteY1"/>
              </a:cxn>
              <a:cxn ang="0">
                <a:pos x="connsiteX2" y="connsiteY2"/>
              </a:cxn>
              <a:cxn ang="0">
                <a:pos x="connsiteX3" y="connsiteY3"/>
              </a:cxn>
            </a:cxnLst>
            <a:rect l="l" t="t" r="r" b="b"/>
            <a:pathLst>
              <a:path w="1492250" h="79375">
                <a:moveTo>
                  <a:pt x="0" y="79375"/>
                </a:moveTo>
                <a:lnTo>
                  <a:pt x="1377950" y="79375"/>
                </a:lnTo>
                <a:lnTo>
                  <a:pt x="1492250" y="0"/>
                </a:lnTo>
                <a:lnTo>
                  <a:pt x="149225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62" name="TextBox 161"/>
          <p:cNvSpPr txBox="1"/>
          <p:nvPr/>
        </p:nvSpPr>
        <p:spPr>
          <a:xfrm>
            <a:off x="2905126" y="4788462"/>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Olympic Dam</a:t>
            </a:r>
          </a:p>
        </p:txBody>
      </p:sp>
      <p:sp>
        <p:nvSpPr>
          <p:cNvPr id="163" name="TextBox 162"/>
          <p:cNvSpPr txBox="1"/>
          <p:nvPr/>
        </p:nvSpPr>
        <p:spPr>
          <a:xfrm>
            <a:off x="2905126" y="5296213"/>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Minerals Australia office </a:t>
            </a:r>
          </a:p>
        </p:txBody>
      </p:sp>
      <p:sp>
        <p:nvSpPr>
          <p:cNvPr id="164" name="TextBox 163"/>
          <p:cNvSpPr txBox="1"/>
          <p:nvPr/>
        </p:nvSpPr>
        <p:spPr>
          <a:xfrm>
            <a:off x="3986213" y="5385193"/>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Global headquarters</a:t>
            </a:r>
          </a:p>
        </p:txBody>
      </p:sp>
      <p:sp>
        <p:nvSpPr>
          <p:cNvPr id="165" name="TextBox 164"/>
          <p:cNvSpPr txBox="1"/>
          <p:nvPr/>
        </p:nvSpPr>
        <p:spPr>
          <a:xfrm>
            <a:off x="3986213" y="5545513"/>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Australia Joint Interest Unit</a:t>
            </a:r>
          </a:p>
        </p:txBody>
      </p:sp>
      <p:sp>
        <p:nvSpPr>
          <p:cNvPr id="166" name="Freeform 165"/>
          <p:cNvSpPr/>
          <p:nvPr/>
        </p:nvSpPr>
        <p:spPr>
          <a:xfrm>
            <a:off x="3987801" y="5324476"/>
            <a:ext cx="1381125" cy="219075"/>
          </a:xfrm>
          <a:custGeom>
            <a:avLst/>
            <a:gdLst>
              <a:gd name="connsiteX0" fmla="*/ 0 w 1381125"/>
              <a:gd name="connsiteY0" fmla="*/ 219075 h 219075"/>
              <a:gd name="connsiteX1" fmla="*/ 1149350 w 1381125"/>
              <a:gd name="connsiteY1" fmla="*/ 219075 h 219075"/>
              <a:gd name="connsiteX2" fmla="*/ 1381125 w 1381125"/>
              <a:gd name="connsiteY2" fmla="*/ 0 h 219075"/>
              <a:gd name="connsiteX3" fmla="*/ 1381125 w 1381125"/>
              <a:gd name="connsiteY3" fmla="*/ 0 h 219075"/>
            </a:gdLst>
            <a:ahLst/>
            <a:cxnLst>
              <a:cxn ang="0">
                <a:pos x="connsiteX0" y="connsiteY0"/>
              </a:cxn>
              <a:cxn ang="0">
                <a:pos x="connsiteX1" y="connsiteY1"/>
              </a:cxn>
              <a:cxn ang="0">
                <a:pos x="connsiteX2" y="connsiteY2"/>
              </a:cxn>
              <a:cxn ang="0">
                <a:pos x="connsiteX3" y="connsiteY3"/>
              </a:cxn>
            </a:cxnLst>
            <a:rect l="l" t="t" r="r" b="b"/>
            <a:pathLst>
              <a:path w="1381125" h="219075">
                <a:moveTo>
                  <a:pt x="0" y="219075"/>
                </a:moveTo>
                <a:lnTo>
                  <a:pt x="1149350" y="219075"/>
                </a:lnTo>
                <a:lnTo>
                  <a:pt x="1381125" y="0"/>
                </a:lnTo>
                <a:lnTo>
                  <a:pt x="1381125"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67" name="Freeform 166"/>
          <p:cNvSpPr/>
          <p:nvPr/>
        </p:nvSpPr>
        <p:spPr>
          <a:xfrm>
            <a:off x="2905127" y="4397375"/>
            <a:ext cx="1374775" cy="114300"/>
          </a:xfrm>
          <a:custGeom>
            <a:avLst/>
            <a:gdLst>
              <a:gd name="connsiteX0" fmla="*/ 0 w 1374775"/>
              <a:gd name="connsiteY0" fmla="*/ 0 h 114300"/>
              <a:gd name="connsiteX1" fmla="*/ 1257300 w 1374775"/>
              <a:gd name="connsiteY1" fmla="*/ 0 h 114300"/>
              <a:gd name="connsiteX2" fmla="*/ 1374775 w 1374775"/>
              <a:gd name="connsiteY2" fmla="*/ 114300 h 114300"/>
              <a:gd name="connsiteX3" fmla="*/ 1374775 w 1374775"/>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374775" h="114300">
                <a:moveTo>
                  <a:pt x="0" y="0"/>
                </a:moveTo>
                <a:lnTo>
                  <a:pt x="1257300" y="0"/>
                </a:lnTo>
                <a:lnTo>
                  <a:pt x="1374775" y="114300"/>
                </a:lnTo>
                <a:lnTo>
                  <a:pt x="1374775" y="11430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68" name="Freeform 167"/>
          <p:cNvSpPr/>
          <p:nvPr/>
        </p:nvSpPr>
        <p:spPr>
          <a:xfrm>
            <a:off x="2905126" y="4781551"/>
            <a:ext cx="2114550" cy="136525"/>
          </a:xfrm>
          <a:custGeom>
            <a:avLst/>
            <a:gdLst>
              <a:gd name="connsiteX0" fmla="*/ 0 w 2114550"/>
              <a:gd name="connsiteY0" fmla="*/ 3175 h 136525"/>
              <a:gd name="connsiteX1" fmla="*/ 1965325 w 2114550"/>
              <a:gd name="connsiteY1" fmla="*/ 0 h 136525"/>
              <a:gd name="connsiteX2" fmla="*/ 2114550 w 2114550"/>
              <a:gd name="connsiteY2" fmla="*/ 136525 h 136525"/>
              <a:gd name="connsiteX3" fmla="*/ 2114550 w 2114550"/>
              <a:gd name="connsiteY3" fmla="*/ 136525 h 136525"/>
            </a:gdLst>
            <a:ahLst/>
            <a:cxnLst>
              <a:cxn ang="0">
                <a:pos x="connsiteX0" y="connsiteY0"/>
              </a:cxn>
              <a:cxn ang="0">
                <a:pos x="connsiteX1" y="connsiteY1"/>
              </a:cxn>
              <a:cxn ang="0">
                <a:pos x="connsiteX2" y="connsiteY2"/>
              </a:cxn>
              <a:cxn ang="0">
                <a:pos x="connsiteX3" y="connsiteY3"/>
              </a:cxn>
            </a:cxnLst>
            <a:rect l="l" t="t" r="r" b="b"/>
            <a:pathLst>
              <a:path w="2114550" h="136525">
                <a:moveTo>
                  <a:pt x="0" y="3175"/>
                </a:moveTo>
                <a:lnTo>
                  <a:pt x="1965325" y="0"/>
                </a:lnTo>
                <a:lnTo>
                  <a:pt x="2114550" y="136525"/>
                </a:lnTo>
                <a:lnTo>
                  <a:pt x="2114550" y="13652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69" name="Freeform 168"/>
          <p:cNvSpPr/>
          <p:nvPr/>
        </p:nvSpPr>
        <p:spPr>
          <a:xfrm>
            <a:off x="3984625" y="5197475"/>
            <a:ext cx="1257300" cy="184150"/>
          </a:xfrm>
          <a:custGeom>
            <a:avLst/>
            <a:gdLst>
              <a:gd name="connsiteX0" fmla="*/ 0 w 1257300"/>
              <a:gd name="connsiteY0" fmla="*/ 184150 h 184150"/>
              <a:gd name="connsiteX1" fmla="*/ 1060450 w 1257300"/>
              <a:gd name="connsiteY1" fmla="*/ 184150 h 184150"/>
              <a:gd name="connsiteX2" fmla="*/ 1257300 w 1257300"/>
              <a:gd name="connsiteY2" fmla="*/ 0 h 184150"/>
              <a:gd name="connsiteX3" fmla="*/ 1257300 w 1257300"/>
              <a:gd name="connsiteY3" fmla="*/ 0 h 184150"/>
            </a:gdLst>
            <a:ahLst/>
            <a:cxnLst>
              <a:cxn ang="0">
                <a:pos x="connsiteX0" y="connsiteY0"/>
              </a:cxn>
              <a:cxn ang="0">
                <a:pos x="connsiteX1" y="connsiteY1"/>
              </a:cxn>
              <a:cxn ang="0">
                <a:pos x="connsiteX2" y="connsiteY2"/>
              </a:cxn>
              <a:cxn ang="0">
                <a:pos x="connsiteX3" y="connsiteY3"/>
              </a:cxn>
            </a:cxnLst>
            <a:rect l="l" t="t" r="r" b="b"/>
            <a:pathLst>
              <a:path w="1257300" h="184150">
                <a:moveTo>
                  <a:pt x="0" y="184150"/>
                </a:moveTo>
                <a:lnTo>
                  <a:pt x="1060450" y="184150"/>
                </a:lnTo>
                <a:lnTo>
                  <a:pt x="1257300" y="0"/>
                </a:lnTo>
                <a:lnTo>
                  <a:pt x="125730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70" name="Freeform 169"/>
          <p:cNvSpPr/>
          <p:nvPr/>
        </p:nvSpPr>
        <p:spPr>
          <a:xfrm>
            <a:off x="2905126" y="5099051"/>
            <a:ext cx="2063750" cy="193675"/>
          </a:xfrm>
          <a:custGeom>
            <a:avLst/>
            <a:gdLst>
              <a:gd name="connsiteX0" fmla="*/ 0 w 2063750"/>
              <a:gd name="connsiteY0" fmla="*/ 193675 h 193675"/>
              <a:gd name="connsiteX1" fmla="*/ 1895475 w 2063750"/>
              <a:gd name="connsiteY1" fmla="*/ 193675 h 193675"/>
              <a:gd name="connsiteX2" fmla="*/ 2063750 w 2063750"/>
              <a:gd name="connsiteY2" fmla="*/ 0 h 193675"/>
              <a:gd name="connsiteX3" fmla="*/ 2063750 w 2063750"/>
              <a:gd name="connsiteY3" fmla="*/ 0 h 193675"/>
            </a:gdLst>
            <a:ahLst/>
            <a:cxnLst>
              <a:cxn ang="0">
                <a:pos x="connsiteX0" y="connsiteY0"/>
              </a:cxn>
              <a:cxn ang="0">
                <a:pos x="connsiteX1" y="connsiteY1"/>
              </a:cxn>
              <a:cxn ang="0">
                <a:pos x="connsiteX2" y="connsiteY2"/>
              </a:cxn>
              <a:cxn ang="0">
                <a:pos x="connsiteX3" y="connsiteY3"/>
              </a:cxn>
            </a:cxnLst>
            <a:rect l="l" t="t" r="r" b="b"/>
            <a:pathLst>
              <a:path w="2063750" h="193675">
                <a:moveTo>
                  <a:pt x="0" y="193675"/>
                </a:moveTo>
                <a:lnTo>
                  <a:pt x="1895475" y="193675"/>
                </a:lnTo>
                <a:lnTo>
                  <a:pt x="2063750" y="0"/>
                </a:lnTo>
                <a:lnTo>
                  <a:pt x="206375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71" name="TextBox 170"/>
          <p:cNvSpPr txBox="1"/>
          <p:nvPr/>
        </p:nvSpPr>
        <p:spPr>
          <a:xfrm>
            <a:off x="2905126" y="4400551"/>
            <a:ext cx="1193800" cy="117475"/>
          </a:xfrm>
          <a:prstGeom prst="rect">
            <a:avLst/>
          </a:prstGeom>
          <a:noFill/>
        </p:spPr>
        <p:txBody>
          <a:bodyPr wrap="square" lIns="0" tIns="0" rIns="0" bIns="0" rtlCol="0">
            <a:noAutofit/>
          </a:bodyPr>
          <a:lstStyle/>
          <a:p>
            <a:r>
              <a:rPr lang="en-US" sz="700" dirty="0">
                <a:solidFill>
                  <a:srgbClr val="000000"/>
                </a:solidFill>
                <a:latin typeface="Graphik Regular"/>
              </a:rPr>
              <a:t>Australia Joint Interest Unit</a:t>
            </a:r>
          </a:p>
        </p:txBody>
      </p:sp>
      <p:sp>
        <p:nvSpPr>
          <p:cNvPr id="172" name="TextBox 171"/>
          <p:cNvSpPr txBox="1"/>
          <p:nvPr/>
        </p:nvSpPr>
        <p:spPr>
          <a:xfrm>
            <a:off x="5832476" y="4332751"/>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Australia Production Unit</a:t>
            </a:r>
          </a:p>
        </p:txBody>
      </p:sp>
      <p:sp>
        <p:nvSpPr>
          <p:cNvPr id="173" name="TextBox 172"/>
          <p:cNvSpPr txBox="1"/>
          <p:nvPr/>
        </p:nvSpPr>
        <p:spPr>
          <a:xfrm>
            <a:off x="5832476" y="4478899"/>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BHP Billiton Mitsui Coal</a:t>
            </a:r>
          </a:p>
        </p:txBody>
      </p:sp>
      <p:sp>
        <p:nvSpPr>
          <p:cNvPr id="174" name="TextBox 173"/>
          <p:cNvSpPr txBox="1"/>
          <p:nvPr/>
        </p:nvSpPr>
        <p:spPr>
          <a:xfrm>
            <a:off x="5749926" y="4770438"/>
            <a:ext cx="1276351" cy="117475"/>
          </a:xfrm>
          <a:prstGeom prst="rect">
            <a:avLst/>
          </a:prstGeom>
          <a:noFill/>
        </p:spPr>
        <p:txBody>
          <a:bodyPr wrap="square" lIns="0" tIns="0" rIns="0" bIns="0" rtlCol="0">
            <a:noAutofit/>
          </a:bodyPr>
          <a:lstStyle/>
          <a:p>
            <a:pPr algn="r"/>
            <a:r>
              <a:rPr lang="en-US" sz="700" dirty="0">
                <a:solidFill>
                  <a:srgbClr val="000000"/>
                </a:solidFill>
                <a:latin typeface="Graphik Regular"/>
              </a:rPr>
              <a:t>BHP Billiton Mitsubishi Alliance</a:t>
            </a:r>
          </a:p>
        </p:txBody>
      </p:sp>
      <p:sp>
        <p:nvSpPr>
          <p:cNvPr id="175" name="TextBox 174"/>
          <p:cNvSpPr txBox="1"/>
          <p:nvPr/>
        </p:nvSpPr>
        <p:spPr>
          <a:xfrm>
            <a:off x="5832476" y="5021262"/>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Minerals Australia office </a:t>
            </a:r>
          </a:p>
        </p:txBody>
      </p:sp>
      <p:sp>
        <p:nvSpPr>
          <p:cNvPr id="176" name="TextBox 175"/>
          <p:cNvSpPr txBox="1"/>
          <p:nvPr/>
        </p:nvSpPr>
        <p:spPr>
          <a:xfrm>
            <a:off x="6048375" y="5235575"/>
            <a:ext cx="977901" cy="204788"/>
          </a:xfrm>
          <a:prstGeom prst="rect">
            <a:avLst/>
          </a:prstGeom>
          <a:noFill/>
        </p:spPr>
        <p:txBody>
          <a:bodyPr wrap="square" lIns="0" tIns="0" rIns="0" bIns="0" rtlCol="0">
            <a:noAutofit/>
          </a:bodyPr>
          <a:lstStyle/>
          <a:p>
            <a:pPr algn="r"/>
            <a:r>
              <a:rPr lang="en-US" sz="700" dirty="0">
                <a:solidFill>
                  <a:srgbClr val="000000"/>
                </a:solidFill>
                <a:latin typeface="Graphik Regular"/>
              </a:rPr>
              <a:t>New South Wales Energy Coal</a:t>
            </a:r>
          </a:p>
        </p:txBody>
      </p:sp>
      <p:sp>
        <p:nvSpPr>
          <p:cNvPr id="177" name="TextBox 176"/>
          <p:cNvSpPr txBox="1"/>
          <p:nvPr/>
        </p:nvSpPr>
        <p:spPr>
          <a:xfrm>
            <a:off x="5832476" y="5521326"/>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Australia Production Unit</a:t>
            </a:r>
          </a:p>
        </p:txBody>
      </p:sp>
      <p:sp>
        <p:nvSpPr>
          <p:cNvPr id="178" name="Freeform 177"/>
          <p:cNvSpPr/>
          <p:nvPr/>
        </p:nvSpPr>
        <p:spPr>
          <a:xfrm>
            <a:off x="4486276" y="4327526"/>
            <a:ext cx="2540000" cy="212725"/>
          </a:xfrm>
          <a:custGeom>
            <a:avLst/>
            <a:gdLst>
              <a:gd name="connsiteX0" fmla="*/ 2540000 w 2540000"/>
              <a:gd name="connsiteY0" fmla="*/ 3175 h 212725"/>
              <a:gd name="connsiteX1" fmla="*/ 225425 w 2540000"/>
              <a:gd name="connsiteY1" fmla="*/ 0 h 212725"/>
              <a:gd name="connsiteX2" fmla="*/ 0 w 2540000"/>
              <a:gd name="connsiteY2" fmla="*/ 212725 h 212725"/>
              <a:gd name="connsiteX3" fmla="*/ 0 w 2540000"/>
              <a:gd name="connsiteY3" fmla="*/ 212725 h 212725"/>
            </a:gdLst>
            <a:ahLst/>
            <a:cxnLst>
              <a:cxn ang="0">
                <a:pos x="connsiteX0" y="connsiteY0"/>
              </a:cxn>
              <a:cxn ang="0">
                <a:pos x="connsiteX1" y="connsiteY1"/>
              </a:cxn>
              <a:cxn ang="0">
                <a:pos x="connsiteX2" y="connsiteY2"/>
              </a:cxn>
              <a:cxn ang="0">
                <a:pos x="connsiteX3" y="connsiteY3"/>
              </a:cxn>
            </a:cxnLst>
            <a:rect l="l" t="t" r="r" b="b"/>
            <a:pathLst>
              <a:path w="2540000" h="212725">
                <a:moveTo>
                  <a:pt x="2540000" y="3175"/>
                </a:moveTo>
                <a:lnTo>
                  <a:pt x="225425" y="0"/>
                </a:lnTo>
                <a:lnTo>
                  <a:pt x="0" y="212725"/>
                </a:lnTo>
                <a:lnTo>
                  <a:pt x="0" y="21272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79" name="Freeform 178"/>
          <p:cNvSpPr/>
          <p:nvPr/>
        </p:nvSpPr>
        <p:spPr>
          <a:xfrm>
            <a:off x="5470526" y="4476751"/>
            <a:ext cx="1555750" cy="142875"/>
          </a:xfrm>
          <a:custGeom>
            <a:avLst/>
            <a:gdLst>
              <a:gd name="connsiteX0" fmla="*/ 1555750 w 1555750"/>
              <a:gd name="connsiteY0" fmla="*/ 3175 h 142875"/>
              <a:gd name="connsiteX1" fmla="*/ 155575 w 1555750"/>
              <a:gd name="connsiteY1" fmla="*/ 0 h 142875"/>
              <a:gd name="connsiteX2" fmla="*/ 0 w 1555750"/>
              <a:gd name="connsiteY2" fmla="*/ 142875 h 142875"/>
              <a:gd name="connsiteX3" fmla="*/ 0 w 1555750"/>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1555750" h="142875">
                <a:moveTo>
                  <a:pt x="1555750" y="3175"/>
                </a:moveTo>
                <a:lnTo>
                  <a:pt x="155575" y="0"/>
                </a:lnTo>
                <a:lnTo>
                  <a:pt x="0" y="142875"/>
                </a:lnTo>
                <a:lnTo>
                  <a:pt x="0" y="142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cxnSp>
        <p:nvCxnSpPr>
          <p:cNvPr id="180" name="Straight Connector 179"/>
          <p:cNvCxnSpPr/>
          <p:nvPr/>
        </p:nvCxnSpPr>
        <p:spPr>
          <a:xfrm>
            <a:off x="5400676" y="4770437"/>
            <a:ext cx="1625600"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Freeform 180"/>
          <p:cNvSpPr/>
          <p:nvPr/>
        </p:nvSpPr>
        <p:spPr>
          <a:xfrm>
            <a:off x="5511802" y="4902201"/>
            <a:ext cx="1514475" cy="117475"/>
          </a:xfrm>
          <a:custGeom>
            <a:avLst/>
            <a:gdLst>
              <a:gd name="connsiteX0" fmla="*/ 1514475 w 1514475"/>
              <a:gd name="connsiteY0" fmla="*/ 111125 h 117475"/>
              <a:gd name="connsiteX1" fmla="*/ 123825 w 1514475"/>
              <a:gd name="connsiteY1" fmla="*/ 117475 h 117475"/>
              <a:gd name="connsiteX2" fmla="*/ 0 w 1514475"/>
              <a:gd name="connsiteY2" fmla="*/ 0 h 117475"/>
              <a:gd name="connsiteX3" fmla="*/ 0 w 1514475"/>
              <a:gd name="connsiteY3" fmla="*/ 0 h 117475"/>
            </a:gdLst>
            <a:ahLst/>
            <a:cxnLst>
              <a:cxn ang="0">
                <a:pos x="connsiteX0" y="connsiteY0"/>
              </a:cxn>
              <a:cxn ang="0">
                <a:pos x="connsiteX1" y="connsiteY1"/>
              </a:cxn>
              <a:cxn ang="0">
                <a:pos x="connsiteX2" y="connsiteY2"/>
              </a:cxn>
              <a:cxn ang="0">
                <a:pos x="connsiteX3" y="connsiteY3"/>
              </a:cxn>
            </a:cxnLst>
            <a:rect l="l" t="t" r="r" b="b"/>
            <a:pathLst>
              <a:path w="1514475" h="117475">
                <a:moveTo>
                  <a:pt x="1514475" y="111125"/>
                </a:moveTo>
                <a:lnTo>
                  <a:pt x="123825" y="117475"/>
                </a:lnTo>
                <a:lnTo>
                  <a:pt x="0" y="0"/>
                </a:lnTo>
                <a:lnTo>
                  <a:pt x="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82" name="Freeform 181"/>
          <p:cNvSpPr/>
          <p:nvPr/>
        </p:nvSpPr>
        <p:spPr>
          <a:xfrm>
            <a:off x="5419726" y="5041900"/>
            <a:ext cx="1606550" cy="190500"/>
          </a:xfrm>
          <a:custGeom>
            <a:avLst/>
            <a:gdLst>
              <a:gd name="connsiteX0" fmla="*/ 1606550 w 1606550"/>
              <a:gd name="connsiteY0" fmla="*/ 190500 h 190500"/>
              <a:gd name="connsiteX1" fmla="*/ 212725 w 1606550"/>
              <a:gd name="connsiteY1" fmla="*/ 190500 h 190500"/>
              <a:gd name="connsiteX2" fmla="*/ 0 w 1606550"/>
              <a:gd name="connsiteY2" fmla="*/ 0 h 190500"/>
              <a:gd name="connsiteX3" fmla="*/ 6350 w 1606550"/>
              <a:gd name="connsiteY3" fmla="*/ 0 h 190500"/>
            </a:gdLst>
            <a:ahLst/>
            <a:cxnLst>
              <a:cxn ang="0">
                <a:pos x="connsiteX0" y="connsiteY0"/>
              </a:cxn>
              <a:cxn ang="0">
                <a:pos x="connsiteX1" y="connsiteY1"/>
              </a:cxn>
              <a:cxn ang="0">
                <a:pos x="connsiteX2" y="connsiteY2"/>
              </a:cxn>
              <a:cxn ang="0">
                <a:pos x="connsiteX3" y="connsiteY3"/>
              </a:cxn>
            </a:cxnLst>
            <a:rect l="l" t="t" r="r" b="b"/>
            <a:pathLst>
              <a:path w="1606550" h="190500">
                <a:moveTo>
                  <a:pt x="1606550" y="190500"/>
                </a:moveTo>
                <a:lnTo>
                  <a:pt x="212725" y="190500"/>
                </a:lnTo>
                <a:lnTo>
                  <a:pt x="0" y="0"/>
                </a:lnTo>
                <a:lnTo>
                  <a:pt x="635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83" name="Freeform 182"/>
          <p:cNvSpPr/>
          <p:nvPr/>
        </p:nvSpPr>
        <p:spPr>
          <a:xfrm>
            <a:off x="5419726" y="5197476"/>
            <a:ext cx="1606550" cy="320675"/>
          </a:xfrm>
          <a:custGeom>
            <a:avLst/>
            <a:gdLst>
              <a:gd name="connsiteX0" fmla="*/ 1606550 w 1606550"/>
              <a:gd name="connsiteY0" fmla="*/ 317500 h 320675"/>
              <a:gd name="connsiteX1" fmla="*/ 330200 w 1606550"/>
              <a:gd name="connsiteY1" fmla="*/ 320675 h 320675"/>
              <a:gd name="connsiteX2" fmla="*/ 0 w 1606550"/>
              <a:gd name="connsiteY2" fmla="*/ 0 h 320675"/>
              <a:gd name="connsiteX3" fmla="*/ 0 w 1606550"/>
              <a:gd name="connsiteY3" fmla="*/ 0 h 320675"/>
            </a:gdLst>
            <a:ahLst/>
            <a:cxnLst>
              <a:cxn ang="0">
                <a:pos x="connsiteX0" y="connsiteY0"/>
              </a:cxn>
              <a:cxn ang="0">
                <a:pos x="connsiteX1" y="connsiteY1"/>
              </a:cxn>
              <a:cxn ang="0">
                <a:pos x="connsiteX2" y="connsiteY2"/>
              </a:cxn>
              <a:cxn ang="0">
                <a:pos x="connsiteX3" y="connsiteY3"/>
              </a:cxn>
            </a:cxnLst>
            <a:rect l="l" t="t" r="r" b="b"/>
            <a:pathLst>
              <a:path w="1606550" h="320675">
                <a:moveTo>
                  <a:pt x="1606550" y="317500"/>
                </a:moveTo>
                <a:lnTo>
                  <a:pt x="330200" y="320675"/>
                </a:lnTo>
                <a:lnTo>
                  <a:pt x="0" y="0"/>
                </a:lnTo>
                <a:lnTo>
                  <a:pt x="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84" name="Oval 183"/>
          <p:cNvSpPr/>
          <p:nvPr/>
        </p:nvSpPr>
        <p:spPr>
          <a:xfrm>
            <a:off x="5326526" y="4927600"/>
            <a:ext cx="144000" cy="144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85" name="Oval 184"/>
          <p:cNvSpPr/>
          <p:nvPr/>
        </p:nvSpPr>
        <p:spPr>
          <a:xfrm>
            <a:off x="5363137" y="4582550"/>
            <a:ext cx="144000" cy="144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86" name="Oval 185"/>
          <p:cNvSpPr/>
          <p:nvPr/>
        </p:nvSpPr>
        <p:spPr>
          <a:xfrm>
            <a:off x="4478193" y="4871475"/>
            <a:ext cx="144000" cy="144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87" name="Oval 186"/>
          <p:cNvSpPr/>
          <p:nvPr/>
        </p:nvSpPr>
        <p:spPr>
          <a:xfrm>
            <a:off x="5265738" y="4700025"/>
            <a:ext cx="144000" cy="144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88" name="Oval 187"/>
          <p:cNvSpPr/>
          <p:nvPr/>
        </p:nvSpPr>
        <p:spPr>
          <a:xfrm>
            <a:off x="4951877" y="4855600"/>
            <a:ext cx="144000" cy="144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89" name="Oval 188"/>
          <p:cNvSpPr/>
          <p:nvPr/>
        </p:nvSpPr>
        <p:spPr>
          <a:xfrm>
            <a:off x="4530725" y="4573025"/>
            <a:ext cx="144000" cy="144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0" name="Freeform 189"/>
          <p:cNvSpPr/>
          <p:nvPr/>
        </p:nvSpPr>
        <p:spPr>
          <a:xfrm>
            <a:off x="1212850" y="2698750"/>
            <a:ext cx="1905000" cy="260350"/>
          </a:xfrm>
          <a:custGeom>
            <a:avLst/>
            <a:gdLst>
              <a:gd name="connsiteX0" fmla="*/ 1905000 w 1905000"/>
              <a:gd name="connsiteY0" fmla="*/ 3175 h 260350"/>
              <a:gd name="connsiteX1" fmla="*/ 285750 w 1905000"/>
              <a:gd name="connsiteY1" fmla="*/ 0 h 260350"/>
              <a:gd name="connsiteX2" fmla="*/ 3175 w 1905000"/>
              <a:gd name="connsiteY2" fmla="*/ 260350 h 260350"/>
              <a:gd name="connsiteX3" fmla="*/ 0 w 1905000"/>
              <a:gd name="connsiteY3" fmla="*/ 257175 h 260350"/>
            </a:gdLst>
            <a:ahLst/>
            <a:cxnLst>
              <a:cxn ang="0">
                <a:pos x="connsiteX0" y="connsiteY0"/>
              </a:cxn>
              <a:cxn ang="0">
                <a:pos x="connsiteX1" y="connsiteY1"/>
              </a:cxn>
              <a:cxn ang="0">
                <a:pos x="connsiteX2" y="connsiteY2"/>
              </a:cxn>
              <a:cxn ang="0">
                <a:pos x="connsiteX3" y="connsiteY3"/>
              </a:cxn>
            </a:cxnLst>
            <a:rect l="l" t="t" r="r" b="b"/>
            <a:pathLst>
              <a:path w="1905000" h="260350">
                <a:moveTo>
                  <a:pt x="1905000" y="3175"/>
                </a:moveTo>
                <a:lnTo>
                  <a:pt x="285750" y="0"/>
                </a:lnTo>
                <a:lnTo>
                  <a:pt x="3175" y="260350"/>
                </a:lnTo>
                <a:lnTo>
                  <a:pt x="0" y="2571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lIns="91435" tIns="45718" rIns="91435" bIns="45718" spcCol="0" rtlCol="0" anchor="ctr"/>
          <a:lstStyle/>
          <a:p>
            <a:pPr algn="ctr"/>
            <a:endParaRPr lang="en-US"/>
          </a:p>
        </p:txBody>
      </p:sp>
      <p:sp>
        <p:nvSpPr>
          <p:cNvPr id="191" name="Oval 190"/>
          <p:cNvSpPr/>
          <p:nvPr/>
        </p:nvSpPr>
        <p:spPr>
          <a:xfrm>
            <a:off x="1116476" y="2908762"/>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2" name="Oval 191"/>
          <p:cNvSpPr/>
          <p:nvPr/>
        </p:nvSpPr>
        <p:spPr>
          <a:xfrm>
            <a:off x="885825" y="2146018"/>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3" name="Oval 192"/>
          <p:cNvSpPr/>
          <p:nvPr/>
        </p:nvSpPr>
        <p:spPr>
          <a:xfrm>
            <a:off x="976775" y="1737750"/>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4" name="Oval 193"/>
          <p:cNvSpPr/>
          <p:nvPr/>
        </p:nvSpPr>
        <p:spPr>
          <a:xfrm>
            <a:off x="4350433" y="4956102"/>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5" name="Oval 194"/>
          <p:cNvSpPr/>
          <p:nvPr/>
        </p:nvSpPr>
        <p:spPr>
          <a:xfrm>
            <a:off x="5169925" y="508840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6" name="Oval 195"/>
          <p:cNvSpPr/>
          <p:nvPr/>
        </p:nvSpPr>
        <p:spPr>
          <a:xfrm>
            <a:off x="4900051" y="499960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7" name="Oval 196"/>
          <p:cNvSpPr/>
          <p:nvPr/>
        </p:nvSpPr>
        <p:spPr>
          <a:xfrm>
            <a:off x="5400676" y="4797423"/>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8" name="Oval 197"/>
          <p:cNvSpPr/>
          <p:nvPr/>
        </p:nvSpPr>
        <p:spPr>
          <a:xfrm>
            <a:off x="4033276" y="390310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199" name="Oval 198"/>
          <p:cNvSpPr/>
          <p:nvPr/>
        </p:nvSpPr>
        <p:spPr>
          <a:xfrm>
            <a:off x="3917388" y="375910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00" name="Oval 199"/>
          <p:cNvSpPr/>
          <p:nvPr/>
        </p:nvSpPr>
        <p:spPr>
          <a:xfrm>
            <a:off x="5291137" y="5219700"/>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01" name="Oval 200"/>
          <p:cNvSpPr/>
          <p:nvPr/>
        </p:nvSpPr>
        <p:spPr>
          <a:xfrm>
            <a:off x="5319713" y="5076824"/>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02" name="Oval 201"/>
          <p:cNvSpPr/>
          <p:nvPr/>
        </p:nvSpPr>
        <p:spPr>
          <a:xfrm>
            <a:off x="4240676" y="4456574"/>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03" name="Oval 202"/>
          <p:cNvSpPr/>
          <p:nvPr/>
        </p:nvSpPr>
        <p:spPr>
          <a:xfrm>
            <a:off x="4384676" y="4492624"/>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04" name="Oval 203"/>
          <p:cNvSpPr/>
          <p:nvPr/>
        </p:nvSpPr>
        <p:spPr>
          <a:xfrm>
            <a:off x="9732962" y="3539562"/>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dirty="0"/>
          </a:p>
        </p:txBody>
      </p:sp>
      <p:sp>
        <p:nvSpPr>
          <p:cNvPr id="205" name="Oval 204"/>
          <p:cNvSpPr/>
          <p:nvPr/>
        </p:nvSpPr>
        <p:spPr>
          <a:xfrm>
            <a:off x="9023812" y="3171262"/>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dirty="0"/>
          </a:p>
        </p:txBody>
      </p:sp>
      <p:sp>
        <p:nvSpPr>
          <p:cNvPr id="206" name="Oval 205"/>
          <p:cNvSpPr/>
          <p:nvPr/>
        </p:nvSpPr>
        <p:spPr>
          <a:xfrm>
            <a:off x="8866187" y="3152212"/>
            <a:ext cx="144000" cy="144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dirty="0"/>
          </a:p>
        </p:txBody>
      </p:sp>
      <p:sp>
        <p:nvSpPr>
          <p:cNvPr id="208" name="Oval 207"/>
          <p:cNvSpPr/>
          <p:nvPr/>
        </p:nvSpPr>
        <p:spPr>
          <a:xfrm>
            <a:off x="9542462" y="4582550"/>
            <a:ext cx="144000" cy="144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09" name="Oval 208"/>
          <p:cNvSpPr/>
          <p:nvPr/>
        </p:nvSpPr>
        <p:spPr>
          <a:xfrm>
            <a:off x="9542462" y="4738125"/>
            <a:ext cx="144000" cy="144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0" name="Oval 209"/>
          <p:cNvSpPr/>
          <p:nvPr/>
        </p:nvSpPr>
        <p:spPr>
          <a:xfrm>
            <a:off x="9464675" y="4323787"/>
            <a:ext cx="144000" cy="144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1" name="Oval 210"/>
          <p:cNvSpPr/>
          <p:nvPr/>
        </p:nvSpPr>
        <p:spPr>
          <a:xfrm>
            <a:off x="10228725" y="4489912"/>
            <a:ext cx="144000" cy="144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2" name="Oval 211"/>
          <p:cNvSpPr/>
          <p:nvPr/>
        </p:nvSpPr>
        <p:spPr>
          <a:xfrm>
            <a:off x="9404349" y="3650687"/>
            <a:ext cx="144000" cy="144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3" name="Oval 212"/>
          <p:cNvSpPr/>
          <p:nvPr/>
        </p:nvSpPr>
        <p:spPr>
          <a:xfrm>
            <a:off x="8533274" y="2100724"/>
            <a:ext cx="144000" cy="144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4" name="Oval 213"/>
          <p:cNvSpPr/>
          <p:nvPr/>
        </p:nvSpPr>
        <p:spPr>
          <a:xfrm>
            <a:off x="9482137" y="497410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6" name="Oval 215"/>
          <p:cNvSpPr/>
          <p:nvPr/>
        </p:nvSpPr>
        <p:spPr>
          <a:xfrm>
            <a:off x="9347662" y="263945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7" name="Oval 216"/>
          <p:cNvSpPr/>
          <p:nvPr/>
        </p:nvSpPr>
        <p:spPr>
          <a:xfrm>
            <a:off x="8351837" y="2100724"/>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18" name="TextBox 217"/>
          <p:cNvSpPr txBox="1"/>
          <p:nvPr/>
        </p:nvSpPr>
        <p:spPr>
          <a:xfrm>
            <a:off x="628753" y="5308930"/>
            <a:ext cx="1250746" cy="101583"/>
          </a:xfrm>
          <a:prstGeom prst="rect">
            <a:avLst/>
          </a:prstGeom>
          <a:noFill/>
        </p:spPr>
        <p:txBody>
          <a:bodyPr wrap="square" lIns="0" tIns="0" rIns="0" bIns="0" rtlCol="0">
            <a:noAutofit/>
          </a:bodyPr>
          <a:lstStyle/>
          <a:p>
            <a:r>
              <a:rPr lang="en-US" sz="700" dirty="0">
                <a:solidFill>
                  <a:srgbClr val="000000"/>
                </a:solidFill>
                <a:latin typeface="Graphik Regular"/>
              </a:rPr>
              <a:t>Minerals Australia</a:t>
            </a:r>
          </a:p>
        </p:txBody>
      </p:sp>
      <p:sp>
        <p:nvSpPr>
          <p:cNvPr id="219" name="Oval 218"/>
          <p:cNvSpPr/>
          <p:nvPr/>
        </p:nvSpPr>
        <p:spPr>
          <a:xfrm>
            <a:off x="479579" y="5316985"/>
            <a:ext cx="108000" cy="108000"/>
          </a:xfrm>
          <a:prstGeom prst="ellipse">
            <a:avLst/>
          </a:prstGeom>
          <a:solidFill>
            <a:srgbClr val="01AB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20" name="Oval 219"/>
          <p:cNvSpPr/>
          <p:nvPr/>
        </p:nvSpPr>
        <p:spPr>
          <a:xfrm>
            <a:off x="479579" y="5471549"/>
            <a:ext cx="108000" cy="108000"/>
          </a:xfrm>
          <a:prstGeom prst="ellipse">
            <a:avLst/>
          </a:prstGeom>
          <a:solidFill>
            <a:srgbClr val="0E91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21" name="Oval 220"/>
          <p:cNvSpPr/>
          <p:nvPr/>
        </p:nvSpPr>
        <p:spPr>
          <a:xfrm>
            <a:off x="479579" y="5626113"/>
            <a:ext cx="108000" cy="108000"/>
          </a:xfrm>
          <a:prstGeom prst="ellipse">
            <a:avLst/>
          </a:prstGeom>
          <a:solidFill>
            <a:srgbClr val="1966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22" name="Oval 221"/>
          <p:cNvSpPr/>
          <p:nvPr/>
        </p:nvSpPr>
        <p:spPr>
          <a:xfrm>
            <a:off x="479579" y="5777502"/>
            <a:ext cx="108000" cy="108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23" name="TextBox 222"/>
          <p:cNvSpPr txBox="1"/>
          <p:nvPr/>
        </p:nvSpPr>
        <p:spPr>
          <a:xfrm>
            <a:off x="628753" y="5463494"/>
            <a:ext cx="1250746" cy="101583"/>
          </a:xfrm>
          <a:prstGeom prst="rect">
            <a:avLst/>
          </a:prstGeom>
          <a:noFill/>
        </p:spPr>
        <p:txBody>
          <a:bodyPr wrap="square" lIns="0" tIns="0" rIns="0" bIns="0" rtlCol="0">
            <a:noAutofit/>
          </a:bodyPr>
          <a:lstStyle/>
          <a:p>
            <a:r>
              <a:rPr lang="en-US" sz="700" dirty="0">
                <a:solidFill>
                  <a:srgbClr val="000000"/>
                </a:solidFill>
                <a:latin typeface="Graphik Regular"/>
              </a:rPr>
              <a:t>Minerals Americas</a:t>
            </a:r>
          </a:p>
        </p:txBody>
      </p:sp>
      <p:sp>
        <p:nvSpPr>
          <p:cNvPr id="224" name="TextBox 223"/>
          <p:cNvSpPr txBox="1"/>
          <p:nvPr/>
        </p:nvSpPr>
        <p:spPr>
          <a:xfrm>
            <a:off x="628752" y="5618058"/>
            <a:ext cx="1758847" cy="101583"/>
          </a:xfrm>
          <a:prstGeom prst="rect">
            <a:avLst/>
          </a:prstGeom>
          <a:noFill/>
        </p:spPr>
        <p:txBody>
          <a:bodyPr wrap="square" lIns="0" tIns="0" rIns="0" bIns="0" rtlCol="0">
            <a:noAutofit/>
          </a:bodyPr>
          <a:lstStyle/>
          <a:p>
            <a:r>
              <a:rPr lang="en-US" sz="700" dirty="0">
                <a:solidFill>
                  <a:srgbClr val="000000"/>
                </a:solidFill>
                <a:latin typeface="Graphik Regular"/>
              </a:rPr>
              <a:t>Petroleum</a:t>
            </a:r>
          </a:p>
        </p:txBody>
      </p:sp>
      <p:sp>
        <p:nvSpPr>
          <p:cNvPr id="225" name="TextBox 224"/>
          <p:cNvSpPr txBox="1"/>
          <p:nvPr/>
        </p:nvSpPr>
        <p:spPr>
          <a:xfrm>
            <a:off x="628752" y="5769447"/>
            <a:ext cx="1714398" cy="101583"/>
          </a:xfrm>
          <a:prstGeom prst="rect">
            <a:avLst/>
          </a:prstGeom>
          <a:noFill/>
        </p:spPr>
        <p:txBody>
          <a:bodyPr wrap="square" lIns="0" tIns="0" rIns="0" bIns="0" rtlCol="0">
            <a:noAutofit/>
          </a:bodyPr>
          <a:lstStyle/>
          <a:p>
            <a:r>
              <a:rPr lang="en-US" sz="700" dirty="0">
                <a:solidFill>
                  <a:srgbClr val="000000"/>
                </a:solidFill>
                <a:latin typeface="Graphik Regular"/>
              </a:rPr>
              <a:t>BHP principal office locations</a:t>
            </a:r>
          </a:p>
        </p:txBody>
      </p:sp>
      <p:cxnSp>
        <p:nvCxnSpPr>
          <p:cNvPr id="116" name="Straight Connector 115"/>
          <p:cNvCxnSpPr/>
          <p:nvPr/>
        </p:nvCxnSpPr>
        <p:spPr>
          <a:xfrm>
            <a:off x="2905127" y="4654551"/>
            <a:ext cx="1623549"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29825" y="2218018"/>
            <a:ext cx="2084851"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429377" y="3068074"/>
            <a:ext cx="2336800" cy="168275"/>
          </a:xfrm>
          <a:custGeom>
            <a:avLst/>
            <a:gdLst>
              <a:gd name="connsiteX0" fmla="*/ 0 w 2336800"/>
              <a:gd name="connsiteY0" fmla="*/ 165100 h 168275"/>
              <a:gd name="connsiteX1" fmla="*/ 2139950 w 2336800"/>
              <a:gd name="connsiteY1" fmla="*/ 168275 h 168275"/>
              <a:gd name="connsiteX2" fmla="*/ 2336800 w 2336800"/>
              <a:gd name="connsiteY2" fmla="*/ 0 h 168275"/>
              <a:gd name="connsiteX3" fmla="*/ 2336800 w 2336800"/>
              <a:gd name="connsiteY3" fmla="*/ 0 h 168275"/>
            </a:gdLst>
            <a:ahLst/>
            <a:cxnLst>
              <a:cxn ang="0">
                <a:pos x="connsiteX0" y="connsiteY0"/>
              </a:cxn>
              <a:cxn ang="0">
                <a:pos x="connsiteX1" y="connsiteY1"/>
              </a:cxn>
              <a:cxn ang="0">
                <a:pos x="connsiteX2" y="connsiteY2"/>
              </a:cxn>
              <a:cxn ang="0">
                <a:pos x="connsiteX3" y="connsiteY3"/>
              </a:cxn>
            </a:cxnLst>
            <a:rect l="l" t="t" r="r" b="b"/>
            <a:pathLst>
              <a:path w="2336800" h="168275">
                <a:moveTo>
                  <a:pt x="0" y="165100"/>
                </a:moveTo>
                <a:lnTo>
                  <a:pt x="2139950" y="168275"/>
                </a:lnTo>
                <a:lnTo>
                  <a:pt x="2336800" y="0"/>
                </a:lnTo>
                <a:lnTo>
                  <a:pt x="2336800" y="0"/>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8728537" y="2947987"/>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 name="Rectangle 1"/>
          <p:cNvSpPr/>
          <p:nvPr/>
        </p:nvSpPr>
        <p:spPr>
          <a:xfrm>
            <a:off x="10104202" y="5729548"/>
            <a:ext cx="1601721" cy="230832"/>
          </a:xfrm>
          <a:prstGeom prst="rect">
            <a:avLst/>
          </a:prstGeom>
        </p:spPr>
        <p:txBody>
          <a:bodyPr wrap="none">
            <a:spAutoFit/>
          </a:bodyPr>
          <a:lstStyle/>
          <a:p>
            <a:pPr algn="r"/>
            <a:r>
              <a:rPr lang="en-US" sz="900" i="1" dirty="0"/>
              <a:t>Includes non-operated sites</a:t>
            </a:r>
          </a:p>
        </p:txBody>
      </p:sp>
      <p:sp>
        <p:nvSpPr>
          <p:cNvPr id="227" name="Oval 226"/>
          <p:cNvSpPr/>
          <p:nvPr/>
        </p:nvSpPr>
        <p:spPr>
          <a:xfrm>
            <a:off x="4439113" y="3052762"/>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28" name="Oval 227"/>
          <p:cNvSpPr/>
          <p:nvPr/>
        </p:nvSpPr>
        <p:spPr>
          <a:xfrm>
            <a:off x="4511113" y="347335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30" name="TextBox 229"/>
          <p:cNvSpPr txBox="1"/>
          <p:nvPr/>
        </p:nvSpPr>
        <p:spPr>
          <a:xfrm>
            <a:off x="6155971" y="2888234"/>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Corporate office</a:t>
            </a:r>
          </a:p>
        </p:txBody>
      </p:sp>
      <p:cxnSp>
        <p:nvCxnSpPr>
          <p:cNvPr id="231" name="Straight Connector 230"/>
          <p:cNvCxnSpPr/>
          <p:nvPr/>
        </p:nvCxnSpPr>
        <p:spPr>
          <a:xfrm>
            <a:off x="5145215" y="2888234"/>
            <a:ext cx="2204557"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6" name="Oval 225"/>
          <p:cNvSpPr/>
          <p:nvPr/>
        </p:nvSpPr>
        <p:spPr>
          <a:xfrm>
            <a:off x="5044051" y="2822576"/>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
        <p:nvSpPr>
          <p:cNvPr id="232" name="TextBox 231"/>
          <p:cNvSpPr txBox="1"/>
          <p:nvPr/>
        </p:nvSpPr>
        <p:spPr>
          <a:xfrm>
            <a:off x="4904619" y="3108709"/>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Corporate office</a:t>
            </a:r>
          </a:p>
        </p:txBody>
      </p:sp>
      <p:sp>
        <p:nvSpPr>
          <p:cNvPr id="234" name="TextBox 233"/>
          <p:cNvSpPr txBox="1"/>
          <p:nvPr/>
        </p:nvSpPr>
        <p:spPr>
          <a:xfrm>
            <a:off x="5388863" y="3552698"/>
            <a:ext cx="692939" cy="125877"/>
          </a:xfrm>
          <a:prstGeom prst="rect">
            <a:avLst/>
          </a:prstGeom>
          <a:noFill/>
        </p:spPr>
        <p:txBody>
          <a:bodyPr wrap="square" lIns="0" tIns="0" rIns="0" bIns="0" rtlCol="0">
            <a:noAutofit/>
          </a:bodyPr>
          <a:lstStyle/>
          <a:p>
            <a:pPr algn="r"/>
            <a:r>
              <a:rPr lang="en-US" sz="700" dirty="0">
                <a:solidFill>
                  <a:srgbClr val="000000"/>
                </a:solidFill>
                <a:latin typeface="Graphik Regular"/>
              </a:rPr>
              <a:t>Corporate office</a:t>
            </a:r>
          </a:p>
        </p:txBody>
      </p:sp>
      <p:cxnSp>
        <p:nvCxnSpPr>
          <p:cNvPr id="235" name="Straight Connector 234"/>
          <p:cNvCxnSpPr>
            <a:stCxn id="228" idx="6"/>
          </p:cNvCxnSpPr>
          <p:nvPr/>
        </p:nvCxnSpPr>
        <p:spPr>
          <a:xfrm>
            <a:off x="4655113" y="3545350"/>
            <a:ext cx="1426691" cy="7348"/>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4269583" y="3396125"/>
            <a:ext cx="1193800" cy="117475"/>
          </a:xfrm>
          <a:prstGeom prst="rect">
            <a:avLst/>
          </a:prstGeom>
          <a:noFill/>
        </p:spPr>
        <p:txBody>
          <a:bodyPr wrap="square" lIns="0" tIns="0" rIns="0" bIns="0" rtlCol="0">
            <a:noAutofit/>
          </a:bodyPr>
          <a:lstStyle/>
          <a:p>
            <a:pPr algn="r"/>
            <a:r>
              <a:rPr lang="en-US" sz="700" dirty="0">
                <a:solidFill>
                  <a:srgbClr val="000000"/>
                </a:solidFill>
                <a:latin typeface="Graphik Regular"/>
              </a:rPr>
              <a:t>Corporate office</a:t>
            </a:r>
          </a:p>
        </p:txBody>
      </p:sp>
      <p:cxnSp>
        <p:nvCxnSpPr>
          <p:cNvPr id="237" name="Straight Connector 236"/>
          <p:cNvCxnSpPr/>
          <p:nvPr/>
        </p:nvCxnSpPr>
        <p:spPr>
          <a:xfrm>
            <a:off x="3258827" y="3396125"/>
            <a:ext cx="2204557" cy="0"/>
          </a:xfrm>
          <a:prstGeom prst="line">
            <a:avLst/>
          </a:prstGeom>
          <a:ln w="63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9" name="Oval 228"/>
          <p:cNvSpPr/>
          <p:nvPr/>
        </p:nvSpPr>
        <p:spPr>
          <a:xfrm>
            <a:off x="3162763" y="3331600"/>
            <a:ext cx="144000" cy="144000"/>
          </a:xfrm>
          <a:prstGeom prst="ellipse">
            <a:avLst/>
          </a:prstGeom>
          <a:solidFill>
            <a:srgbClr val="F67B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spcCol="0" rtlCol="0" anchor="ctr"/>
          <a:lstStyle/>
          <a:p>
            <a:pPr algn="ctr"/>
            <a:endParaRPr lang="en-US"/>
          </a:p>
        </p:txBody>
      </p:sp>
    </p:spTree>
    <p:extLst>
      <p:ext uri="{BB962C8B-B14F-4D97-AF65-F5344CB8AC3E}">
        <p14:creationId xmlns:p14="http://schemas.microsoft.com/office/powerpoint/2010/main" val="225095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Strength in diversity</a:t>
            </a:r>
            <a:endParaRPr lang="en-AU" dirty="0"/>
          </a:p>
        </p:txBody>
      </p:sp>
      <p:sp>
        <p:nvSpPr>
          <p:cNvPr id="2" name="Slide Number Placeholder 1"/>
          <p:cNvSpPr>
            <a:spLocks noGrp="1"/>
          </p:cNvSpPr>
          <p:nvPr>
            <p:ph type="sldNum" sz="quarter" idx="12"/>
          </p:nvPr>
        </p:nvSpPr>
        <p:spPr/>
        <p:txBody>
          <a:bodyPr/>
          <a:lstStyle/>
          <a:p>
            <a:fld id="{8D86E900-14D1-4A31-93CA-A00466A1D12C}" type="slidenum">
              <a:rPr lang="en-AU" smtClean="0"/>
              <a:pPr/>
              <a:t>7</a:t>
            </a:fld>
            <a:endParaRPr lang="en-AU" dirty="0"/>
          </a:p>
        </p:txBody>
      </p:sp>
      <p:pic>
        <p:nvPicPr>
          <p:cNvPr id="20"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678" y="1380541"/>
            <a:ext cx="2663938" cy="39892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342855" y="1380541"/>
            <a:ext cx="2663938" cy="3988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p:cNvPicPr>
            <a:picLocks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198032" y="1380541"/>
            <a:ext cx="2663897" cy="39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053168" y="1376363"/>
            <a:ext cx="2664000" cy="39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90538" y="1390411"/>
            <a:ext cx="2487481" cy="405121"/>
          </a:xfrm>
          <a:prstGeom prst="rect">
            <a:avLst/>
          </a:prstGeom>
          <a:noFill/>
        </p:spPr>
        <p:txBody>
          <a:bodyPr wrap="square" lIns="72000" tIns="0" rIns="36000" bIns="0" rtlCol="0">
            <a:noAutofit/>
          </a:bodyPr>
          <a:lstStyle/>
          <a:p>
            <a:r>
              <a:rPr lang="en-AU" sz="1400" b="1" dirty="0">
                <a:solidFill>
                  <a:srgbClr val="FFFFFF"/>
                </a:solidFill>
              </a:rPr>
              <a:t>Iron ore</a:t>
            </a:r>
            <a:endParaRPr lang="en-GB" sz="1400" b="1" dirty="0">
              <a:solidFill>
                <a:srgbClr val="FFFFFF"/>
              </a:solidFill>
            </a:endParaRPr>
          </a:p>
        </p:txBody>
      </p:sp>
      <p:sp>
        <p:nvSpPr>
          <p:cNvPr id="25" name="TextBox 24"/>
          <p:cNvSpPr txBox="1"/>
          <p:nvPr/>
        </p:nvSpPr>
        <p:spPr>
          <a:xfrm>
            <a:off x="9053168" y="1393945"/>
            <a:ext cx="2474234" cy="405121"/>
          </a:xfrm>
          <a:prstGeom prst="rect">
            <a:avLst/>
          </a:prstGeom>
          <a:noFill/>
        </p:spPr>
        <p:txBody>
          <a:bodyPr wrap="square" lIns="72000" tIns="0" rIns="36000" bIns="0" rtlCol="0">
            <a:noAutofit/>
          </a:bodyPr>
          <a:lstStyle/>
          <a:p>
            <a:r>
              <a:rPr lang="en-AU" sz="1400" b="1" dirty="0">
                <a:solidFill>
                  <a:srgbClr val="FFFFFF"/>
                </a:solidFill>
              </a:rPr>
              <a:t>Copper</a:t>
            </a:r>
            <a:endParaRPr lang="en-GB" sz="1400" b="1" dirty="0">
              <a:solidFill>
                <a:srgbClr val="FFFFFF"/>
              </a:solidFill>
            </a:endParaRPr>
          </a:p>
        </p:txBody>
      </p:sp>
      <p:sp>
        <p:nvSpPr>
          <p:cNvPr id="26" name="TextBox 25"/>
          <p:cNvSpPr txBox="1"/>
          <p:nvPr/>
        </p:nvSpPr>
        <p:spPr>
          <a:xfrm>
            <a:off x="6198032" y="1385497"/>
            <a:ext cx="2482270" cy="405121"/>
          </a:xfrm>
          <a:prstGeom prst="rect">
            <a:avLst/>
          </a:prstGeom>
          <a:noFill/>
        </p:spPr>
        <p:txBody>
          <a:bodyPr wrap="square" lIns="72000" tIns="0" rIns="36000" bIns="0" rtlCol="0">
            <a:noAutofit/>
          </a:bodyPr>
          <a:lstStyle/>
          <a:p>
            <a:r>
              <a:rPr lang="en-AU" sz="1400" b="1" dirty="0">
                <a:solidFill>
                  <a:srgbClr val="FFFFFF"/>
                </a:solidFill>
              </a:rPr>
              <a:t>Petroleum</a:t>
            </a:r>
            <a:endParaRPr lang="en-GB" sz="1400" b="1" dirty="0">
              <a:solidFill>
                <a:srgbClr val="FFFFFF"/>
              </a:solidFill>
            </a:endParaRPr>
          </a:p>
        </p:txBody>
      </p:sp>
      <p:sp>
        <p:nvSpPr>
          <p:cNvPr id="27" name="TextBox 26"/>
          <p:cNvSpPr txBox="1"/>
          <p:nvPr/>
        </p:nvSpPr>
        <p:spPr>
          <a:xfrm>
            <a:off x="3353160" y="1385497"/>
            <a:ext cx="2490428" cy="405121"/>
          </a:xfrm>
          <a:prstGeom prst="rect">
            <a:avLst/>
          </a:prstGeom>
          <a:noFill/>
        </p:spPr>
        <p:txBody>
          <a:bodyPr wrap="square" lIns="72000" tIns="0" rIns="36000" bIns="0" rtlCol="0">
            <a:noAutofit/>
          </a:bodyPr>
          <a:lstStyle/>
          <a:p>
            <a:r>
              <a:rPr lang="en-AU" sz="1400" b="1" dirty="0">
                <a:solidFill>
                  <a:srgbClr val="FFFFFF"/>
                </a:solidFill>
              </a:rPr>
              <a:t>Coal</a:t>
            </a:r>
            <a:endParaRPr lang="en-GB" sz="1400" b="1" dirty="0">
              <a:solidFill>
                <a:srgbClr val="FFFFFF"/>
              </a:solidFill>
            </a:endParaRPr>
          </a:p>
        </p:txBody>
      </p:sp>
    </p:spTree>
    <p:extLst>
      <p:ext uri="{BB962C8B-B14F-4D97-AF65-F5344CB8AC3E}">
        <p14:creationId xmlns:p14="http://schemas.microsoft.com/office/powerpoint/2010/main" val="148268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7249459" y="1367999"/>
            <a:ext cx="3708902" cy="221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a:t>An overriding commitment to health, safety, environment and communities</a:t>
            </a:r>
          </a:p>
        </p:txBody>
      </p:sp>
      <p:sp>
        <p:nvSpPr>
          <p:cNvPr id="9" name="Text Placeholder 8"/>
          <p:cNvSpPr>
            <a:spLocks noGrp="1"/>
          </p:cNvSpPr>
          <p:nvPr>
            <p:ph sz="half" idx="1"/>
          </p:nvPr>
        </p:nvSpPr>
        <p:spPr/>
        <p:txBody>
          <a:bodyPr>
            <a:noAutofit/>
          </a:bodyPr>
          <a:lstStyle/>
          <a:p>
            <a:pPr marL="0" lvl="1" indent="0">
              <a:spcBef>
                <a:spcPts val="300"/>
              </a:spcBef>
              <a:buNone/>
            </a:pPr>
            <a:r>
              <a:rPr lang="en-US" sz="2000" b="1" dirty="0">
                <a:solidFill>
                  <a:schemeClr val="accent1"/>
                </a:solidFill>
                <a:latin typeface="Arial" panose="020B0604020202020204" pitchFamily="34" charset="0"/>
                <a:cs typeface="Arial" panose="020B0604020202020204" pitchFamily="34" charset="0"/>
              </a:rPr>
              <a:t>In FY2018</a:t>
            </a:r>
            <a:endParaRPr lang="en-AU" sz="2000" b="1" dirty="0">
              <a:solidFill>
                <a:schemeClr val="accent1"/>
              </a:solidFill>
              <a:latin typeface="Arial" panose="020B0604020202020204" pitchFamily="34" charset="0"/>
              <a:cs typeface="Arial" panose="020B0604020202020204" pitchFamily="34" charset="0"/>
            </a:endParaRPr>
          </a:p>
          <a:p>
            <a:pPr marL="285750" lvl="1" indent="-285750">
              <a:spcBef>
                <a:spcPts val="300"/>
              </a:spcBef>
            </a:pPr>
            <a:r>
              <a:rPr lang="en-AU" sz="1600" dirty="0">
                <a:latin typeface="Arial" panose="020B0604020202020204" pitchFamily="34" charset="0"/>
                <a:cs typeface="Arial" panose="020B0604020202020204" pitchFamily="34" charset="0"/>
              </a:rPr>
              <a:t>Our </a:t>
            </a:r>
            <a:r>
              <a:rPr lang="en-AU" sz="1600" b="1" dirty="0">
                <a:latin typeface="Arial" panose="020B0604020202020204" pitchFamily="34" charset="0"/>
                <a:cs typeface="Arial" panose="020B0604020202020204" pitchFamily="34" charset="0"/>
              </a:rPr>
              <a:t>total recordable injury frequency (TRIF) </a:t>
            </a:r>
            <a:r>
              <a:rPr lang="en-AU" sz="1600" dirty="0">
                <a:latin typeface="Arial" panose="020B0604020202020204" pitchFamily="34" charset="0"/>
                <a:cs typeface="Arial" panose="020B0604020202020204" pitchFamily="34" charset="0"/>
              </a:rPr>
              <a:t>performance was 4.4 per million hours.</a:t>
            </a:r>
          </a:p>
          <a:p>
            <a:pPr marL="285750" lvl="1" indent="-285750">
              <a:spcBef>
                <a:spcPts val="300"/>
              </a:spcBef>
            </a:pPr>
            <a:r>
              <a:rPr lang="en-AU" sz="1600" dirty="0">
                <a:latin typeface="Arial" panose="020B0604020202020204" pitchFamily="34" charset="0"/>
                <a:cs typeface="Arial" panose="020B0604020202020204" pitchFamily="34" charset="0"/>
              </a:rPr>
              <a:t>Our high potential injury rate (injury events where there was potential for a fatality) dropped by eight per cent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to 56.</a:t>
            </a:r>
          </a:p>
          <a:p>
            <a:pPr marL="285750" lvl="1" indent="-285750">
              <a:spcBef>
                <a:spcPts val="300"/>
              </a:spcBef>
            </a:pPr>
            <a:r>
              <a:rPr lang="en-AU" sz="1600" dirty="0">
                <a:latin typeface="Arial" panose="020B0604020202020204" pitchFamily="34" charset="0"/>
                <a:cs typeface="Arial" panose="020B0604020202020204" pitchFamily="34" charset="0"/>
              </a:rPr>
              <a:t>Our </a:t>
            </a:r>
            <a:r>
              <a:rPr lang="en-AU" sz="1600" b="1" dirty="0">
                <a:latin typeface="Arial" panose="020B0604020202020204" pitchFamily="34" charset="0"/>
                <a:cs typeface="Arial" panose="020B0604020202020204" pitchFamily="34" charset="0"/>
              </a:rPr>
              <a:t>total greenhouse gas emissions</a:t>
            </a:r>
            <a:r>
              <a:rPr lang="en-AU" sz="1600" dirty="0">
                <a:latin typeface="Arial" panose="020B0604020202020204" pitchFamily="34" charset="0"/>
                <a:cs typeface="Arial" panose="020B0604020202020204" pitchFamily="34" charset="0"/>
              </a:rPr>
              <a:t> were 16.5 million tonnes of carbon dioxide equivalent. </a:t>
            </a:r>
          </a:p>
          <a:p>
            <a:pPr marL="285750" lvl="1" indent="-285750">
              <a:spcBef>
                <a:spcPts val="300"/>
              </a:spcBef>
            </a:pPr>
            <a:r>
              <a:rPr lang="en-AU" sz="1600" dirty="0">
                <a:latin typeface="Arial" panose="020B0604020202020204" pitchFamily="34" charset="0"/>
                <a:cs typeface="Arial" panose="020B0604020202020204" pitchFamily="34" charset="0"/>
              </a:rPr>
              <a:t>Our </a:t>
            </a:r>
            <a:r>
              <a:rPr lang="en-AU" sz="1600" b="1" dirty="0">
                <a:latin typeface="Arial" panose="020B0604020202020204" pitchFamily="34" charset="0"/>
                <a:cs typeface="Arial" panose="020B0604020202020204" pitchFamily="34" charset="0"/>
              </a:rPr>
              <a:t>voluntary social investment</a:t>
            </a:r>
            <a:r>
              <a:rPr lang="en-AU" sz="1600" dirty="0">
                <a:latin typeface="Arial" panose="020B0604020202020204" pitchFamily="34" charset="0"/>
                <a:cs typeface="Arial" panose="020B0604020202020204" pitchFamily="34" charset="0"/>
              </a:rPr>
              <a:t> totalled US$77.1 million.</a:t>
            </a:r>
          </a:p>
          <a:p>
            <a:pPr marL="285750" lvl="1" indent="-285750">
              <a:spcBef>
                <a:spcPts val="300"/>
              </a:spcBef>
            </a:pPr>
            <a:r>
              <a:rPr lang="en-AU" sz="1600" dirty="0">
                <a:latin typeface="Arial" panose="020B0604020202020204" pitchFamily="34" charset="0"/>
                <a:cs typeface="Arial" panose="020B0604020202020204" pitchFamily="34" charset="0"/>
              </a:rPr>
              <a:t>We became the first major resource company to produce a comprehensive report of our </a:t>
            </a:r>
            <a:r>
              <a:rPr lang="en-AU" sz="1600" b="1" dirty="0">
                <a:latin typeface="Arial" panose="020B0604020202020204" pitchFamily="34" charset="0"/>
                <a:cs typeface="Arial" panose="020B0604020202020204" pitchFamily="34" charset="0"/>
              </a:rPr>
              <a:t>water strategy, risk and performance</a:t>
            </a:r>
            <a:r>
              <a:rPr lang="en-AU" sz="1600" dirty="0">
                <a:latin typeface="Arial" panose="020B0604020202020204" pitchFamily="34" charset="0"/>
                <a:cs typeface="Arial" panose="020B0604020202020204" pitchFamily="34" charset="0"/>
              </a:rPr>
              <a:t>.</a:t>
            </a:r>
          </a:p>
          <a:p>
            <a:pPr marL="285750" lvl="1" indent="-285750">
              <a:spcBef>
                <a:spcPts val="300"/>
              </a:spcBef>
            </a:pPr>
            <a:endParaRPr lang="en-AU" sz="1600" dirty="0">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2"/>
          </p:nvPr>
        </p:nvSpPr>
        <p:spPr/>
        <p:txBody>
          <a:bodyPr/>
          <a:lstStyle/>
          <a:p>
            <a:pPr>
              <a:defRPr/>
            </a:pPr>
            <a:fld id="{DB959F79-6FA3-4F5C-9465-2B5220A7BC37}" type="slidenum">
              <a:rPr lang="en-AU" smtClean="0"/>
              <a:pPr>
                <a:defRPr/>
              </a:pPr>
              <a:t>8</a:t>
            </a:fld>
            <a:endParaRPr lang="en-AU" dirty="0"/>
          </a:p>
        </p:txBody>
      </p:sp>
      <p:sp>
        <p:nvSpPr>
          <p:cNvPr id="13" name="TextBox 12"/>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Newman</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323"/>
          <a:stretch/>
        </p:blipFill>
        <p:spPr>
          <a:xfrm>
            <a:off x="7237787" y="3683379"/>
            <a:ext cx="3708902" cy="2228471"/>
          </a:xfrm>
          <a:prstGeom prst="rect">
            <a:avLst/>
          </a:prstGeom>
        </p:spPr>
      </p:pic>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Escondida</a:t>
            </a:r>
            <a:endParaRPr lang="en-AU" sz="1200" b="1" dirty="0">
              <a:solidFill>
                <a:schemeClr val="bg1"/>
              </a:solidFill>
            </a:endParaRPr>
          </a:p>
        </p:txBody>
      </p:sp>
    </p:spTree>
    <p:extLst>
      <p:ext uri="{BB962C8B-B14F-4D97-AF65-F5344CB8AC3E}">
        <p14:creationId xmlns:p14="http://schemas.microsoft.com/office/powerpoint/2010/main" val="34880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43763" y="3694117"/>
            <a:ext cx="3714600" cy="221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66"/>
          <a:stretch/>
        </p:blipFill>
        <p:spPr bwMode="auto">
          <a:xfrm>
            <a:off x="7243763" y="1368000"/>
            <a:ext cx="3714599" cy="222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a:t>Upholding ethical business practices</a:t>
            </a:r>
          </a:p>
        </p:txBody>
      </p:sp>
      <p:sp>
        <p:nvSpPr>
          <p:cNvPr id="5" name="Text Placeholder 4"/>
          <p:cNvSpPr>
            <a:spLocks noGrp="1"/>
          </p:cNvSpPr>
          <p:nvPr>
            <p:ph sz="half" idx="1"/>
          </p:nvPr>
        </p:nvSpPr>
        <p:spPr/>
        <p:txBody>
          <a:bodyPr>
            <a:normAutofit/>
          </a:bodyPr>
          <a:lstStyle/>
          <a:p>
            <a:pPr marL="0" lvl="1" indent="0">
              <a:spcBef>
                <a:spcPts val="300"/>
              </a:spcBef>
              <a:buNone/>
            </a:pPr>
            <a:r>
              <a:rPr lang="en-AU" sz="2000" b="1" dirty="0">
                <a:solidFill>
                  <a:schemeClr val="accent1"/>
                </a:solidFill>
                <a:latin typeface="Arial" panose="020B0604020202020204" pitchFamily="34" charset="0"/>
                <a:cs typeface="Arial" panose="020B0604020202020204" pitchFamily="34" charset="0"/>
              </a:rPr>
              <a:t>Working with Integrity</a:t>
            </a:r>
          </a:p>
          <a:p>
            <a:pPr marL="285750" lvl="1" indent="-285750">
              <a:spcBef>
                <a:spcPts val="300"/>
              </a:spcBef>
            </a:pPr>
            <a:r>
              <a:rPr lang="en-AU" sz="1600" dirty="0">
                <a:latin typeface="Arial" panose="020B0604020202020204" pitchFamily="34" charset="0"/>
                <a:cs typeface="Arial" panose="020B0604020202020204" pitchFamily="34" charset="0"/>
              </a:rPr>
              <a:t>Like safety, working with integrity – doing what is right and doing what we say we will do – is the starting point for everything we do. </a:t>
            </a:r>
          </a:p>
          <a:p>
            <a:pPr marL="285750" lvl="1" indent="-285750">
              <a:spcBef>
                <a:spcPts val="300"/>
              </a:spcBef>
            </a:pPr>
            <a:r>
              <a:rPr lang="en-AU" sz="1600" dirty="0">
                <a:latin typeface="Arial" panose="020B0604020202020204" pitchFamily="34" charset="0"/>
                <a:cs typeface="Arial" panose="020B0604020202020204" pitchFamily="34" charset="0"/>
              </a:rPr>
              <a:t>We care about how results are achieved as we do about the results themselves. </a:t>
            </a:r>
          </a:p>
          <a:p>
            <a:pPr marL="285750" lvl="1" indent="-285750">
              <a:spcBef>
                <a:spcPts val="300"/>
              </a:spcBef>
            </a:pPr>
            <a:r>
              <a:rPr lang="en-AU" sz="1600" dirty="0">
                <a:latin typeface="Arial" panose="020B0604020202020204" pitchFamily="34" charset="0"/>
                <a:cs typeface="Arial" panose="020B0604020202020204" pitchFamily="34" charset="0"/>
              </a:rPr>
              <a:t>All BHP employees are accountable for acting in accordance with the BHP </a:t>
            </a:r>
            <a:r>
              <a:rPr lang="en-AU" sz="1600" i="1" dirty="0">
                <a:latin typeface="Arial" panose="020B0604020202020204" pitchFamily="34" charset="0"/>
                <a:cs typeface="Arial" panose="020B0604020202020204" pitchFamily="34" charset="0"/>
              </a:rPr>
              <a:t>Code of Business Conduct</a:t>
            </a:r>
            <a:r>
              <a:rPr lang="en-AU" sz="1600" dirty="0">
                <a:latin typeface="Arial" panose="020B0604020202020204" pitchFamily="34" charset="0"/>
                <a:cs typeface="Arial" panose="020B0604020202020204" pitchFamily="34" charset="0"/>
              </a:rPr>
              <a:t>. </a:t>
            </a:r>
          </a:p>
          <a:p>
            <a:pPr marL="285750" lvl="1" indent="-285750">
              <a:spcBef>
                <a:spcPts val="300"/>
              </a:spcBef>
            </a:pPr>
            <a:r>
              <a:rPr lang="en-AU" sz="1600" dirty="0">
                <a:latin typeface="Arial" panose="020B0604020202020204" pitchFamily="34" charset="0"/>
                <a:cs typeface="Arial" panose="020B0604020202020204" pitchFamily="34" charset="0"/>
              </a:rPr>
              <a:t>Suppliers, contractors and partners working with or for us are also required to act in accordance with these requirements.</a:t>
            </a:r>
          </a:p>
          <a:p>
            <a:pPr marL="285750" lvl="1" indent="-285750">
              <a:spcBef>
                <a:spcPts val="300"/>
              </a:spcBef>
            </a:pPr>
            <a:r>
              <a:rPr lang="en-AU" sz="1600" dirty="0">
                <a:latin typeface="Arial" panose="020B0604020202020204" pitchFamily="34" charset="0"/>
                <a:cs typeface="Arial" panose="020B0604020202020204" pitchFamily="34" charset="0"/>
              </a:rPr>
              <a:t>Each Business, Group Function and Marketing leader has the responsibility for ensuring the requirements of the </a:t>
            </a:r>
            <a:r>
              <a:rPr lang="en-AU" sz="1600" i="1" dirty="0">
                <a:latin typeface="Arial" panose="020B0604020202020204" pitchFamily="34" charset="0"/>
                <a:cs typeface="Arial" panose="020B0604020202020204" pitchFamily="34" charset="0"/>
              </a:rPr>
              <a:t>Code of Business Conduct</a:t>
            </a:r>
            <a:r>
              <a:rPr lang="en-AU" sz="1600" dirty="0">
                <a:latin typeface="Arial" panose="020B0604020202020204" pitchFamily="34" charset="0"/>
                <a:cs typeface="Arial" panose="020B0604020202020204" pitchFamily="34" charset="0"/>
              </a:rPr>
              <a:t> are embedded across BHP.</a:t>
            </a:r>
          </a:p>
        </p:txBody>
      </p:sp>
      <p:sp>
        <p:nvSpPr>
          <p:cNvPr id="4" name="Slide Number Placeholder 3"/>
          <p:cNvSpPr>
            <a:spLocks noGrp="1"/>
          </p:cNvSpPr>
          <p:nvPr>
            <p:ph type="sldNum" sz="quarter" idx="12"/>
          </p:nvPr>
        </p:nvSpPr>
        <p:spPr/>
        <p:txBody>
          <a:bodyPr/>
          <a:lstStyle/>
          <a:p>
            <a:fld id="{8D86E900-14D1-4A31-93CA-A00466A1D12C}" type="slidenum">
              <a:rPr lang="en-AU" smtClean="0"/>
              <a:pPr/>
              <a:t>9</a:t>
            </a:fld>
            <a:endParaRPr lang="en-AU" dirty="0"/>
          </a:p>
        </p:txBody>
      </p:sp>
      <p:sp>
        <p:nvSpPr>
          <p:cNvPr id="11" name="TextBox 10"/>
          <p:cNvSpPr txBox="1"/>
          <p:nvPr/>
        </p:nvSpPr>
        <p:spPr>
          <a:xfrm>
            <a:off x="7339680" y="3328085"/>
            <a:ext cx="2001227" cy="215444"/>
          </a:xfrm>
          <a:prstGeom prst="rect">
            <a:avLst/>
          </a:prstGeom>
          <a:noFill/>
        </p:spPr>
        <p:txBody>
          <a:bodyPr wrap="square" lIns="0" tIns="0" rIns="0" bIns="0" rtlCol="0">
            <a:spAutoFit/>
          </a:bodyPr>
          <a:lstStyle/>
          <a:p>
            <a:r>
              <a:rPr lang="en-AU" sz="1400" b="1" dirty="0">
                <a:solidFill>
                  <a:srgbClr val="FFFFFF"/>
                </a:solidFill>
              </a:rPr>
              <a:t>Perth corporate office</a:t>
            </a:r>
          </a:p>
        </p:txBody>
      </p:sp>
      <p:sp>
        <p:nvSpPr>
          <p:cNvPr id="14" name="TextBox 13"/>
          <p:cNvSpPr txBox="1"/>
          <p:nvPr/>
        </p:nvSpPr>
        <p:spPr>
          <a:xfrm>
            <a:off x="7339679" y="5640744"/>
            <a:ext cx="2001227" cy="215444"/>
          </a:xfrm>
          <a:prstGeom prst="rect">
            <a:avLst/>
          </a:prstGeom>
          <a:noFill/>
        </p:spPr>
        <p:txBody>
          <a:bodyPr wrap="square" lIns="0" tIns="0" rIns="0" bIns="0" rtlCol="0">
            <a:spAutoFit/>
          </a:bodyPr>
          <a:lstStyle/>
          <a:p>
            <a:r>
              <a:rPr lang="en-AU" sz="1400" b="1" dirty="0">
                <a:solidFill>
                  <a:schemeClr val="bg1"/>
                </a:solidFill>
              </a:rPr>
              <a:t>BMA Coal</a:t>
            </a:r>
            <a:endParaRPr lang="en-AU" sz="1200" b="1" dirty="0">
              <a:solidFill>
                <a:schemeClr val="bg1"/>
              </a:solidFill>
            </a:endParaRPr>
          </a:p>
        </p:txBody>
      </p:sp>
    </p:spTree>
    <p:extLst>
      <p:ext uri="{BB962C8B-B14F-4D97-AF65-F5344CB8AC3E}">
        <p14:creationId xmlns:p14="http://schemas.microsoft.com/office/powerpoint/2010/main" val="4067447928"/>
      </p:ext>
    </p:extLst>
  </p:cSld>
  <p:clrMapOvr>
    <a:masterClrMapping/>
  </p:clrMapOvr>
</p:sld>
</file>

<file path=ppt/theme/theme1.xml><?xml version="1.0" encoding="utf-8"?>
<a:theme xmlns:a="http://schemas.openxmlformats.org/drawingml/2006/main" name="1_Office Theme">
  <a:themeElements>
    <a:clrScheme name="BHPB New Brand">
      <a:dk1>
        <a:srgbClr val="476475"/>
      </a:dk1>
      <a:lt1>
        <a:srgbClr val="FFFFFF"/>
      </a:lt1>
      <a:dk2>
        <a:srgbClr val="018982"/>
      </a:dk2>
      <a:lt2>
        <a:srgbClr val="0C637C"/>
      </a:lt2>
      <a:accent1>
        <a:srgbClr val="E65400"/>
      </a:accent1>
      <a:accent2>
        <a:srgbClr val="476475"/>
      </a:accent2>
      <a:accent3>
        <a:srgbClr val="FAB636"/>
      </a:accent3>
      <a:accent4>
        <a:srgbClr val="90B1C0"/>
      </a:accent4>
      <a:accent5>
        <a:srgbClr val="D6E0E6"/>
      </a:accent5>
      <a:accent6>
        <a:srgbClr val="B3DE68"/>
      </a:accent6>
      <a:hlink>
        <a:srgbClr val="234483"/>
      </a:hlink>
      <a:folHlink>
        <a:srgbClr val="F67B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err="1" smtClean="0"/>
        </a:defPPr>
      </a:lstStyle>
    </a:txDef>
  </a:objectDefaults>
  <a:extraClrSchemeLst/>
  <a:extLst>
    <a:ext uri="{05A4C25C-085E-4340-85A3-A5531E510DB2}">
      <thm15:themeFamily xmlns:thm15="http://schemas.microsoft.com/office/thememl/2012/main" name="PPT Presentation template_16x9.potx" id="{C0380881-FED1-4DAF-9196-F957A561BAA6}" vid="{F7763629-9F28-4787-9E2B-4C1342CDB7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2381</Words>
  <Application>Microsoft Office PowerPoint</Application>
  <PresentationFormat>Widescreen</PresentationFormat>
  <Paragraphs>353</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Using Asset Real Time Data from Planning to Execution to Optimise Shutdown Management </vt:lpstr>
      <vt:lpstr>Topics </vt:lpstr>
      <vt:lpstr>About BHP</vt:lpstr>
      <vt:lpstr>Our Charter</vt:lpstr>
      <vt:lpstr>Leading diversified global mining company</vt:lpstr>
      <vt:lpstr>BHP global locations</vt:lpstr>
      <vt:lpstr>Strength in diversity</vt:lpstr>
      <vt:lpstr>An overriding commitment to health, safety, environment and communities</vt:lpstr>
      <vt:lpstr>Upholding ethical business practices</vt:lpstr>
      <vt:lpstr>Shutdowns and Turnarounds at BHP</vt:lpstr>
      <vt:lpstr>Shutdown Planning and Execution Steps at BHP</vt:lpstr>
      <vt:lpstr>Optimising Shutdown Planning and Scheduling</vt:lpstr>
      <vt:lpstr>Total Real Time Condition Based Maintenance</vt:lpstr>
      <vt:lpstr>Optimising Shutdown Executions</vt:lpstr>
      <vt:lpstr>Virtual Reality and Augmented Reality Technology</vt:lpstr>
      <vt:lpstr>Case Study - 3D Laser Scanning inside Bins</vt:lpstr>
      <vt:lpstr>Case Study - 3D Laser Scanning inside Bins</vt:lpstr>
      <vt:lpstr>Managing Emerging Works at Shutdowns</vt:lpstr>
      <vt:lpstr>Turnarounds and Shutdowns – Close Out  </vt:lpstr>
      <vt:lpstr>Shutdowns and Turnarounds Continuous Improvement</vt:lpstr>
      <vt:lpstr>Optimize Shutdown Frequency and Duration</vt:lpstr>
      <vt:lpstr>Further information</vt:lpstr>
      <vt:lpstr>PowerPoint Presentation</vt:lpstr>
    </vt:vector>
  </TitlesOfParts>
  <Company>BHP Billiton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dc:creator>Otsuka, Elizabeth</dc:creator>
  <cp:lastModifiedBy>Izadi, Ali</cp:lastModifiedBy>
  <cp:revision>115</cp:revision>
  <cp:lastPrinted>2017-12-18T02:57:27Z</cp:lastPrinted>
  <dcterms:created xsi:type="dcterms:W3CDTF">2017-05-11T02:32:26Z</dcterms:created>
  <dcterms:modified xsi:type="dcterms:W3CDTF">2019-03-26T11:10:11Z</dcterms:modified>
</cp:coreProperties>
</file>