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9"/>
  </p:notesMasterIdLst>
  <p:sldIdLst>
    <p:sldId id="487" r:id="rId2"/>
    <p:sldId id="258" r:id="rId3"/>
    <p:sldId id="654" r:id="rId4"/>
    <p:sldId id="531" r:id="rId5"/>
    <p:sldId id="536" r:id="rId6"/>
    <p:sldId id="489" r:id="rId7"/>
    <p:sldId id="488" r:id="rId8"/>
    <p:sldId id="491" r:id="rId9"/>
    <p:sldId id="514" r:id="rId10"/>
    <p:sldId id="656" r:id="rId11"/>
    <p:sldId id="657" r:id="rId12"/>
    <p:sldId id="658" r:id="rId13"/>
    <p:sldId id="508" r:id="rId14"/>
    <p:sldId id="519" r:id="rId15"/>
    <p:sldId id="523" r:id="rId16"/>
    <p:sldId id="529" r:id="rId17"/>
    <p:sldId id="528" r:id="rId18"/>
    <p:sldId id="571" r:id="rId19"/>
    <p:sldId id="650" r:id="rId20"/>
    <p:sldId id="483" r:id="rId21"/>
    <p:sldId id="520" r:id="rId22"/>
    <p:sldId id="515" r:id="rId23"/>
    <p:sldId id="349" r:id="rId24"/>
    <p:sldId id="530" r:id="rId25"/>
    <p:sldId id="466" r:id="rId26"/>
    <p:sldId id="471" r:id="rId27"/>
    <p:sldId id="521" r:id="rId28"/>
    <p:sldId id="532" r:id="rId29"/>
    <p:sldId id="355" r:id="rId30"/>
    <p:sldId id="263" r:id="rId31"/>
    <p:sldId id="518" r:id="rId32"/>
    <p:sldId id="535" r:id="rId33"/>
    <p:sldId id="653" r:id="rId34"/>
    <p:sldId id="635" r:id="rId35"/>
    <p:sldId id="652" r:id="rId36"/>
    <p:sldId id="655" r:id="rId37"/>
    <p:sldId id="537" r:id="rId38"/>
  </p:sldIdLst>
  <p:sldSz cx="9144000" cy="5715000" type="screen16x1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CB2452-999A-48AC-B669-A156640AF3D1}">
          <p14:sldIdLst>
            <p14:sldId id="487"/>
            <p14:sldId id="258"/>
            <p14:sldId id="654"/>
            <p14:sldId id="531"/>
            <p14:sldId id="536"/>
            <p14:sldId id="489"/>
            <p14:sldId id="488"/>
            <p14:sldId id="491"/>
            <p14:sldId id="514"/>
            <p14:sldId id="656"/>
            <p14:sldId id="657"/>
            <p14:sldId id="658"/>
            <p14:sldId id="508"/>
            <p14:sldId id="519"/>
            <p14:sldId id="523"/>
            <p14:sldId id="529"/>
            <p14:sldId id="528"/>
            <p14:sldId id="571"/>
            <p14:sldId id="650"/>
            <p14:sldId id="483"/>
            <p14:sldId id="520"/>
            <p14:sldId id="515"/>
            <p14:sldId id="349"/>
            <p14:sldId id="530"/>
            <p14:sldId id="466"/>
            <p14:sldId id="471"/>
            <p14:sldId id="521"/>
            <p14:sldId id="532"/>
            <p14:sldId id="355"/>
            <p14:sldId id="263"/>
            <p14:sldId id="518"/>
            <p14:sldId id="535"/>
            <p14:sldId id="653"/>
            <p14:sldId id="635"/>
            <p14:sldId id="652"/>
            <p14:sldId id="655"/>
            <p14:sldId id="537"/>
          </p14:sldIdLst>
        </p14:section>
      </p14:sectionLst>
    </p:ex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61"/>
    <a:srgbClr val="003B95"/>
    <a:srgbClr val="F47B20"/>
    <a:srgbClr val="FFED96"/>
    <a:srgbClr val="9FD188"/>
    <a:srgbClr val="CF512E"/>
    <a:srgbClr val="015174"/>
    <a:srgbClr val="51B336"/>
    <a:srgbClr val="3D3CB5"/>
    <a:srgbClr val="B9B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7704" autoAdjust="0"/>
  </p:normalViewPr>
  <p:slideViewPr>
    <p:cSldViewPr>
      <p:cViewPr varScale="1">
        <p:scale>
          <a:sx n="90" d="100"/>
          <a:sy n="90" d="100"/>
        </p:scale>
        <p:origin x="1272" y="62"/>
      </p:cViewPr>
      <p:guideLst>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notesViewPr>
    <p:cSldViewPr>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Sales</c:v>
                </c:pt>
              </c:strCache>
            </c:strRef>
          </c:tx>
          <c:spPr>
            <a:solidFill>
              <a:schemeClr val="accent2"/>
            </a:solidFill>
            <a:ln w="19050">
              <a:solidFill>
                <a:schemeClr val="lt1"/>
              </a:solidFill>
            </a:ln>
            <a:effectLst/>
          </c:spPr>
          <c:explosion val="4"/>
          <c:cat>
            <c:numRef>
              <c:f>Sheet1!$A$2:$A$10</c:f>
              <c:numCache>
                <c:formatCode>General</c:formatCode>
                <c:ptCount val="9"/>
              </c:numCache>
            </c:numRef>
          </c:cat>
          <c:val>
            <c:numRef>
              <c:f>Sheet1!$B$2:$B$10</c:f>
              <c:numCache>
                <c:formatCode>General</c:formatCode>
                <c:ptCount val="9"/>
                <c:pt idx="0">
                  <c:v>1.4</c:v>
                </c:pt>
                <c:pt idx="1">
                  <c:v>1.4</c:v>
                </c:pt>
                <c:pt idx="2">
                  <c:v>1.4</c:v>
                </c:pt>
                <c:pt idx="3">
                  <c:v>1.4</c:v>
                </c:pt>
                <c:pt idx="4">
                  <c:v>1.4</c:v>
                </c:pt>
                <c:pt idx="5">
                  <c:v>1.4</c:v>
                </c:pt>
                <c:pt idx="6">
                  <c:v>1.4</c:v>
                </c:pt>
                <c:pt idx="7">
                  <c:v>1.4</c:v>
                </c:pt>
                <c:pt idx="8">
                  <c:v>1.4</c:v>
                </c:pt>
              </c:numCache>
            </c:numRef>
          </c:val>
          <c:extLst>
            <c:ext xmlns:c16="http://schemas.microsoft.com/office/drawing/2014/chart" uri="{C3380CC4-5D6E-409C-BE32-E72D297353CC}">
              <c16:uniqueId val="{00000000-46FD-4946-B49A-3C8CFF2C3383}"/>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Sales</c:v>
                </c:pt>
              </c:strCache>
            </c:strRef>
          </c:tx>
          <c:spPr>
            <a:solidFill>
              <a:schemeClr val="accent2"/>
            </a:solidFill>
            <a:ln w="19050">
              <a:solidFill>
                <a:schemeClr val="lt1"/>
              </a:solidFill>
            </a:ln>
            <a:effectLst/>
          </c:spPr>
          <c:explosion val="4"/>
          <c:dPt>
            <c:idx val="2"/>
            <c:bubble3D val="0"/>
            <c:spPr>
              <a:solidFill>
                <a:srgbClr val="F47B20"/>
              </a:solidFill>
              <a:ln w="19050">
                <a:solidFill>
                  <a:schemeClr val="lt1"/>
                </a:solidFill>
              </a:ln>
              <a:effectLst/>
            </c:spPr>
            <c:extLst>
              <c:ext xmlns:c16="http://schemas.microsoft.com/office/drawing/2014/chart" uri="{C3380CC4-5D6E-409C-BE32-E72D297353CC}">
                <c16:uniqueId val="{00000000-6D7B-4214-B2C0-B1D00332EF71}"/>
              </c:ext>
            </c:extLst>
          </c:dPt>
          <c:cat>
            <c:numRef>
              <c:f>Sheet1!$A$2:$A$10</c:f>
              <c:numCache>
                <c:formatCode>General</c:formatCode>
                <c:ptCount val="9"/>
              </c:numCache>
            </c:numRef>
          </c:cat>
          <c:val>
            <c:numRef>
              <c:f>Sheet1!$B$2:$B$10</c:f>
              <c:numCache>
                <c:formatCode>General</c:formatCode>
                <c:ptCount val="9"/>
                <c:pt idx="0">
                  <c:v>1.4</c:v>
                </c:pt>
                <c:pt idx="1">
                  <c:v>1.4</c:v>
                </c:pt>
                <c:pt idx="2">
                  <c:v>1.4</c:v>
                </c:pt>
                <c:pt idx="3">
                  <c:v>1.4</c:v>
                </c:pt>
                <c:pt idx="4">
                  <c:v>1.4</c:v>
                </c:pt>
                <c:pt idx="5">
                  <c:v>1.4</c:v>
                </c:pt>
                <c:pt idx="6">
                  <c:v>1.4</c:v>
                </c:pt>
                <c:pt idx="7">
                  <c:v>1.4</c:v>
                </c:pt>
                <c:pt idx="8">
                  <c:v>1.4</c:v>
                </c:pt>
              </c:numCache>
            </c:numRef>
          </c:val>
          <c:extLst>
            <c:ext xmlns:c16="http://schemas.microsoft.com/office/drawing/2014/chart" uri="{C3380CC4-5D6E-409C-BE32-E72D297353CC}">
              <c16:uniqueId val="{00000000-46FD-4946-B49A-3C8CFF2C3383}"/>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Sales</c:v>
                </c:pt>
              </c:strCache>
            </c:strRef>
          </c:tx>
          <c:spPr>
            <a:solidFill>
              <a:schemeClr val="accent2"/>
            </a:solidFill>
            <a:ln w="19050">
              <a:solidFill>
                <a:schemeClr val="lt1"/>
              </a:solidFill>
            </a:ln>
            <a:effectLst/>
          </c:spPr>
          <c:explosion val="4"/>
          <c:dPt>
            <c:idx val="2"/>
            <c:bubble3D val="0"/>
            <c:spPr>
              <a:solidFill>
                <a:srgbClr val="015174"/>
              </a:solidFill>
              <a:ln w="19050">
                <a:solidFill>
                  <a:schemeClr val="lt1"/>
                </a:solidFill>
              </a:ln>
              <a:effectLst/>
            </c:spPr>
            <c:extLst>
              <c:ext xmlns:c16="http://schemas.microsoft.com/office/drawing/2014/chart" uri="{C3380CC4-5D6E-409C-BE32-E72D297353CC}">
                <c16:uniqueId val="{00000000-6D7B-4214-B2C0-B1D00332EF71}"/>
              </c:ext>
            </c:extLst>
          </c:dPt>
          <c:dPt>
            <c:idx val="4"/>
            <c:bubble3D val="0"/>
            <c:spPr>
              <a:solidFill>
                <a:srgbClr val="F47B20"/>
              </a:solidFill>
              <a:ln w="19050">
                <a:solidFill>
                  <a:schemeClr val="lt1"/>
                </a:solidFill>
              </a:ln>
              <a:effectLst/>
            </c:spPr>
            <c:extLst>
              <c:ext xmlns:c16="http://schemas.microsoft.com/office/drawing/2014/chart" uri="{C3380CC4-5D6E-409C-BE32-E72D297353CC}">
                <c16:uniqueId val="{00000000-CC22-445B-8794-13BE6BD0B9B4}"/>
              </c:ext>
            </c:extLst>
          </c:dPt>
          <c:cat>
            <c:numRef>
              <c:f>Sheet1!$A$2:$A$10</c:f>
              <c:numCache>
                <c:formatCode>General</c:formatCode>
                <c:ptCount val="9"/>
              </c:numCache>
            </c:numRef>
          </c:cat>
          <c:val>
            <c:numRef>
              <c:f>Sheet1!$B$2:$B$10</c:f>
              <c:numCache>
                <c:formatCode>General</c:formatCode>
                <c:ptCount val="9"/>
                <c:pt idx="0">
                  <c:v>1.4</c:v>
                </c:pt>
                <c:pt idx="1">
                  <c:v>1.4</c:v>
                </c:pt>
                <c:pt idx="2">
                  <c:v>1.4</c:v>
                </c:pt>
                <c:pt idx="3">
                  <c:v>1.4</c:v>
                </c:pt>
                <c:pt idx="4">
                  <c:v>1.4</c:v>
                </c:pt>
                <c:pt idx="5">
                  <c:v>1.4</c:v>
                </c:pt>
                <c:pt idx="6">
                  <c:v>1.4</c:v>
                </c:pt>
                <c:pt idx="7">
                  <c:v>1.4</c:v>
                </c:pt>
                <c:pt idx="8">
                  <c:v>1.4</c:v>
                </c:pt>
              </c:numCache>
            </c:numRef>
          </c:val>
          <c:extLst>
            <c:ext xmlns:c16="http://schemas.microsoft.com/office/drawing/2014/chart" uri="{C3380CC4-5D6E-409C-BE32-E72D297353CC}">
              <c16:uniqueId val="{00000000-46FD-4946-B49A-3C8CFF2C3383}"/>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Sales</c:v>
                </c:pt>
              </c:strCache>
            </c:strRef>
          </c:tx>
          <c:spPr>
            <a:solidFill>
              <a:schemeClr val="accent2"/>
            </a:solidFill>
            <a:ln w="19050">
              <a:solidFill>
                <a:schemeClr val="lt1"/>
              </a:solidFill>
            </a:ln>
            <a:effectLst/>
          </c:spPr>
          <c:explosion val="4"/>
          <c:dPt>
            <c:idx val="2"/>
            <c:bubble3D val="0"/>
            <c:spPr>
              <a:solidFill>
                <a:srgbClr val="015174"/>
              </a:solidFill>
              <a:ln w="19050">
                <a:solidFill>
                  <a:schemeClr val="lt1"/>
                </a:solidFill>
              </a:ln>
              <a:effectLst/>
            </c:spPr>
            <c:extLst>
              <c:ext xmlns:c16="http://schemas.microsoft.com/office/drawing/2014/chart" uri="{C3380CC4-5D6E-409C-BE32-E72D297353CC}">
                <c16:uniqueId val="{00000000-6D7B-4214-B2C0-B1D00332EF71}"/>
              </c:ext>
            </c:extLst>
          </c:dPt>
          <c:dPt>
            <c:idx val="4"/>
            <c:bubble3D val="0"/>
            <c:spPr>
              <a:solidFill>
                <a:srgbClr val="015174"/>
              </a:solidFill>
              <a:ln w="19050">
                <a:solidFill>
                  <a:schemeClr val="lt1"/>
                </a:solidFill>
              </a:ln>
              <a:effectLst/>
            </c:spPr>
            <c:extLst>
              <c:ext xmlns:c16="http://schemas.microsoft.com/office/drawing/2014/chart" uri="{C3380CC4-5D6E-409C-BE32-E72D297353CC}">
                <c16:uniqueId val="{00000000-CC22-445B-8794-13BE6BD0B9B4}"/>
              </c:ext>
            </c:extLst>
          </c:dPt>
          <c:dPt>
            <c:idx val="6"/>
            <c:bubble3D val="0"/>
            <c:spPr>
              <a:solidFill>
                <a:srgbClr val="F47B20"/>
              </a:solidFill>
              <a:ln w="19050">
                <a:solidFill>
                  <a:schemeClr val="lt1"/>
                </a:solidFill>
              </a:ln>
              <a:effectLst/>
            </c:spPr>
            <c:extLst>
              <c:ext xmlns:c16="http://schemas.microsoft.com/office/drawing/2014/chart" uri="{C3380CC4-5D6E-409C-BE32-E72D297353CC}">
                <c16:uniqueId val="{00000000-ECB7-4342-B030-94CA1362B932}"/>
              </c:ext>
            </c:extLst>
          </c:dPt>
          <c:dPt>
            <c:idx val="7"/>
            <c:bubble3D val="0"/>
            <c:spPr>
              <a:solidFill>
                <a:srgbClr val="F47B20"/>
              </a:solidFill>
              <a:ln w="19050">
                <a:solidFill>
                  <a:schemeClr val="lt1"/>
                </a:solidFill>
              </a:ln>
              <a:effectLst/>
            </c:spPr>
            <c:extLst>
              <c:ext xmlns:c16="http://schemas.microsoft.com/office/drawing/2014/chart" uri="{C3380CC4-5D6E-409C-BE32-E72D297353CC}">
                <c16:uniqueId val="{00000001-ECB7-4342-B030-94CA1362B932}"/>
              </c:ext>
            </c:extLst>
          </c:dPt>
          <c:cat>
            <c:numRef>
              <c:f>Sheet1!$A$2:$A$10</c:f>
              <c:numCache>
                <c:formatCode>General</c:formatCode>
                <c:ptCount val="9"/>
              </c:numCache>
            </c:numRef>
          </c:cat>
          <c:val>
            <c:numRef>
              <c:f>Sheet1!$B$2:$B$10</c:f>
              <c:numCache>
                <c:formatCode>General</c:formatCode>
                <c:ptCount val="9"/>
                <c:pt idx="0">
                  <c:v>1.4</c:v>
                </c:pt>
                <c:pt idx="1">
                  <c:v>1.4</c:v>
                </c:pt>
                <c:pt idx="2">
                  <c:v>1.4</c:v>
                </c:pt>
                <c:pt idx="3">
                  <c:v>1.4</c:v>
                </c:pt>
                <c:pt idx="4">
                  <c:v>1.4</c:v>
                </c:pt>
                <c:pt idx="5">
                  <c:v>1.4</c:v>
                </c:pt>
                <c:pt idx="6">
                  <c:v>1.4</c:v>
                </c:pt>
                <c:pt idx="7">
                  <c:v>1.4</c:v>
                </c:pt>
                <c:pt idx="8">
                  <c:v>1.4</c:v>
                </c:pt>
              </c:numCache>
            </c:numRef>
          </c:val>
          <c:extLst>
            <c:ext xmlns:c16="http://schemas.microsoft.com/office/drawing/2014/chart" uri="{C3380CC4-5D6E-409C-BE32-E72D297353CC}">
              <c16:uniqueId val="{00000000-46FD-4946-B49A-3C8CFF2C3383}"/>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Sales</c:v>
                </c:pt>
              </c:strCache>
            </c:strRef>
          </c:tx>
          <c:spPr>
            <a:solidFill>
              <a:schemeClr val="accent2"/>
            </a:solidFill>
            <a:ln w="19050">
              <a:solidFill>
                <a:schemeClr val="lt1"/>
              </a:solidFill>
            </a:ln>
            <a:effectLst/>
          </c:spPr>
          <c:explosion val="4"/>
          <c:dPt>
            <c:idx val="2"/>
            <c:bubble3D val="0"/>
            <c:spPr>
              <a:solidFill>
                <a:srgbClr val="015174"/>
              </a:solidFill>
              <a:ln w="19050">
                <a:solidFill>
                  <a:schemeClr val="lt1"/>
                </a:solidFill>
              </a:ln>
              <a:effectLst/>
            </c:spPr>
            <c:extLst>
              <c:ext xmlns:c16="http://schemas.microsoft.com/office/drawing/2014/chart" uri="{C3380CC4-5D6E-409C-BE32-E72D297353CC}">
                <c16:uniqueId val="{00000000-6D7B-4214-B2C0-B1D00332EF71}"/>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0-CC22-445B-8794-13BE6BD0B9B4}"/>
              </c:ext>
            </c:extLst>
          </c:dPt>
          <c:dPt>
            <c:idx val="8"/>
            <c:bubble3D val="0"/>
            <c:spPr>
              <a:solidFill>
                <a:srgbClr val="F47B20"/>
              </a:solidFill>
              <a:ln w="19050">
                <a:solidFill>
                  <a:schemeClr val="lt1"/>
                </a:solidFill>
              </a:ln>
              <a:effectLst/>
            </c:spPr>
            <c:extLst>
              <c:ext xmlns:c16="http://schemas.microsoft.com/office/drawing/2014/chart" uri="{C3380CC4-5D6E-409C-BE32-E72D297353CC}">
                <c16:uniqueId val="{00000000-4A4F-4182-A91F-A753B21CD9E6}"/>
              </c:ext>
            </c:extLst>
          </c:dPt>
          <c:cat>
            <c:numRef>
              <c:f>Sheet1!$A$2:$A$10</c:f>
              <c:numCache>
                <c:formatCode>General</c:formatCode>
                <c:ptCount val="9"/>
              </c:numCache>
            </c:numRef>
          </c:cat>
          <c:val>
            <c:numRef>
              <c:f>Sheet1!$B$2:$B$10</c:f>
              <c:numCache>
                <c:formatCode>General</c:formatCode>
                <c:ptCount val="9"/>
                <c:pt idx="0">
                  <c:v>1.4</c:v>
                </c:pt>
                <c:pt idx="1">
                  <c:v>1.4</c:v>
                </c:pt>
                <c:pt idx="2">
                  <c:v>1.4</c:v>
                </c:pt>
                <c:pt idx="3">
                  <c:v>1.4</c:v>
                </c:pt>
                <c:pt idx="4">
                  <c:v>1.4</c:v>
                </c:pt>
                <c:pt idx="5">
                  <c:v>1.4</c:v>
                </c:pt>
                <c:pt idx="6">
                  <c:v>1.4</c:v>
                </c:pt>
                <c:pt idx="7">
                  <c:v>1.4</c:v>
                </c:pt>
                <c:pt idx="8">
                  <c:v>1.4</c:v>
                </c:pt>
              </c:numCache>
            </c:numRef>
          </c:val>
          <c:extLst>
            <c:ext xmlns:c16="http://schemas.microsoft.com/office/drawing/2014/chart" uri="{C3380CC4-5D6E-409C-BE32-E72D297353CC}">
              <c16:uniqueId val="{00000000-46FD-4946-B49A-3C8CFF2C3383}"/>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2000" cap="none" baseline="0" dirty="0">
                <a:solidFill>
                  <a:schemeClr val="tx1">
                    <a:lumMod val="75000"/>
                  </a:schemeClr>
                </a:solidFill>
              </a:rPr>
              <a:t> </a:t>
            </a:r>
          </a:p>
        </c:rich>
      </c:tx>
      <c:layout>
        <c:manualLayout>
          <c:xMode val="edge"/>
          <c:yMode val="edge"/>
          <c:x val="0.27845951761516385"/>
          <c:y val="2.4915908807773765E-3"/>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spPr>
            <a:ln>
              <a:solidFill>
                <a:schemeClr val="bg2"/>
              </a:solidFill>
            </a:ln>
            <a:effectLst/>
          </c:spPr>
          <c:dPt>
            <c:idx val="0"/>
            <c:bubble3D val="0"/>
            <c:spPr>
              <a:solidFill>
                <a:schemeClr val="accent1"/>
              </a:solidFill>
              <a:ln>
                <a:solidFill>
                  <a:schemeClr val="bg2"/>
                </a:solidFill>
              </a:ln>
              <a:effectLst/>
            </c:spPr>
            <c:extLst>
              <c:ext xmlns:c16="http://schemas.microsoft.com/office/drawing/2014/chart" uri="{C3380CC4-5D6E-409C-BE32-E72D297353CC}">
                <c16:uniqueId val="{00000001-1332-49FB-BB7E-8B3858352CB9}"/>
              </c:ext>
            </c:extLst>
          </c:dPt>
          <c:dPt>
            <c:idx val="1"/>
            <c:bubble3D val="0"/>
            <c:spPr>
              <a:solidFill>
                <a:schemeClr val="accent2"/>
              </a:solidFill>
              <a:ln>
                <a:solidFill>
                  <a:schemeClr val="bg2"/>
                </a:solidFill>
              </a:ln>
              <a:effectLst/>
            </c:spPr>
            <c:extLst>
              <c:ext xmlns:c16="http://schemas.microsoft.com/office/drawing/2014/chart" uri="{C3380CC4-5D6E-409C-BE32-E72D297353CC}">
                <c16:uniqueId val="{00000003-1332-49FB-BB7E-8B3858352CB9}"/>
              </c:ext>
            </c:extLst>
          </c:dPt>
          <c:dPt>
            <c:idx val="2"/>
            <c:bubble3D val="0"/>
            <c:spPr>
              <a:solidFill>
                <a:schemeClr val="accent3"/>
              </a:solidFill>
              <a:ln>
                <a:solidFill>
                  <a:schemeClr val="bg2"/>
                </a:solidFill>
              </a:ln>
              <a:effectLst/>
            </c:spPr>
            <c:extLst>
              <c:ext xmlns:c16="http://schemas.microsoft.com/office/drawing/2014/chart" uri="{C3380CC4-5D6E-409C-BE32-E72D297353CC}">
                <c16:uniqueId val="{00000005-1332-49FB-BB7E-8B3858352CB9}"/>
              </c:ext>
            </c:extLst>
          </c:dPt>
          <c:dPt>
            <c:idx val="3"/>
            <c:bubble3D val="0"/>
            <c:spPr>
              <a:solidFill>
                <a:schemeClr val="accent4"/>
              </a:solidFill>
              <a:ln>
                <a:solidFill>
                  <a:schemeClr val="bg2"/>
                </a:solidFill>
              </a:ln>
              <a:effectLst/>
            </c:spPr>
            <c:extLst>
              <c:ext xmlns:c16="http://schemas.microsoft.com/office/drawing/2014/chart" uri="{C3380CC4-5D6E-409C-BE32-E72D297353CC}">
                <c16:uniqueId val="{00000007-1332-49FB-BB7E-8B3858352CB9}"/>
              </c:ext>
            </c:extLst>
          </c:dPt>
          <c:dPt>
            <c:idx val="4"/>
            <c:bubble3D val="0"/>
            <c:spPr>
              <a:solidFill>
                <a:schemeClr val="accent5"/>
              </a:solidFill>
              <a:ln>
                <a:solidFill>
                  <a:schemeClr val="bg2"/>
                </a:solidFill>
              </a:ln>
              <a:effectLst/>
            </c:spPr>
            <c:extLst>
              <c:ext xmlns:c16="http://schemas.microsoft.com/office/drawing/2014/chart" uri="{C3380CC4-5D6E-409C-BE32-E72D297353CC}">
                <c16:uniqueId val="{00000009-1332-49FB-BB7E-8B3858352CB9}"/>
              </c:ext>
            </c:extLst>
          </c:dPt>
          <c:dPt>
            <c:idx val="5"/>
            <c:bubble3D val="0"/>
            <c:spPr>
              <a:solidFill>
                <a:schemeClr val="accent6"/>
              </a:solidFill>
              <a:ln>
                <a:solidFill>
                  <a:schemeClr val="bg2"/>
                </a:solidFill>
              </a:ln>
              <a:effectLst/>
            </c:spPr>
            <c:extLst>
              <c:ext xmlns:c16="http://schemas.microsoft.com/office/drawing/2014/chart" uri="{C3380CC4-5D6E-409C-BE32-E72D297353CC}">
                <c16:uniqueId val="{0000000B-1332-49FB-BB7E-8B3858352CB9}"/>
              </c:ext>
            </c:extLst>
          </c:dPt>
          <c:dPt>
            <c:idx val="6"/>
            <c:bubble3D val="0"/>
            <c:spPr>
              <a:solidFill>
                <a:schemeClr val="accent1">
                  <a:lumMod val="60000"/>
                </a:schemeClr>
              </a:solidFill>
              <a:ln>
                <a:solidFill>
                  <a:schemeClr val="bg2"/>
                </a:solidFill>
              </a:ln>
              <a:effectLst/>
            </c:spPr>
            <c:extLst>
              <c:ext xmlns:c16="http://schemas.microsoft.com/office/drawing/2014/chart" uri="{C3380CC4-5D6E-409C-BE32-E72D297353CC}">
                <c16:uniqueId val="{0000000D-1332-49FB-BB7E-8B3858352CB9}"/>
              </c:ext>
            </c:extLst>
          </c:dPt>
          <c:dPt>
            <c:idx val="7"/>
            <c:bubble3D val="0"/>
            <c:spPr>
              <a:solidFill>
                <a:schemeClr val="accent2">
                  <a:lumMod val="60000"/>
                </a:schemeClr>
              </a:solidFill>
              <a:ln>
                <a:solidFill>
                  <a:schemeClr val="bg2"/>
                </a:solidFill>
              </a:ln>
              <a:effectLst/>
            </c:spPr>
            <c:extLst>
              <c:ext xmlns:c16="http://schemas.microsoft.com/office/drawing/2014/chart" uri="{C3380CC4-5D6E-409C-BE32-E72D297353CC}">
                <c16:uniqueId val="{0000000F-1332-49FB-BB7E-8B3858352CB9}"/>
              </c:ext>
            </c:extLst>
          </c:dPt>
          <c:dPt>
            <c:idx val="8"/>
            <c:bubble3D val="0"/>
            <c:spPr>
              <a:solidFill>
                <a:schemeClr val="accent3">
                  <a:lumMod val="60000"/>
                </a:schemeClr>
              </a:solidFill>
              <a:ln>
                <a:solidFill>
                  <a:schemeClr val="bg2"/>
                </a:solidFill>
              </a:ln>
              <a:effectLst/>
            </c:spPr>
            <c:extLst>
              <c:ext xmlns:c16="http://schemas.microsoft.com/office/drawing/2014/chart" uri="{C3380CC4-5D6E-409C-BE32-E72D297353CC}">
                <c16:uniqueId val="{00000011-1332-49FB-BB7E-8B3858352CB9}"/>
              </c:ext>
            </c:extLst>
          </c:dPt>
          <c:dPt>
            <c:idx val="9"/>
            <c:bubble3D val="0"/>
            <c:spPr>
              <a:solidFill>
                <a:schemeClr val="accent4">
                  <a:lumMod val="60000"/>
                </a:schemeClr>
              </a:solidFill>
              <a:ln>
                <a:solidFill>
                  <a:schemeClr val="bg2"/>
                </a:solidFill>
              </a:ln>
              <a:effectLst/>
            </c:spPr>
            <c:extLst>
              <c:ext xmlns:c16="http://schemas.microsoft.com/office/drawing/2014/chart" uri="{C3380CC4-5D6E-409C-BE32-E72D297353CC}">
                <c16:uniqueId val="{00000013-1332-49FB-BB7E-8B3858352CB9}"/>
              </c:ext>
            </c:extLst>
          </c:dPt>
          <c:dPt>
            <c:idx val="10"/>
            <c:bubble3D val="0"/>
            <c:spPr>
              <a:solidFill>
                <a:schemeClr val="accent5">
                  <a:lumMod val="60000"/>
                </a:schemeClr>
              </a:solidFill>
              <a:ln>
                <a:solidFill>
                  <a:schemeClr val="bg2"/>
                </a:solidFill>
              </a:ln>
              <a:effectLst/>
            </c:spPr>
            <c:extLst>
              <c:ext xmlns:c16="http://schemas.microsoft.com/office/drawing/2014/chart" uri="{C3380CC4-5D6E-409C-BE32-E72D297353CC}">
                <c16:uniqueId val="{00000015-1332-49FB-BB7E-8B3858352CB9}"/>
              </c:ext>
            </c:extLst>
          </c:dPt>
          <c:dPt>
            <c:idx val="11"/>
            <c:bubble3D val="0"/>
            <c:spPr>
              <a:solidFill>
                <a:schemeClr val="accent6">
                  <a:lumMod val="60000"/>
                </a:schemeClr>
              </a:solidFill>
              <a:ln>
                <a:solidFill>
                  <a:schemeClr val="bg2"/>
                </a:solidFill>
              </a:ln>
              <a:effectLst/>
            </c:spPr>
            <c:extLst>
              <c:ext xmlns:c16="http://schemas.microsoft.com/office/drawing/2014/chart" uri="{C3380CC4-5D6E-409C-BE32-E72D297353CC}">
                <c16:uniqueId val="{00000017-1332-49FB-BB7E-8B3858352CB9}"/>
              </c:ext>
            </c:extLst>
          </c:dPt>
          <c:dLbls>
            <c:dLbl>
              <c:idx val="0"/>
              <c:spPr>
                <a:noFill/>
                <a:ln>
                  <a:noFill/>
                </a:ln>
                <a:effectLst/>
              </c:spPr>
              <c:txPr>
                <a:bodyPr rot="0" spcFirstLastPara="1" vertOverflow="ellipsis" horzOverflow="clip"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nl-NL"/>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1332-49FB-BB7E-8B3858352CB9}"/>
                </c:ext>
              </c:extLst>
            </c:dLbl>
            <c:dLbl>
              <c:idx val="1"/>
              <c:layout>
                <c:manualLayout>
                  <c:x val="1.0455239227398983E-2"/>
                  <c:y val="-2.193207790895759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nl-NL"/>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32-49FB-BB7E-8B3858352CB9}"/>
                </c:ext>
              </c:extLst>
            </c:dLbl>
            <c:dLbl>
              <c:idx val="2"/>
              <c:layout>
                <c:manualLayout>
                  <c:x val="0"/>
                  <c:y val="-8.224529215859238E-3"/>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C67F0F55-10ED-46EA-9605-BBCA6F32C38F}" type="CATEGORYNAME">
                      <a:rPr lang="en-US" smtClean="0">
                        <a:solidFill>
                          <a:srgbClr val="7695C7"/>
                        </a:solidFill>
                      </a:rPr>
                      <a:pPr>
                        <a:defRPr sz="1400">
                          <a:solidFill>
                            <a:schemeClr val="accent1"/>
                          </a:solidFill>
                        </a:defRPr>
                      </a:pPr>
                      <a:t>[CATEGORY NAME]</a:t>
                    </a:fld>
                    <a:r>
                      <a:rPr lang="en-US" baseline="0" dirty="0">
                        <a:solidFill>
                          <a:srgbClr val="7695C7"/>
                        </a:solidFill>
                      </a:rPr>
                      <a:t>;  </a:t>
                    </a:r>
                    <a:fld id="{FA40E8C0-C4ED-4A6A-A820-41D5B3BB46AA}" type="VALUE">
                      <a:rPr lang="en-US" baseline="0">
                        <a:solidFill>
                          <a:schemeClr val="accent3">
                            <a:lumMod val="75000"/>
                          </a:schemeClr>
                        </a:solidFill>
                      </a:rPr>
                      <a:pPr>
                        <a:defRPr sz="1400">
                          <a:solidFill>
                            <a:schemeClr val="accent1"/>
                          </a:solidFill>
                        </a:defRPr>
                      </a:pPr>
                      <a:t>[VALUE]</a:t>
                    </a:fld>
                    <a:endParaRPr lang="en-US" baseline="0" dirty="0">
                      <a:solidFill>
                        <a:srgbClr val="7695C7"/>
                      </a:solidFill>
                    </a:endParaRPr>
                  </a:p>
                </c:rich>
              </c:tx>
              <c:spPr>
                <a:noFill/>
                <a:ln>
                  <a:solidFill>
                    <a:schemeClr val="bg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nl-NL"/>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332-49FB-BB7E-8B3858352CB9}"/>
                </c:ext>
              </c:extLst>
            </c:dLbl>
            <c:dLbl>
              <c:idx val="3"/>
              <c:layout>
                <c:manualLayout>
                  <c:x val="-5.2276196136994916E-3"/>
                  <c:y val="2.193207790895749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nl-NL"/>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32-49FB-BB7E-8B3858352CB9}"/>
                </c:ext>
              </c:extLst>
            </c:dLbl>
            <c:dLbl>
              <c:idx val="4"/>
              <c:layout>
                <c:manualLayout>
                  <c:x val="-1.921530446044711E-2"/>
                  <c:y val="-1.8271455385622314E-1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nl-NL"/>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332-49FB-BB7E-8B3858352CB9}"/>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nl-NL"/>
                </a:p>
              </c:txPr>
              <c:dLblPos val="outEnd"/>
              <c:showLegendKey val="0"/>
              <c:showVal val="1"/>
              <c:showCatName val="1"/>
              <c:showSerName val="0"/>
              <c:showPercent val="0"/>
              <c:showBubbleSize val="0"/>
              <c:extLst>
                <c:ext xmlns:c16="http://schemas.microsoft.com/office/drawing/2014/chart" uri="{C3380CC4-5D6E-409C-BE32-E72D297353CC}">
                  <c16:uniqueId val="{0000000B-1332-49FB-BB7E-8B3858352CB9}"/>
                </c:ext>
              </c:extLst>
            </c:dLbl>
            <c:dLbl>
              <c:idx val="6"/>
              <c:layout>
                <c:manualLayout>
                  <c:x val="2.0015942146299075E-2"/>
                  <c:y val="-2.4915908807773765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lumMod val="60000"/>
                        </a:schemeClr>
                      </a:solidFill>
                      <a:latin typeface="+mn-lt"/>
                      <a:ea typeface="+mn-ea"/>
                      <a:cs typeface="+mn-cs"/>
                    </a:defRPr>
                  </a:pPr>
                  <a:endParaRPr lang="nl-NL"/>
                </a:p>
              </c:txPr>
              <c:dLblPos val="bestFit"/>
              <c:showLegendKey val="0"/>
              <c:showVal val="1"/>
              <c:showCatName val="1"/>
              <c:showSerName val="0"/>
              <c:showPercent val="0"/>
              <c:showBubbleSize val="0"/>
              <c:extLst>
                <c:ext xmlns:c15="http://schemas.microsoft.com/office/drawing/2012/chart" uri="{CE6537A1-D6FC-4f65-9D91-7224C49458BB}">
                  <c15:layout>
                    <c:manualLayout>
                      <c:w val="0.21400238400903371"/>
                      <c:h val="0.11732901457580665"/>
                    </c:manualLayout>
                  </c15:layout>
                </c:ext>
                <c:ext xmlns:c16="http://schemas.microsoft.com/office/drawing/2014/chart" uri="{C3380CC4-5D6E-409C-BE32-E72D297353CC}">
                  <c16:uniqueId val="{0000000D-1332-49FB-BB7E-8B3858352CB9}"/>
                </c:ext>
              </c:extLst>
            </c:dLbl>
            <c:dLbl>
              <c:idx val="7"/>
              <c:layout>
                <c:manualLayout>
                  <c:x val="5.1127335687082046E-4"/>
                  <c:y val="1.330489911509281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nl-NL"/>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332-49FB-BB7E-8B3858352CB9}"/>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nl-NL"/>
                </a:p>
              </c:txPr>
              <c:dLblPos val="outEnd"/>
              <c:showLegendKey val="0"/>
              <c:showVal val="1"/>
              <c:showCatName val="1"/>
              <c:showSerName val="0"/>
              <c:showPercent val="0"/>
              <c:showBubbleSize val="0"/>
              <c:extLst>
                <c:ext xmlns:c16="http://schemas.microsoft.com/office/drawing/2014/chart" uri="{C3380CC4-5D6E-409C-BE32-E72D297353CC}">
                  <c16:uniqueId val="{00000011-1332-49FB-BB7E-8B3858352CB9}"/>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nl-NL"/>
                </a:p>
              </c:txPr>
              <c:dLblPos val="outEnd"/>
              <c:showLegendKey val="0"/>
              <c:showVal val="1"/>
              <c:showCatName val="1"/>
              <c:showSerName val="0"/>
              <c:showPercent val="0"/>
              <c:showBubbleSize val="0"/>
              <c:extLst>
                <c:ext xmlns:c16="http://schemas.microsoft.com/office/drawing/2014/chart" uri="{C3380CC4-5D6E-409C-BE32-E72D297353CC}">
                  <c16:uniqueId val="{00000013-1332-49FB-BB7E-8B3858352CB9}"/>
                </c:ext>
              </c:extLst>
            </c:dLbl>
            <c:dLbl>
              <c:idx val="10"/>
              <c:layout>
                <c:manualLayout>
                  <c:x val="2.882295669067066E-2"/>
                  <c:y val="4.9831817615547296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5">
                          <a:lumMod val="60000"/>
                        </a:schemeClr>
                      </a:solidFill>
                      <a:latin typeface="+mn-lt"/>
                      <a:ea typeface="+mn-ea"/>
                      <a:cs typeface="+mn-cs"/>
                    </a:defRPr>
                  </a:pPr>
                  <a:endParaRPr lang="nl-NL"/>
                </a:p>
              </c:txPr>
              <c:dLblPos val="bestFit"/>
              <c:showLegendKey val="0"/>
              <c:showVal val="1"/>
              <c:showCatName val="1"/>
              <c:showSerName val="0"/>
              <c:showPercent val="0"/>
              <c:showBubbleSize val="0"/>
              <c:extLst>
                <c:ext xmlns:c15="http://schemas.microsoft.com/office/drawing/2012/chart" uri="{CE6537A1-D6FC-4f65-9D91-7224C49458BB}">
                  <c15:layout>
                    <c:manualLayout>
                      <c:w val="0.29753297681630647"/>
                      <c:h val="6.0246667497196961E-2"/>
                    </c:manualLayout>
                  </c15:layout>
                </c:ext>
                <c:ext xmlns:c16="http://schemas.microsoft.com/office/drawing/2014/chart" uri="{C3380CC4-5D6E-409C-BE32-E72D297353CC}">
                  <c16:uniqueId val="{00000015-1332-49FB-BB7E-8B3858352CB9}"/>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60000"/>
                        </a:schemeClr>
                      </a:solidFill>
                      <a:latin typeface="+mn-lt"/>
                      <a:ea typeface="+mn-ea"/>
                      <a:cs typeface="+mn-cs"/>
                    </a:defRPr>
                  </a:pPr>
                  <a:endParaRPr lang="nl-NL"/>
                </a:p>
              </c:txPr>
              <c:dLblPos val="outEnd"/>
              <c:showLegendKey val="0"/>
              <c:showVal val="1"/>
              <c:showCatName val="1"/>
              <c:showSerName val="0"/>
              <c:showPercent val="0"/>
              <c:showBubbleSize val="0"/>
              <c:extLst>
                <c:ext xmlns:c16="http://schemas.microsoft.com/office/drawing/2014/chart" uri="{C3380CC4-5D6E-409C-BE32-E72D297353CC}">
                  <c16:uniqueId val="{00000017-1332-49FB-BB7E-8B3858352CB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nl-NL"/>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Sheet1!$A$3:$A$14</c:f>
              <c:strCache>
                <c:ptCount val="12"/>
                <c:pt idx="0">
                  <c:v>Mechanical work</c:v>
                </c:pt>
                <c:pt idx="1">
                  <c:v>Bolt tensioning</c:v>
                </c:pt>
                <c:pt idx="2">
                  <c:v>Cranes</c:v>
                </c:pt>
                <c:pt idx="3">
                  <c:v>Bundle pulling</c:v>
                </c:pt>
                <c:pt idx="4">
                  <c:v>Scaffolding</c:v>
                </c:pt>
                <c:pt idx="5">
                  <c:v>Insulation</c:v>
                </c:pt>
                <c:pt idx="6">
                  <c:v>Cleaning, blasting</c:v>
                </c:pt>
                <c:pt idx="7">
                  <c:v>Operations</c:v>
                </c:pt>
                <c:pt idx="8">
                  <c:v>E/I work</c:v>
                </c:pt>
                <c:pt idx="9">
                  <c:v>Shop work E/I</c:v>
                </c:pt>
                <c:pt idx="10">
                  <c:v>Shop work mechanical</c:v>
                </c:pt>
                <c:pt idx="11">
                  <c:v>Other disciplines</c:v>
                </c:pt>
              </c:strCache>
            </c:strRef>
          </c:cat>
          <c:val>
            <c:numRef>
              <c:f>Sheet1!$B$3:$B$14</c:f>
              <c:numCache>
                <c:formatCode>0%</c:formatCode>
                <c:ptCount val="12"/>
                <c:pt idx="0">
                  <c:v>0.4</c:v>
                </c:pt>
                <c:pt idx="1">
                  <c:v>0.02</c:v>
                </c:pt>
                <c:pt idx="2">
                  <c:v>2.5000000000000001E-2</c:v>
                </c:pt>
                <c:pt idx="3">
                  <c:v>5.0000000000000001E-3</c:v>
                </c:pt>
                <c:pt idx="4">
                  <c:v>0.1</c:v>
                </c:pt>
                <c:pt idx="5">
                  <c:v>0.12</c:v>
                </c:pt>
                <c:pt idx="6">
                  <c:v>0.13</c:v>
                </c:pt>
                <c:pt idx="7">
                  <c:v>1.4999999999999999E-2</c:v>
                </c:pt>
                <c:pt idx="8">
                  <c:v>1.4999999999999999E-2</c:v>
                </c:pt>
                <c:pt idx="9">
                  <c:v>3.5000000000000003E-2</c:v>
                </c:pt>
                <c:pt idx="10">
                  <c:v>4.4999999999999998E-2</c:v>
                </c:pt>
                <c:pt idx="11">
                  <c:v>0.09</c:v>
                </c:pt>
              </c:numCache>
            </c:numRef>
          </c:val>
          <c:extLst>
            <c:ext xmlns:c16="http://schemas.microsoft.com/office/drawing/2014/chart" uri="{C3380CC4-5D6E-409C-BE32-E72D297353CC}">
              <c16:uniqueId val="{00000018-1332-49FB-BB7E-8B3858352CB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Sales</c:v>
                </c:pt>
              </c:strCache>
            </c:strRef>
          </c:tx>
          <c:spPr>
            <a:solidFill>
              <a:schemeClr val="accent2"/>
            </a:solidFill>
            <a:ln w="19050">
              <a:solidFill>
                <a:schemeClr val="lt1"/>
              </a:solidFill>
            </a:ln>
            <a:effectLst/>
          </c:spPr>
          <c:explosion val="4"/>
          <c:cat>
            <c:numRef>
              <c:f>Sheet1!$A$2:$A$10</c:f>
              <c:numCache>
                <c:formatCode>General</c:formatCode>
                <c:ptCount val="9"/>
              </c:numCache>
            </c:numRef>
          </c:cat>
          <c:val>
            <c:numRef>
              <c:f>Sheet1!$B$2:$B$10</c:f>
              <c:numCache>
                <c:formatCode>General</c:formatCode>
                <c:ptCount val="9"/>
                <c:pt idx="0">
                  <c:v>1.4</c:v>
                </c:pt>
                <c:pt idx="1">
                  <c:v>1.4</c:v>
                </c:pt>
                <c:pt idx="2">
                  <c:v>1.4</c:v>
                </c:pt>
                <c:pt idx="3">
                  <c:v>1.4</c:v>
                </c:pt>
                <c:pt idx="4">
                  <c:v>1.4</c:v>
                </c:pt>
                <c:pt idx="5">
                  <c:v>1.4</c:v>
                </c:pt>
                <c:pt idx="6">
                  <c:v>1.4</c:v>
                </c:pt>
                <c:pt idx="7">
                  <c:v>1.4</c:v>
                </c:pt>
                <c:pt idx="8">
                  <c:v>1.4</c:v>
                </c:pt>
              </c:numCache>
            </c:numRef>
          </c:val>
          <c:extLst>
            <c:ext xmlns:c16="http://schemas.microsoft.com/office/drawing/2014/chart" uri="{C3380CC4-5D6E-409C-BE32-E72D297353CC}">
              <c16:uniqueId val="{00000000-03AF-4C50-9DCD-42A798B6267B}"/>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AA0E10-6E05-4DD4-B34D-85F0B406B700}" type="doc">
      <dgm:prSet loTypeId="urn:microsoft.com/office/officeart/2005/8/layout/chevron1" loCatId="process" qsTypeId="urn:microsoft.com/office/officeart/2005/8/quickstyle/simple1" qsCatId="simple" csTypeId="urn:microsoft.com/office/officeart/2005/8/colors/accent1_2" csCatId="accent1" phldr="1"/>
      <dgm:spPr/>
    </dgm:pt>
    <dgm:pt modelId="{0711F87E-F9DE-401A-B721-FE52E3BAB01D}">
      <dgm:prSet phldrT="[Text]" custT="1"/>
      <dgm:spPr/>
      <dgm:t>
        <a:bodyPr/>
        <a:lstStyle/>
        <a:p>
          <a:pPr marL="0" algn="ctr" defTabSz="914400" rtl="0" eaLnBrk="1" latinLnBrk="0" hangingPunct="1">
            <a:lnSpc>
              <a:spcPct val="100000"/>
            </a:lnSpc>
          </a:pPr>
          <a:r>
            <a:rPr lang="en-GB" sz="2400" b="1" kern="1200" spc="50" noProof="0" dirty="0">
              <a:ln w="13500">
                <a:solidFill>
                  <a:schemeClr val="accent1">
                    <a:shade val="2500"/>
                    <a:alpha val="6500"/>
                  </a:schemeClr>
                </a:solidFill>
                <a:prstDash val="solid"/>
              </a:ln>
              <a:solidFill>
                <a:schemeClr val="accent1">
                  <a:tint val="3000"/>
                  <a:alpha val="95000"/>
                </a:schemeClr>
              </a:solidFill>
              <a:latin typeface="+mn-lt"/>
              <a:ea typeface="+mn-ea"/>
              <a:cs typeface="Arial" pitchFamily="34" charset="0"/>
            </a:rPr>
            <a:t>± 50% Estimate</a:t>
          </a:r>
        </a:p>
      </dgm:t>
    </dgm:pt>
    <dgm:pt modelId="{9772403F-3B88-44F7-BBC8-E2CEFF55CA15}" type="parTrans" cxnId="{D23A62BD-B0AA-48EC-9E6D-313AF1B6E6C4}">
      <dgm:prSet/>
      <dgm:spPr/>
      <dgm:t>
        <a:bodyPr/>
        <a:lstStyle/>
        <a:p>
          <a:endParaRPr lang="nl-NL" sz="2400" b="1"/>
        </a:p>
      </dgm:t>
    </dgm:pt>
    <dgm:pt modelId="{A7EFDAF8-9049-440F-98F4-767C985AF955}" type="sibTrans" cxnId="{D23A62BD-B0AA-48EC-9E6D-313AF1B6E6C4}">
      <dgm:prSet/>
      <dgm:spPr/>
      <dgm:t>
        <a:bodyPr/>
        <a:lstStyle/>
        <a:p>
          <a:endParaRPr lang="nl-NL" sz="2400" b="1"/>
        </a:p>
      </dgm:t>
    </dgm:pt>
    <dgm:pt modelId="{22DFA4F7-0D3F-44F1-B40D-5FCC26D5E54C}">
      <dgm:prSet phldrT="[Text]" custT="1"/>
      <dgm:spPr/>
      <dgm:t>
        <a:bodyPr/>
        <a:lstStyle/>
        <a:p>
          <a:pPr marL="0" lvl="0" indent="0" algn="ctr" defTabSz="914400" rtl="0" eaLnBrk="1" latinLnBrk="0" hangingPunct="1">
            <a:lnSpc>
              <a:spcPct val="100000"/>
            </a:lnSpc>
            <a:spcBef>
              <a:spcPct val="0"/>
            </a:spcBef>
            <a:spcAft>
              <a:spcPct val="35000"/>
            </a:spcAft>
            <a:buNone/>
          </a:pPr>
          <a:r>
            <a:rPr lang="en-GB" sz="2400" b="1" kern="1200" spc="50" noProof="0" dirty="0">
              <a:ln w="13500">
                <a:solidFill>
                  <a:srgbClr val="F47B20">
                    <a:shade val="2500"/>
                    <a:alpha val="6500"/>
                  </a:srgbClr>
                </a:solidFill>
                <a:prstDash val="solid"/>
              </a:ln>
              <a:solidFill>
                <a:srgbClr val="F47B20">
                  <a:tint val="3000"/>
                  <a:alpha val="95000"/>
                </a:srgbClr>
              </a:solidFill>
              <a:latin typeface="Calibri"/>
              <a:ea typeface="+mn-ea"/>
              <a:cs typeface="Arial" pitchFamily="34" charset="0"/>
            </a:rPr>
            <a:t>± 30% Estimate</a:t>
          </a:r>
        </a:p>
      </dgm:t>
    </dgm:pt>
    <dgm:pt modelId="{726F3E48-2F69-4717-B3C0-B598882E7B17}" type="parTrans" cxnId="{2B4E9A0F-32E9-4A18-9A44-6DFC8577241B}">
      <dgm:prSet/>
      <dgm:spPr/>
      <dgm:t>
        <a:bodyPr/>
        <a:lstStyle/>
        <a:p>
          <a:endParaRPr lang="nl-NL" sz="2400" b="1"/>
        </a:p>
      </dgm:t>
    </dgm:pt>
    <dgm:pt modelId="{7540162C-DE8F-4067-A162-297C246C9D11}" type="sibTrans" cxnId="{2B4E9A0F-32E9-4A18-9A44-6DFC8577241B}">
      <dgm:prSet/>
      <dgm:spPr/>
      <dgm:t>
        <a:bodyPr/>
        <a:lstStyle/>
        <a:p>
          <a:endParaRPr lang="nl-NL" sz="2400" b="1"/>
        </a:p>
      </dgm:t>
    </dgm:pt>
    <dgm:pt modelId="{82333316-F134-4504-A68B-4449A163F30A}">
      <dgm:prSet phldrT="[Text]" custT="1"/>
      <dgm:spPr/>
      <dgm:t>
        <a:bodyPr/>
        <a:lstStyle/>
        <a:p>
          <a:pPr marL="0" lvl="0" indent="0" algn="ctr" defTabSz="914400" rtl="0" eaLnBrk="1" latinLnBrk="0" hangingPunct="1">
            <a:lnSpc>
              <a:spcPct val="100000"/>
            </a:lnSpc>
            <a:spcBef>
              <a:spcPct val="0"/>
            </a:spcBef>
            <a:spcAft>
              <a:spcPct val="35000"/>
            </a:spcAft>
            <a:buNone/>
          </a:pPr>
          <a:r>
            <a:rPr lang="en-GB" sz="2400" b="1" kern="1200" spc="50" noProof="0" dirty="0">
              <a:ln w="13500">
                <a:solidFill>
                  <a:srgbClr val="F47B20">
                    <a:shade val="2500"/>
                    <a:alpha val="6500"/>
                  </a:srgbClr>
                </a:solidFill>
                <a:prstDash val="solid"/>
              </a:ln>
              <a:solidFill>
                <a:srgbClr val="F47B20">
                  <a:tint val="3000"/>
                  <a:alpha val="95000"/>
                </a:srgbClr>
              </a:solidFill>
              <a:latin typeface="Calibri"/>
              <a:ea typeface="+mn-ea"/>
              <a:cs typeface="Arial" pitchFamily="34" charset="0"/>
            </a:rPr>
            <a:t>± 10% Estimate</a:t>
          </a:r>
        </a:p>
      </dgm:t>
    </dgm:pt>
    <dgm:pt modelId="{DE277512-28C1-4EA3-84A8-5BCDA4D0EE32}" type="parTrans" cxnId="{CCB4FA20-0337-4DE4-8505-F62867E5C683}">
      <dgm:prSet/>
      <dgm:spPr/>
      <dgm:t>
        <a:bodyPr/>
        <a:lstStyle/>
        <a:p>
          <a:endParaRPr lang="nl-NL" sz="2400" b="1"/>
        </a:p>
      </dgm:t>
    </dgm:pt>
    <dgm:pt modelId="{A3E1FA55-893D-4935-8E2C-A68C7BFDB941}" type="sibTrans" cxnId="{CCB4FA20-0337-4DE4-8505-F62867E5C683}">
      <dgm:prSet/>
      <dgm:spPr/>
      <dgm:t>
        <a:bodyPr/>
        <a:lstStyle/>
        <a:p>
          <a:endParaRPr lang="nl-NL" sz="2400" b="1"/>
        </a:p>
      </dgm:t>
    </dgm:pt>
    <dgm:pt modelId="{6B6B38C0-B7A8-42D6-8A92-4E2B8B9EB9BE}" type="pres">
      <dgm:prSet presAssocID="{61AA0E10-6E05-4DD4-B34D-85F0B406B700}" presName="Name0" presStyleCnt="0">
        <dgm:presLayoutVars>
          <dgm:dir/>
          <dgm:animLvl val="lvl"/>
          <dgm:resizeHandles val="exact"/>
        </dgm:presLayoutVars>
      </dgm:prSet>
      <dgm:spPr/>
    </dgm:pt>
    <dgm:pt modelId="{CCC93142-0BF2-44A6-B15A-C039FCE6F5C8}" type="pres">
      <dgm:prSet presAssocID="{0711F87E-F9DE-401A-B721-FE52E3BAB01D}" presName="parTxOnly" presStyleLbl="node1" presStyleIdx="0" presStyleCnt="3">
        <dgm:presLayoutVars>
          <dgm:chMax val="0"/>
          <dgm:chPref val="0"/>
          <dgm:bulletEnabled val="1"/>
        </dgm:presLayoutVars>
      </dgm:prSet>
      <dgm:spPr/>
    </dgm:pt>
    <dgm:pt modelId="{7AF6BBEB-09EB-4455-836E-DEFAD99EEF18}" type="pres">
      <dgm:prSet presAssocID="{A7EFDAF8-9049-440F-98F4-767C985AF955}" presName="parTxOnlySpace" presStyleCnt="0"/>
      <dgm:spPr/>
    </dgm:pt>
    <dgm:pt modelId="{07C5F815-500F-42B5-85AB-8004C00EA89B}" type="pres">
      <dgm:prSet presAssocID="{22DFA4F7-0D3F-44F1-B40D-5FCC26D5E54C}" presName="parTxOnly" presStyleLbl="node1" presStyleIdx="1" presStyleCnt="3">
        <dgm:presLayoutVars>
          <dgm:chMax val="0"/>
          <dgm:chPref val="0"/>
          <dgm:bulletEnabled val="1"/>
        </dgm:presLayoutVars>
      </dgm:prSet>
      <dgm:spPr/>
    </dgm:pt>
    <dgm:pt modelId="{CB5A8076-B1B9-4EED-844F-0BB838A1E97B}" type="pres">
      <dgm:prSet presAssocID="{7540162C-DE8F-4067-A162-297C246C9D11}" presName="parTxOnlySpace" presStyleCnt="0"/>
      <dgm:spPr/>
    </dgm:pt>
    <dgm:pt modelId="{861B1D1C-1E5E-4289-BF6C-3FFAFD477058}" type="pres">
      <dgm:prSet presAssocID="{82333316-F134-4504-A68B-4449A163F30A}" presName="parTxOnly" presStyleLbl="node1" presStyleIdx="2" presStyleCnt="3">
        <dgm:presLayoutVars>
          <dgm:chMax val="0"/>
          <dgm:chPref val="0"/>
          <dgm:bulletEnabled val="1"/>
        </dgm:presLayoutVars>
      </dgm:prSet>
      <dgm:spPr/>
    </dgm:pt>
  </dgm:ptLst>
  <dgm:cxnLst>
    <dgm:cxn modelId="{2B4E9A0F-32E9-4A18-9A44-6DFC8577241B}" srcId="{61AA0E10-6E05-4DD4-B34D-85F0B406B700}" destId="{22DFA4F7-0D3F-44F1-B40D-5FCC26D5E54C}" srcOrd="1" destOrd="0" parTransId="{726F3E48-2F69-4717-B3C0-B598882E7B17}" sibTransId="{7540162C-DE8F-4067-A162-297C246C9D11}"/>
    <dgm:cxn modelId="{87B83C14-FF56-48ED-851A-E70DC4A84809}" type="presOf" srcId="{22DFA4F7-0D3F-44F1-B40D-5FCC26D5E54C}" destId="{07C5F815-500F-42B5-85AB-8004C00EA89B}" srcOrd="0" destOrd="0" presId="urn:microsoft.com/office/officeart/2005/8/layout/chevron1"/>
    <dgm:cxn modelId="{F508AC16-B570-4918-BA80-1B272B1199FE}" type="presOf" srcId="{0711F87E-F9DE-401A-B721-FE52E3BAB01D}" destId="{CCC93142-0BF2-44A6-B15A-C039FCE6F5C8}" srcOrd="0" destOrd="0" presId="urn:microsoft.com/office/officeart/2005/8/layout/chevron1"/>
    <dgm:cxn modelId="{CCB4FA20-0337-4DE4-8505-F62867E5C683}" srcId="{61AA0E10-6E05-4DD4-B34D-85F0B406B700}" destId="{82333316-F134-4504-A68B-4449A163F30A}" srcOrd="2" destOrd="0" parTransId="{DE277512-28C1-4EA3-84A8-5BCDA4D0EE32}" sibTransId="{A3E1FA55-893D-4935-8E2C-A68C7BFDB941}"/>
    <dgm:cxn modelId="{1C78E12B-C191-4C22-8D7E-026F90D99F2A}" type="presOf" srcId="{82333316-F134-4504-A68B-4449A163F30A}" destId="{861B1D1C-1E5E-4289-BF6C-3FFAFD477058}" srcOrd="0" destOrd="0" presId="urn:microsoft.com/office/officeart/2005/8/layout/chevron1"/>
    <dgm:cxn modelId="{EE629448-0367-4CE4-BC6B-452FFE17C32E}" type="presOf" srcId="{61AA0E10-6E05-4DD4-B34D-85F0B406B700}" destId="{6B6B38C0-B7A8-42D6-8A92-4E2B8B9EB9BE}" srcOrd="0" destOrd="0" presId="urn:microsoft.com/office/officeart/2005/8/layout/chevron1"/>
    <dgm:cxn modelId="{D23A62BD-B0AA-48EC-9E6D-313AF1B6E6C4}" srcId="{61AA0E10-6E05-4DD4-B34D-85F0B406B700}" destId="{0711F87E-F9DE-401A-B721-FE52E3BAB01D}" srcOrd="0" destOrd="0" parTransId="{9772403F-3B88-44F7-BBC8-E2CEFF55CA15}" sibTransId="{A7EFDAF8-9049-440F-98F4-767C985AF955}"/>
    <dgm:cxn modelId="{A7B18E43-1358-425B-8787-F75ECDD544BE}" type="presParOf" srcId="{6B6B38C0-B7A8-42D6-8A92-4E2B8B9EB9BE}" destId="{CCC93142-0BF2-44A6-B15A-C039FCE6F5C8}" srcOrd="0" destOrd="0" presId="urn:microsoft.com/office/officeart/2005/8/layout/chevron1"/>
    <dgm:cxn modelId="{3B54E168-CC62-4A25-A8E5-44F5733C4B85}" type="presParOf" srcId="{6B6B38C0-B7A8-42D6-8A92-4E2B8B9EB9BE}" destId="{7AF6BBEB-09EB-4455-836E-DEFAD99EEF18}" srcOrd="1" destOrd="0" presId="urn:microsoft.com/office/officeart/2005/8/layout/chevron1"/>
    <dgm:cxn modelId="{D9BCF637-D559-4D9D-854F-9DBF9F2E0A67}" type="presParOf" srcId="{6B6B38C0-B7A8-42D6-8A92-4E2B8B9EB9BE}" destId="{07C5F815-500F-42B5-85AB-8004C00EA89B}" srcOrd="2" destOrd="0" presId="urn:microsoft.com/office/officeart/2005/8/layout/chevron1"/>
    <dgm:cxn modelId="{2BB9650F-C080-46FA-8F38-7B719598EFE8}" type="presParOf" srcId="{6B6B38C0-B7A8-42D6-8A92-4E2B8B9EB9BE}" destId="{CB5A8076-B1B9-4EED-844F-0BB838A1E97B}" srcOrd="3" destOrd="0" presId="urn:microsoft.com/office/officeart/2005/8/layout/chevron1"/>
    <dgm:cxn modelId="{E8094453-C00A-4B53-8841-7D78AEABF623}" type="presParOf" srcId="{6B6B38C0-B7A8-42D6-8A92-4E2B8B9EB9BE}" destId="{861B1D1C-1E5E-4289-BF6C-3FFAFD47705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93142-0BF2-44A6-B15A-C039FCE6F5C8}">
      <dsp:nvSpPr>
        <dsp:cNvPr id="0" name=""/>
        <dsp:cNvSpPr/>
      </dsp:nvSpPr>
      <dsp:spPr>
        <a:xfrm>
          <a:off x="2143" y="0"/>
          <a:ext cx="2611040" cy="9144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914400" rtl="0" eaLnBrk="1" latinLnBrk="0" hangingPunct="1">
            <a:lnSpc>
              <a:spcPct val="100000"/>
            </a:lnSpc>
            <a:spcBef>
              <a:spcPct val="0"/>
            </a:spcBef>
            <a:spcAft>
              <a:spcPct val="35000"/>
            </a:spcAft>
            <a:buNone/>
          </a:pPr>
          <a:r>
            <a:rPr lang="en-GB" sz="2400" b="1" kern="1200" spc="50" noProof="0" dirty="0">
              <a:ln w="13500">
                <a:solidFill>
                  <a:schemeClr val="accent1">
                    <a:shade val="2500"/>
                    <a:alpha val="6500"/>
                  </a:schemeClr>
                </a:solidFill>
                <a:prstDash val="solid"/>
              </a:ln>
              <a:solidFill>
                <a:schemeClr val="accent1">
                  <a:tint val="3000"/>
                  <a:alpha val="95000"/>
                </a:schemeClr>
              </a:solidFill>
              <a:latin typeface="+mn-lt"/>
              <a:ea typeface="+mn-ea"/>
              <a:cs typeface="Arial" pitchFamily="34" charset="0"/>
            </a:rPr>
            <a:t>± 50% Estimate</a:t>
          </a:r>
        </a:p>
      </dsp:txBody>
      <dsp:txXfrm>
        <a:off x="459343" y="0"/>
        <a:ext cx="1696640" cy="914400"/>
      </dsp:txXfrm>
    </dsp:sp>
    <dsp:sp modelId="{07C5F815-500F-42B5-85AB-8004C00EA89B}">
      <dsp:nvSpPr>
        <dsp:cNvPr id="0" name=""/>
        <dsp:cNvSpPr/>
      </dsp:nvSpPr>
      <dsp:spPr>
        <a:xfrm>
          <a:off x="2352079" y="0"/>
          <a:ext cx="2611040" cy="9144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914400" rtl="0" eaLnBrk="1" latinLnBrk="0" hangingPunct="1">
            <a:lnSpc>
              <a:spcPct val="100000"/>
            </a:lnSpc>
            <a:spcBef>
              <a:spcPct val="0"/>
            </a:spcBef>
            <a:spcAft>
              <a:spcPct val="35000"/>
            </a:spcAft>
            <a:buNone/>
          </a:pPr>
          <a:r>
            <a:rPr lang="en-GB" sz="2400" b="1" kern="1200" spc="50" noProof="0" dirty="0">
              <a:ln w="13500">
                <a:solidFill>
                  <a:srgbClr val="F47B20">
                    <a:shade val="2500"/>
                    <a:alpha val="6500"/>
                  </a:srgbClr>
                </a:solidFill>
                <a:prstDash val="solid"/>
              </a:ln>
              <a:solidFill>
                <a:srgbClr val="F47B20">
                  <a:tint val="3000"/>
                  <a:alpha val="95000"/>
                </a:srgbClr>
              </a:solidFill>
              <a:latin typeface="Calibri"/>
              <a:ea typeface="+mn-ea"/>
              <a:cs typeface="Arial" pitchFamily="34" charset="0"/>
            </a:rPr>
            <a:t>± 30% Estimate</a:t>
          </a:r>
        </a:p>
      </dsp:txBody>
      <dsp:txXfrm>
        <a:off x="2809279" y="0"/>
        <a:ext cx="1696640" cy="914400"/>
      </dsp:txXfrm>
    </dsp:sp>
    <dsp:sp modelId="{861B1D1C-1E5E-4289-BF6C-3FFAFD477058}">
      <dsp:nvSpPr>
        <dsp:cNvPr id="0" name=""/>
        <dsp:cNvSpPr/>
      </dsp:nvSpPr>
      <dsp:spPr>
        <a:xfrm>
          <a:off x="4702016" y="0"/>
          <a:ext cx="2611040" cy="9144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914400" rtl="0" eaLnBrk="1" latinLnBrk="0" hangingPunct="1">
            <a:lnSpc>
              <a:spcPct val="100000"/>
            </a:lnSpc>
            <a:spcBef>
              <a:spcPct val="0"/>
            </a:spcBef>
            <a:spcAft>
              <a:spcPct val="35000"/>
            </a:spcAft>
            <a:buNone/>
          </a:pPr>
          <a:r>
            <a:rPr lang="en-GB" sz="2400" b="1" kern="1200" spc="50" noProof="0" dirty="0">
              <a:ln w="13500">
                <a:solidFill>
                  <a:srgbClr val="F47B20">
                    <a:shade val="2500"/>
                    <a:alpha val="6500"/>
                  </a:srgbClr>
                </a:solidFill>
                <a:prstDash val="solid"/>
              </a:ln>
              <a:solidFill>
                <a:srgbClr val="F47B20">
                  <a:tint val="3000"/>
                  <a:alpha val="95000"/>
                </a:srgbClr>
              </a:solidFill>
              <a:latin typeface="Calibri"/>
              <a:ea typeface="+mn-ea"/>
              <a:cs typeface="Arial" pitchFamily="34" charset="0"/>
            </a:rPr>
            <a:t>± 10% Estimate</a:t>
          </a:r>
        </a:p>
      </dsp:txBody>
      <dsp:txXfrm>
        <a:off x="5159216" y="0"/>
        <a:ext cx="1696640" cy="9144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70094-59D5-4D98-A667-5C0949756AA0}" type="datetimeFigureOut">
              <a:rPr lang="en-US" smtClean="0"/>
              <a:t>3/25/2019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245EE7-FDC8-4846-B8B9-D15AAA687E60}" type="slidenum">
              <a:rPr lang="en-US" smtClean="0"/>
              <a:t>‹#›</a:t>
            </a:fld>
            <a:endParaRPr lang="en-US"/>
          </a:p>
        </p:txBody>
      </p:sp>
    </p:spTree>
    <p:extLst>
      <p:ext uri="{BB962C8B-B14F-4D97-AF65-F5344CB8AC3E}">
        <p14:creationId xmlns:p14="http://schemas.microsoft.com/office/powerpoint/2010/main" val="103153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20245EE7-FDC8-4846-B8B9-D15AAA687E60}" type="slidenum">
              <a:rPr lang="en-US" smtClean="0"/>
              <a:t>1</a:t>
            </a:fld>
            <a:endParaRPr lang="en-US"/>
          </a:p>
        </p:txBody>
      </p:sp>
    </p:spTree>
    <p:extLst>
      <p:ext uri="{BB962C8B-B14F-4D97-AF65-F5344CB8AC3E}">
        <p14:creationId xmlns:p14="http://schemas.microsoft.com/office/powerpoint/2010/main" val="198881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Traditionally, management would ask to deliver an estimate based on the time remaining to the ta execution. More organisations now require estimators to follow a staged approach to estimating, delivering three different types of estimates during the preparation phase. </a:t>
            </a:r>
          </a:p>
        </p:txBody>
      </p:sp>
      <p:sp>
        <p:nvSpPr>
          <p:cNvPr id="4" name="Slide Number Placeholder 3"/>
          <p:cNvSpPr>
            <a:spLocks noGrp="1"/>
          </p:cNvSpPr>
          <p:nvPr>
            <p:ph type="sldNum" sz="quarter" idx="5"/>
          </p:nvPr>
        </p:nvSpPr>
        <p:spPr/>
        <p:txBody>
          <a:bodyPr/>
          <a:lstStyle/>
          <a:p>
            <a:fld id="{20245EE7-FDC8-4846-B8B9-D15AAA687E60}" type="slidenum">
              <a:rPr lang="en-US" smtClean="0"/>
              <a:t>15</a:t>
            </a:fld>
            <a:endParaRPr lang="en-US"/>
          </a:p>
        </p:txBody>
      </p:sp>
    </p:spTree>
    <p:extLst>
      <p:ext uri="{BB962C8B-B14F-4D97-AF65-F5344CB8AC3E}">
        <p14:creationId xmlns:p14="http://schemas.microsoft.com/office/powerpoint/2010/main" val="5257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classification to work, you need to clearly define the input deliverables needed to be able to compile the required estimate type. This means that the moment the estimate is made should be driven by the maturity of these deliverables, and not to the amount of time left before execution. Missing deliverables result in a less accurate estimate, and therefore possible time and resource problems during execution.</a:t>
            </a:r>
          </a:p>
        </p:txBody>
      </p:sp>
      <p:sp>
        <p:nvSpPr>
          <p:cNvPr id="4" name="Slide Number Placeholder 3"/>
          <p:cNvSpPr>
            <a:spLocks noGrp="1"/>
          </p:cNvSpPr>
          <p:nvPr>
            <p:ph type="sldNum" sz="quarter" idx="5"/>
          </p:nvPr>
        </p:nvSpPr>
        <p:spPr/>
        <p:txBody>
          <a:bodyPr/>
          <a:lstStyle/>
          <a:p>
            <a:fld id="{20245EE7-FDC8-4846-B8B9-D15AAA687E60}" type="slidenum">
              <a:rPr lang="en-US" smtClean="0"/>
              <a:t>16</a:t>
            </a:fld>
            <a:endParaRPr lang="en-US"/>
          </a:p>
        </p:txBody>
      </p:sp>
    </p:spTree>
    <p:extLst>
      <p:ext uri="{BB962C8B-B14F-4D97-AF65-F5344CB8AC3E}">
        <p14:creationId xmlns:p14="http://schemas.microsoft.com/office/powerpoint/2010/main" val="329018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solidFill>
                  <a:schemeClr val="bg1">
                    <a:lumMod val="50000"/>
                  </a:schemeClr>
                </a:solidFill>
                <a:latin typeface="Calibri" panose="020F0502020204030204" pitchFamily="34" charset="0"/>
                <a:cs typeface="Calibri" panose="020F0502020204030204" pitchFamily="34" charset="0"/>
              </a:rPr>
              <a:t>Source: Cost </a:t>
            </a:r>
            <a:r>
              <a:rPr lang="nl-NL" sz="1200" i="1" dirty="0" err="1">
                <a:solidFill>
                  <a:schemeClr val="bg1">
                    <a:lumMod val="50000"/>
                  </a:schemeClr>
                </a:solidFill>
                <a:latin typeface="Calibri" panose="020F0502020204030204" pitchFamily="34" charset="0"/>
                <a:cs typeface="Calibri" panose="020F0502020204030204" pitchFamily="34" charset="0"/>
              </a:rPr>
              <a:t>estimating</a:t>
            </a:r>
            <a:r>
              <a:rPr lang="nl-NL" sz="1200" i="1" dirty="0">
                <a:solidFill>
                  <a:schemeClr val="bg1">
                    <a:lumMod val="50000"/>
                  </a:schemeClr>
                </a:solidFill>
                <a:latin typeface="Calibri" panose="020F0502020204030204" pitchFamily="34" charset="0"/>
                <a:cs typeface="Calibri" panose="020F0502020204030204" pitchFamily="34" charset="0"/>
              </a:rPr>
              <a:t> </a:t>
            </a:r>
            <a:r>
              <a:rPr lang="nl-NL" sz="1200" i="1" dirty="0" err="1">
                <a:solidFill>
                  <a:schemeClr val="bg1">
                    <a:lumMod val="50000"/>
                  </a:schemeClr>
                </a:solidFill>
                <a:latin typeface="Calibri" panose="020F0502020204030204" pitchFamily="34" charset="0"/>
                <a:cs typeface="Calibri" panose="020F0502020204030204" pitchFamily="34" charset="0"/>
              </a:rPr>
              <a:t>for</a:t>
            </a:r>
            <a:r>
              <a:rPr lang="nl-NL" sz="1200" i="1" dirty="0">
                <a:solidFill>
                  <a:schemeClr val="bg1">
                    <a:lumMod val="50000"/>
                  </a:schemeClr>
                </a:solidFill>
                <a:latin typeface="Calibri" panose="020F0502020204030204" pitchFamily="34" charset="0"/>
                <a:cs typeface="Calibri" panose="020F0502020204030204" pitchFamily="34" charset="0"/>
              </a:rPr>
              <a:t> </a:t>
            </a:r>
            <a:r>
              <a:rPr lang="nl-NL" sz="1200" i="1" dirty="0" err="1">
                <a:solidFill>
                  <a:schemeClr val="bg1">
                    <a:lumMod val="50000"/>
                  </a:schemeClr>
                </a:solidFill>
                <a:latin typeface="Calibri" panose="020F0502020204030204" pitchFamily="34" charset="0"/>
                <a:cs typeface="Calibri" panose="020F0502020204030204" pitchFamily="34" charset="0"/>
              </a:rPr>
              <a:t>turnarounds</a:t>
            </a:r>
            <a:r>
              <a:rPr lang="nl-NL" sz="1200" i="1" dirty="0">
                <a:solidFill>
                  <a:schemeClr val="bg1">
                    <a:lumMod val="50000"/>
                  </a:schemeClr>
                </a:solidFill>
                <a:latin typeface="Calibri" panose="020F0502020204030204" pitchFamily="34" charset="0"/>
                <a:cs typeface="Calibri" panose="020F0502020204030204" pitchFamily="34" charset="0"/>
              </a:rPr>
              <a:t>, Gordon Lawrence (AP Networks), </a:t>
            </a:r>
            <a:br>
              <a:rPr lang="nl-NL" sz="1200" i="1" dirty="0">
                <a:solidFill>
                  <a:schemeClr val="bg1">
                    <a:lumMod val="50000"/>
                  </a:schemeClr>
                </a:solidFill>
                <a:latin typeface="Calibri" panose="020F0502020204030204" pitchFamily="34" charset="0"/>
                <a:cs typeface="Calibri" panose="020F0502020204030204" pitchFamily="34" charset="0"/>
              </a:rPr>
            </a:br>
            <a:r>
              <a:rPr lang="nl-NL" sz="1200" i="1" dirty="0">
                <a:solidFill>
                  <a:schemeClr val="bg1">
                    <a:lumMod val="50000"/>
                  </a:schemeClr>
                </a:solidFill>
                <a:latin typeface="Calibri" panose="020F0502020204030204" pitchFamily="34" charset="0"/>
                <a:cs typeface="Calibri" panose="020F0502020204030204" pitchFamily="34" charset="0"/>
              </a:rPr>
              <a:t>Petroleum Technology </a:t>
            </a:r>
            <a:r>
              <a:rPr lang="nl-NL" sz="1200" i="1" dirty="0" err="1">
                <a:solidFill>
                  <a:schemeClr val="bg1">
                    <a:lumMod val="50000"/>
                  </a:schemeClr>
                </a:solidFill>
                <a:latin typeface="Calibri" panose="020F0502020204030204" pitchFamily="34" charset="0"/>
                <a:cs typeface="Calibri" panose="020F0502020204030204" pitchFamily="34" charset="0"/>
              </a:rPr>
              <a:t>Quarterly</a:t>
            </a:r>
            <a:r>
              <a:rPr lang="nl-NL" sz="1200" i="1" dirty="0">
                <a:solidFill>
                  <a:schemeClr val="bg1">
                    <a:lumMod val="50000"/>
                  </a:schemeClr>
                </a:solidFill>
                <a:latin typeface="Calibri" panose="020F0502020204030204" pitchFamily="34" charset="0"/>
                <a:cs typeface="Calibri" panose="020F0502020204030204" pitchFamily="34" charset="0"/>
              </a:rPr>
              <a:t>, Q1 2012</a:t>
            </a:r>
          </a:p>
          <a:p>
            <a:endParaRPr lang="en-GB" dirty="0"/>
          </a:p>
        </p:txBody>
      </p:sp>
    </p:spTree>
    <p:extLst>
      <p:ext uri="{BB962C8B-B14F-4D97-AF65-F5344CB8AC3E}">
        <p14:creationId xmlns:p14="http://schemas.microsoft.com/office/powerpoint/2010/main" val="2614866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This</a:t>
            </a:r>
            <a:r>
              <a:rPr lang="nl-NL" dirty="0"/>
              <a:t> is </a:t>
            </a:r>
            <a:r>
              <a:rPr lang="nl-NL" dirty="0" err="1"/>
              <a:t>also</a:t>
            </a:r>
            <a:r>
              <a:rPr lang="nl-NL" dirty="0"/>
              <a:t> </a:t>
            </a:r>
            <a:r>
              <a:rPr lang="nl-NL" dirty="0" err="1"/>
              <a:t>the</a:t>
            </a:r>
            <a:r>
              <a:rPr lang="nl-NL" dirty="0"/>
              <a:t> level of detail </a:t>
            </a:r>
            <a:r>
              <a:rPr lang="nl-NL" dirty="0" err="1"/>
              <a:t>for</a:t>
            </a:r>
            <a:r>
              <a:rPr lang="nl-NL" dirty="0"/>
              <a:t> </a:t>
            </a:r>
            <a:r>
              <a:rPr lang="nl-NL" dirty="0" err="1"/>
              <a:t>the</a:t>
            </a:r>
            <a:r>
              <a:rPr lang="nl-NL" dirty="0"/>
              <a:t> </a:t>
            </a:r>
            <a:r>
              <a:rPr lang="nl-NL" dirty="0" err="1"/>
              <a:t>settlement</a:t>
            </a:r>
            <a:r>
              <a:rPr lang="nl-NL" dirty="0"/>
              <a:t> </a:t>
            </a:r>
            <a:r>
              <a:rPr lang="nl-NL" dirty="0" err="1"/>
              <a:t>with</a:t>
            </a:r>
            <a:r>
              <a:rPr lang="nl-NL" dirty="0"/>
              <a:t> contractor. </a:t>
            </a:r>
            <a:endParaRPr lang="en-GB" dirty="0"/>
          </a:p>
        </p:txBody>
      </p:sp>
    </p:spTree>
    <p:extLst>
      <p:ext uri="{BB962C8B-B14F-4D97-AF65-F5344CB8AC3E}">
        <p14:creationId xmlns:p14="http://schemas.microsoft.com/office/powerpoint/2010/main" val="3030891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tendering process can be done for most contractors hired for the turnaround, like…</a:t>
            </a:r>
          </a:p>
        </p:txBody>
      </p:sp>
      <p:sp>
        <p:nvSpPr>
          <p:cNvPr id="4" name="Slide Number Placeholder 3"/>
          <p:cNvSpPr>
            <a:spLocks noGrp="1"/>
          </p:cNvSpPr>
          <p:nvPr>
            <p:ph type="sldNum" sz="quarter" idx="5"/>
          </p:nvPr>
        </p:nvSpPr>
        <p:spPr/>
        <p:txBody>
          <a:bodyPr/>
          <a:lstStyle/>
          <a:p>
            <a:fld id="{20245EE7-FDC8-4846-B8B9-D15AAA687E60}" type="slidenum">
              <a:rPr lang="en-US" smtClean="0"/>
              <a:t>22</a:t>
            </a:fld>
            <a:endParaRPr lang="en-US"/>
          </a:p>
        </p:txBody>
      </p:sp>
    </p:spTree>
    <p:extLst>
      <p:ext uri="{BB962C8B-B14F-4D97-AF65-F5344CB8AC3E}">
        <p14:creationId xmlns:p14="http://schemas.microsoft.com/office/powerpoint/2010/main" val="1379874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7388"/>
            <a:ext cx="5480050" cy="3425825"/>
          </a:xfrm>
        </p:spPr>
      </p:sp>
      <p:sp>
        <p:nvSpPr>
          <p:cNvPr id="3" name="Notes Placeholder 2"/>
          <p:cNvSpPr>
            <a:spLocks noGrp="1"/>
          </p:cNvSpPr>
          <p:nvPr>
            <p:ph type="body" idx="1"/>
          </p:nvPr>
        </p:nvSpPr>
        <p:spPr/>
        <p:txBody>
          <a:bodyPr/>
          <a:lstStyle/>
          <a:p>
            <a:r>
              <a:rPr lang="en-GB" dirty="0"/>
              <a:t>A distinction is made between technical and commercial bid evaluations </a:t>
            </a:r>
          </a:p>
          <a:p>
            <a:pPr marL="171450" indent="-171450">
              <a:buFontTx/>
              <a:buChar char="-"/>
            </a:pPr>
            <a:r>
              <a:rPr lang="en-GB" dirty="0"/>
              <a:t>The technical bid evaluation compares scope, limits of supply &amp; services, HSE performance and design features: </a:t>
            </a:r>
            <a:r>
              <a:rPr lang="en-GB" b="1" dirty="0"/>
              <a:t>are they performing the correct scope?</a:t>
            </a:r>
          </a:p>
          <a:p>
            <a:pPr marL="171450" indent="-171450">
              <a:buFontTx/>
              <a:buChar char="-"/>
            </a:pPr>
            <a:r>
              <a:rPr lang="en-US" dirty="0"/>
              <a:t>The commercial bid evaluation compares the prices of the different bids, both for the total and for parts of the scope and the financial performance: </a:t>
            </a:r>
            <a:r>
              <a:rPr lang="en-US" b="1" dirty="0"/>
              <a:t>who is most economic? </a:t>
            </a:r>
          </a:p>
          <a:p>
            <a:pPr marL="171450" indent="-171450">
              <a:buFontTx/>
              <a:buChar char="-"/>
            </a:pPr>
            <a:endParaRPr lang="en-US" b="0" dirty="0"/>
          </a:p>
          <a:p>
            <a:pPr marL="0" indent="0">
              <a:buFontTx/>
              <a:buNone/>
            </a:pPr>
            <a:r>
              <a:rPr lang="en-US" b="0" dirty="0"/>
              <a:t>Closing the loop: everything in one database</a:t>
            </a:r>
            <a:endParaRPr lang="en-GB" b="0" dirty="0"/>
          </a:p>
        </p:txBody>
      </p:sp>
      <p:sp>
        <p:nvSpPr>
          <p:cNvPr id="4" name="Slide Number Placeholder 3"/>
          <p:cNvSpPr>
            <a:spLocks noGrp="1"/>
          </p:cNvSpPr>
          <p:nvPr>
            <p:ph type="sldNum" sz="quarter" idx="10"/>
          </p:nvPr>
        </p:nvSpPr>
        <p:spPr>
          <a:xfrm>
            <a:off x="3884613" y="8685214"/>
            <a:ext cx="2971800" cy="457200"/>
          </a:xfrm>
          <a:prstGeom prst="rect">
            <a:avLst/>
          </a:prstGeom>
        </p:spPr>
        <p:txBody>
          <a:bodyPr/>
          <a:lstStyle/>
          <a:p>
            <a:fld id="{02F6CF76-E12A-4FC6-955B-680A351B674F}" type="slidenum">
              <a:rPr lang="nl-NL" smtClean="0"/>
              <a:t>23</a:t>
            </a:fld>
            <a:endParaRPr lang="nl-NL"/>
          </a:p>
        </p:txBody>
      </p:sp>
    </p:spTree>
    <p:extLst>
      <p:ext uri="{BB962C8B-B14F-4D97-AF65-F5344CB8AC3E}">
        <p14:creationId xmlns:p14="http://schemas.microsoft.com/office/powerpoint/2010/main" val="353881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similar procedure is used for the overtime tariffs/factors and the efficiency factors supplied by the contractors. First the different factors and overtime tariffs are compared by tables in a separate excel document and plots and bar charts are generated to compare them. The comparison of the labour rates, overtime tariffs and (efficiency) factors helps to obtain an idea of the feasibility of the different bids and is sometimes used to make a preselection between contractors before the real tendering phase is conducted. It is important to remember that it just provides an indication and not a definite answer to the question what is the most feasible bid. </a:t>
            </a:r>
          </a:p>
        </p:txBody>
      </p:sp>
    </p:spTree>
    <p:extLst>
      <p:ext uri="{BB962C8B-B14F-4D97-AF65-F5344CB8AC3E}">
        <p14:creationId xmlns:p14="http://schemas.microsoft.com/office/powerpoint/2010/main" val="3483160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Mention</a:t>
            </a:r>
            <a:r>
              <a:rPr lang="nl-NL" dirty="0"/>
              <a:t>: </a:t>
            </a:r>
            <a:r>
              <a:rPr lang="nl-NL" dirty="0" err="1"/>
              <a:t>due</a:t>
            </a:r>
            <a:r>
              <a:rPr lang="nl-NL" dirty="0"/>
              <a:t> </a:t>
            </a:r>
            <a:r>
              <a:rPr lang="nl-NL" dirty="0" err="1"/>
              <a:t>to</a:t>
            </a:r>
            <a:r>
              <a:rPr lang="nl-NL" dirty="0"/>
              <a:t> </a:t>
            </a:r>
            <a:r>
              <a:rPr lang="nl-NL" dirty="0" err="1"/>
              <a:t>digitalising</a:t>
            </a:r>
            <a:r>
              <a:rPr lang="nl-NL" dirty="0"/>
              <a:t> </a:t>
            </a:r>
            <a:r>
              <a:rPr lang="nl-NL" dirty="0" err="1"/>
              <a:t>you</a:t>
            </a:r>
            <a:r>
              <a:rPr lang="nl-NL" dirty="0"/>
              <a:t> </a:t>
            </a:r>
            <a:r>
              <a:rPr lang="nl-NL" dirty="0" err="1"/>
              <a:t>can</a:t>
            </a:r>
            <a:r>
              <a:rPr lang="nl-NL" dirty="0"/>
              <a:t> go </a:t>
            </a:r>
            <a:r>
              <a:rPr lang="nl-NL" dirty="0" err="1"/>
              <a:t>much</a:t>
            </a:r>
            <a:r>
              <a:rPr lang="nl-NL" dirty="0"/>
              <a:t> </a:t>
            </a:r>
            <a:r>
              <a:rPr lang="nl-NL" dirty="0" err="1"/>
              <a:t>deeper</a:t>
            </a:r>
            <a:r>
              <a:rPr lang="nl-NL" dirty="0"/>
              <a:t> </a:t>
            </a:r>
            <a:r>
              <a:rPr lang="nl-NL" dirty="0" err="1"/>
              <a:t>than</a:t>
            </a:r>
            <a:r>
              <a:rPr lang="nl-NL" dirty="0"/>
              <a:t> </a:t>
            </a:r>
            <a:r>
              <a:rPr lang="nl-NL" dirty="0" err="1"/>
              <a:t>this</a:t>
            </a:r>
            <a:r>
              <a:rPr lang="nl-NL" dirty="0"/>
              <a:t>.</a:t>
            </a:r>
          </a:p>
        </p:txBody>
      </p:sp>
      <p:sp>
        <p:nvSpPr>
          <p:cNvPr id="4" name="Slide Number Placeholder 3"/>
          <p:cNvSpPr>
            <a:spLocks noGrp="1"/>
          </p:cNvSpPr>
          <p:nvPr>
            <p:ph type="sldNum" sz="quarter" idx="5"/>
          </p:nvPr>
        </p:nvSpPr>
        <p:spPr/>
        <p:txBody>
          <a:bodyPr/>
          <a:lstStyle/>
          <a:p>
            <a:fld id="{20245EE7-FDC8-4846-B8B9-D15AAA687E60}" type="slidenum">
              <a:rPr lang="en-US" smtClean="0"/>
              <a:t>26</a:t>
            </a:fld>
            <a:endParaRPr lang="en-US"/>
          </a:p>
        </p:txBody>
      </p:sp>
    </p:spTree>
    <p:extLst>
      <p:ext uri="{BB962C8B-B14F-4D97-AF65-F5344CB8AC3E}">
        <p14:creationId xmlns:p14="http://schemas.microsoft.com/office/powerpoint/2010/main" val="2175095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7388"/>
            <a:ext cx="5480050" cy="3425825"/>
          </a:xfrm>
        </p:spPr>
      </p:sp>
      <p:sp>
        <p:nvSpPr>
          <p:cNvPr id="3" name="Notes Placeholder 2"/>
          <p:cNvSpPr>
            <a:spLocks noGrp="1"/>
          </p:cNvSpPr>
          <p:nvPr>
            <p:ph type="body" idx="1"/>
          </p:nvPr>
        </p:nvSpPr>
        <p:spPr/>
        <p:txBody>
          <a:bodyPr/>
          <a:lstStyle/>
          <a:p>
            <a:r>
              <a:rPr lang="en-GB" dirty="0"/>
              <a:t>Based on the agreed contract, activities are estimated and scheduled in detail. These priced work packages are checked for financial approval. This will then be the baseline for cost control and progress measurement.</a:t>
            </a:r>
          </a:p>
          <a:p>
            <a:endParaRPr lang="en-GB" dirty="0"/>
          </a:p>
          <a:p>
            <a:r>
              <a:rPr lang="en-GB" dirty="0"/>
              <a:t>During execution, approved field changes are estimated to get to a payment agreement. After financial approval, field changes are incorporated in the baseline by the controller. All this should occur in one central database so that this information is accessible and can be shared efficiently between systems and people. </a:t>
            </a:r>
          </a:p>
        </p:txBody>
      </p:sp>
      <p:sp>
        <p:nvSpPr>
          <p:cNvPr id="4" name="Slide Number Placeholder 3"/>
          <p:cNvSpPr>
            <a:spLocks noGrp="1"/>
          </p:cNvSpPr>
          <p:nvPr>
            <p:ph type="sldNum" sz="quarter" idx="10"/>
          </p:nvPr>
        </p:nvSpPr>
        <p:spPr>
          <a:xfrm>
            <a:off x="3884613" y="8685214"/>
            <a:ext cx="2971800" cy="457200"/>
          </a:xfrm>
          <a:prstGeom prst="rect">
            <a:avLst/>
          </a:prstGeom>
        </p:spPr>
        <p:txBody>
          <a:bodyPr/>
          <a:lstStyle/>
          <a:p>
            <a:fld id="{02F6CF76-E12A-4FC6-955B-680A351B674F}" type="slidenum">
              <a:rPr lang="nl-NL" smtClean="0"/>
              <a:t>29</a:t>
            </a:fld>
            <a:endParaRPr lang="nl-NL"/>
          </a:p>
        </p:txBody>
      </p:sp>
    </p:spTree>
    <p:extLst>
      <p:ext uri="{BB962C8B-B14F-4D97-AF65-F5344CB8AC3E}">
        <p14:creationId xmlns:p14="http://schemas.microsoft.com/office/powerpoint/2010/main" val="1720620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245EE7-FDC8-4846-B8B9-D15AAA687E60}" type="slidenum">
              <a:rPr lang="en-US" smtClean="0"/>
              <a:t>32</a:t>
            </a:fld>
            <a:endParaRPr lang="en-US"/>
          </a:p>
        </p:txBody>
      </p:sp>
    </p:spTree>
    <p:extLst>
      <p:ext uri="{BB962C8B-B14F-4D97-AF65-F5344CB8AC3E}">
        <p14:creationId xmlns:p14="http://schemas.microsoft.com/office/powerpoint/2010/main" val="392440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Head of Cost Engineering Academy - providing traineeships, developing courses and organizing workshops in the field of project controls and turnarounds</a:t>
            </a:r>
          </a:p>
          <a:p>
            <a:endParaRPr lang="en-US" dirty="0"/>
          </a:p>
        </p:txBody>
      </p:sp>
      <p:sp>
        <p:nvSpPr>
          <p:cNvPr id="4" name="Slide Number Placeholder 3"/>
          <p:cNvSpPr>
            <a:spLocks noGrp="1"/>
          </p:cNvSpPr>
          <p:nvPr>
            <p:ph type="sldNum" sz="quarter" idx="10"/>
          </p:nvPr>
        </p:nvSpPr>
        <p:spPr/>
        <p:txBody>
          <a:bodyPr/>
          <a:lstStyle/>
          <a:p>
            <a:fld id="{20245EE7-FDC8-4846-B8B9-D15AAA687E60}" type="slidenum">
              <a:rPr lang="en-US" smtClean="0"/>
              <a:t>2</a:t>
            </a:fld>
            <a:endParaRPr lang="en-US"/>
          </a:p>
        </p:txBody>
      </p:sp>
    </p:spTree>
    <p:extLst>
      <p:ext uri="{BB962C8B-B14F-4D97-AF65-F5344CB8AC3E}">
        <p14:creationId xmlns:p14="http://schemas.microsoft.com/office/powerpoint/2010/main" val="2476962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IIR course, 2017</a:t>
            </a:r>
          </a:p>
        </p:txBody>
      </p:sp>
    </p:spTree>
    <p:extLst>
      <p:ext uri="{BB962C8B-B14F-4D97-AF65-F5344CB8AC3E}">
        <p14:creationId xmlns:p14="http://schemas.microsoft.com/office/powerpoint/2010/main" val="398554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Global experience in project controls and turnarounds for over 20 years and still growing</a:t>
            </a:r>
          </a:p>
          <a:p>
            <a:r>
              <a:rPr lang="en-US" dirty="0"/>
              <a:t>TA management &amp; control is in our DNA</a:t>
            </a:r>
          </a:p>
          <a:p>
            <a:r>
              <a:rPr lang="en-US" dirty="0"/>
              <a:t>Expert perspective on TA culture and environment</a:t>
            </a:r>
          </a:p>
          <a:p>
            <a:endParaRPr lang="en-US" dirty="0"/>
          </a:p>
          <a:p>
            <a:r>
              <a:rPr lang="en-US" dirty="0"/>
              <a:t>Certified and dedicated problem solvers</a:t>
            </a:r>
          </a:p>
          <a:p>
            <a:r>
              <a:rPr lang="en-US" dirty="0"/>
              <a:t>Dynamic and energetic approach</a:t>
            </a:r>
          </a:p>
          <a:p>
            <a:r>
              <a:rPr lang="en-US" dirty="0"/>
              <a:t>Passionate about our job</a:t>
            </a:r>
          </a:p>
          <a:p>
            <a:endParaRPr lang="en-US" dirty="0"/>
          </a:p>
          <a:p>
            <a:r>
              <a:rPr lang="en-US" dirty="0"/>
              <a:t>Processes aligned to your organization</a:t>
            </a:r>
          </a:p>
          <a:p>
            <a:r>
              <a:rPr lang="en-US" dirty="0"/>
              <a:t>We take care to make your TA successful</a:t>
            </a:r>
          </a:p>
          <a:p>
            <a:r>
              <a:rPr lang="en-US" dirty="0"/>
              <a:t>Knowledge sharing</a:t>
            </a:r>
          </a:p>
        </p:txBody>
      </p:sp>
      <p:sp>
        <p:nvSpPr>
          <p:cNvPr id="4" name="Slide Number Placeholder 3"/>
          <p:cNvSpPr>
            <a:spLocks noGrp="1"/>
          </p:cNvSpPr>
          <p:nvPr>
            <p:ph type="sldNum" sz="quarter" idx="10"/>
          </p:nvPr>
        </p:nvSpPr>
        <p:spPr/>
        <p:txBody>
          <a:bodyPr/>
          <a:lstStyle/>
          <a:p>
            <a:fld id="{20245EE7-FDC8-4846-B8B9-D15AAA687E60}" type="slidenum">
              <a:rPr lang="en-US" smtClean="0"/>
              <a:t>3</a:t>
            </a:fld>
            <a:endParaRPr lang="en-US"/>
          </a:p>
        </p:txBody>
      </p:sp>
    </p:spTree>
    <p:extLst>
      <p:ext uri="{BB962C8B-B14F-4D97-AF65-F5344CB8AC3E}">
        <p14:creationId xmlns:p14="http://schemas.microsoft.com/office/powerpoint/2010/main" val="244565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Consultancy: help improve processes, and deliver helping hand executing Tas</a:t>
            </a:r>
          </a:p>
          <a:p>
            <a:r>
              <a:rPr lang="en-GB" dirty="0"/>
              <a:t>Academy: train people to develop their skills and implement improvement processes</a:t>
            </a:r>
          </a:p>
          <a:p>
            <a:r>
              <a:rPr lang="en-GB" dirty="0"/>
              <a:t>Cleopatra:</a:t>
            </a:r>
          </a:p>
          <a:p>
            <a:r>
              <a:rPr lang="en-GB" dirty="0"/>
              <a:t>CESK:</a:t>
            </a:r>
          </a:p>
        </p:txBody>
      </p:sp>
      <p:sp>
        <p:nvSpPr>
          <p:cNvPr id="4" name="Slide Number Placeholder 3"/>
          <p:cNvSpPr>
            <a:spLocks noGrp="1"/>
          </p:cNvSpPr>
          <p:nvPr>
            <p:ph type="sldNum" sz="quarter" idx="5"/>
          </p:nvPr>
        </p:nvSpPr>
        <p:spPr/>
        <p:txBody>
          <a:bodyPr/>
          <a:lstStyle/>
          <a:p>
            <a:fld id="{20245EE7-FDC8-4846-B8B9-D15AAA687E60}" type="slidenum">
              <a:rPr lang="en-US" smtClean="0"/>
              <a:t>4</a:t>
            </a:fld>
            <a:endParaRPr lang="en-US"/>
          </a:p>
        </p:txBody>
      </p:sp>
    </p:spTree>
    <p:extLst>
      <p:ext uri="{BB962C8B-B14F-4D97-AF65-F5344CB8AC3E}">
        <p14:creationId xmlns:p14="http://schemas.microsoft.com/office/powerpoint/2010/main" val="423591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just a grasp of the clients we are serving. We serve a wide variety of industries and we have been doing this since 1996. We basically state that we can support any industry that performs complex technical projects. These include Oil &amp; Gas, pharma, mining, energy, Offshore &amp; Marine and infrastructure.</a:t>
            </a:r>
          </a:p>
          <a:p>
            <a:endParaRPr lang="en-GB" dirty="0"/>
          </a:p>
        </p:txBody>
      </p:sp>
      <p:sp>
        <p:nvSpPr>
          <p:cNvPr id="4" name="Slide Number Placeholder 3"/>
          <p:cNvSpPr>
            <a:spLocks noGrp="1"/>
          </p:cNvSpPr>
          <p:nvPr>
            <p:ph type="sldNum" sz="quarter" idx="10"/>
          </p:nvPr>
        </p:nvSpPr>
        <p:spPr/>
        <p:txBody>
          <a:bodyPr/>
          <a:lstStyle/>
          <a:p>
            <a:fld id="{12CADBE4-966B-4F0C-AF81-59D2D1B847A2}" type="slidenum">
              <a:rPr lang="en-US" smtClean="0"/>
              <a:t>5</a:t>
            </a:fld>
            <a:endParaRPr lang="en-US"/>
          </a:p>
        </p:txBody>
      </p:sp>
    </p:spTree>
    <p:extLst>
      <p:ext uri="{BB962C8B-B14F-4D97-AF65-F5344CB8AC3E}">
        <p14:creationId xmlns:p14="http://schemas.microsoft.com/office/powerpoint/2010/main" val="164218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http://www.rlginternational.com/docs/default-source/news-insights/pec-2016-whitepaper.pdf?sfvrsn=8</a:t>
            </a:r>
          </a:p>
          <a:p>
            <a:endParaRPr lang="en-US" dirty="0"/>
          </a:p>
          <a:p>
            <a:r>
              <a:rPr lang="en-GB" dirty="0"/>
              <a:t>A recent industry trend is executing more capital project work during turnarounds. </a:t>
            </a:r>
            <a:r>
              <a:rPr lang="en-GB" b="0" dirty="0"/>
              <a:t>This is noteworthy because capital intensive turnarounds are particularly challenging. </a:t>
            </a:r>
            <a:r>
              <a:rPr lang="en-GB" dirty="0"/>
              <a:t>AP-Networks’ database of medium and high-complexity turnarounds executed since mid-2012 in the onshore and offshore upstream, gas, refining, chemical, and power sectors shows that 32% were successful while 68% failed to meet their project goals (including 40% that AP-Networks categorized as “train wrecks”).</a:t>
            </a:r>
            <a:endParaRPr lang="en-US" dirty="0"/>
          </a:p>
          <a:p>
            <a:endParaRPr lang="en-US" dirty="0"/>
          </a:p>
        </p:txBody>
      </p:sp>
      <p:sp>
        <p:nvSpPr>
          <p:cNvPr id="4" name="Slide Number Placeholder 3"/>
          <p:cNvSpPr>
            <a:spLocks noGrp="1"/>
          </p:cNvSpPr>
          <p:nvPr>
            <p:ph type="sldNum" sz="quarter" idx="10"/>
          </p:nvPr>
        </p:nvSpPr>
        <p:spPr/>
        <p:txBody>
          <a:bodyPr/>
          <a:lstStyle/>
          <a:p>
            <a:fld id="{20245EE7-FDC8-4846-B8B9-D15AAA687E60}" type="slidenum">
              <a:rPr lang="en-US" smtClean="0"/>
              <a:t>6</a:t>
            </a:fld>
            <a:endParaRPr lang="en-US"/>
          </a:p>
        </p:txBody>
      </p:sp>
    </p:spTree>
    <p:extLst>
      <p:ext uri="{BB962C8B-B14F-4D97-AF65-F5344CB8AC3E}">
        <p14:creationId xmlns:p14="http://schemas.microsoft.com/office/powerpoint/2010/main" val="251183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45EE7-FDC8-4846-B8B9-D15AAA687E60}" type="slidenum">
              <a:rPr lang="en-US" smtClean="0"/>
              <a:t>7</a:t>
            </a:fld>
            <a:endParaRPr lang="en-US"/>
          </a:p>
        </p:txBody>
      </p:sp>
    </p:spTree>
    <p:extLst>
      <p:ext uri="{BB962C8B-B14F-4D97-AF65-F5344CB8AC3E}">
        <p14:creationId xmlns:p14="http://schemas.microsoft.com/office/powerpoint/2010/main" val="179574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Productivity improvements: for example, when the work planner has access to cost estimation data, work packages can easily get assigned costs, hours and resources. </a:t>
            </a:r>
          </a:p>
          <a:p>
            <a:r>
              <a:rPr lang="en-GB" dirty="0"/>
              <a:t>Return on assets: increases in productivity leads to as shorter shutdown period and fewer resources spent.</a:t>
            </a:r>
          </a:p>
          <a:p>
            <a:endParaRPr lang="en-GB" dirty="0"/>
          </a:p>
          <a:p>
            <a:r>
              <a:rPr lang="en-GB" dirty="0" err="1"/>
              <a:t>Voordelen</a:t>
            </a:r>
            <a:r>
              <a:rPr lang="en-GB" dirty="0"/>
              <a:t>:</a:t>
            </a:r>
          </a:p>
          <a:p>
            <a:pPr marL="171450" indent="-171450">
              <a:buFontTx/>
              <a:buChar char="-"/>
            </a:pPr>
            <a:r>
              <a:rPr lang="en-GB" dirty="0" err="1"/>
              <a:t>Sneller</a:t>
            </a:r>
            <a:r>
              <a:rPr lang="en-GB" dirty="0"/>
              <a:t> </a:t>
            </a:r>
            <a:r>
              <a:rPr lang="en-GB" dirty="0" err="1"/>
              <a:t>afrekenen</a:t>
            </a:r>
            <a:r>
              <a:rPr lang="en-GB" dirty="0"/>
              <a:t> (</a:t>
            </a:r>
            <a:r>
              <a:rPr lang="en-GB" dirty="0" err="1"/>
              <a:t>achteraf</a:t>
            </a:r>
            <a:r>
              <a:rPr lang="en-GB" dirty="0"/>
              <a:t>)</a:t>
            </a:r>
          </a:p>
          <a:p>
            <a:pPr marL="171450" indent="-171450">
              <a:buFontTx/>
              <a:buChar char="-"/>
            </a:pPr>
            <a:r>
              <a:rPr lang="en-GB" dirty="0" err="1"/>
              <a:t>Beter</a:t>
            </a:r>
            <a:r>
              <a:rPr lang="en-GB" dirty="0"/>
              <a:t> </a:t>
            </a:r>
            <a:r>
              <a:rPr lang="en-GB" dirty="0" err="1"/>
              <a:t>beschikbaar</a:t>
            </a:r>
            <a:r>
              <a:rPr lang="en-GB" dirty="0"/>
              <a:t>; </a:t>
            </a:r>
            <a:r>
              <a:rPr lang="en-GB" dirty="0" err="1"/>
              <a:t>voorbeeld</a:t>
            </a:r>
            <a:r>
              <a:rPr lang="en-GB" dirty="0"/>
              <a:t>, de </a:t>
            </a:r>
            <a:r>
              <a:rPr lang="en-GB" dirty="0" err="1"/>
              <a:t>werkvoorbereider</a:t>
            </a:r>
            <a:r>
              <a:rPr lang="en-GB" dirty="0"/>
              <a:t> </a:t>
            </a:r>
            <a:r>
              <a:rPr lang="en-GB" dirty="0" err="1"/>
              <a:t>kan</a:t>
            </a:r>
            <a:r>
              <a:rPr lang="en-GB" dirty="0"/>
              <a:t> </a:t>
            </a:r>
            <a:r>
              <a:rPr lang="en-GB" dirty="0" err="1"/>
              <a:t>makkelijker</a:t>
            </a:r>
            <a:r>
              <a:rPr lang="en-GB" dirty="0"/>
              <a:t> </a:t>
            </a:r>
            <a:r>
              <a:rPr lang="en-GB" dirty="0" err="1"/>
              <a:t>begroten</a:t>
            </a:r>
            <a:endParaRPr lang="en-GB" dirty="0"/>
          </a:p>
          <a:p>
            <a:pPr marL="171450" indent="-171450">
              <a:buFontTx/>
              <a:buChar char="-"/>
            </a:pPr>
            <a:r>
              <a:rPr lang="en-GB" dirty="0" err="1"/>
              <a:t>Systemen</a:t>
            </a:r>
            <a:r>
              <a:rPr lang="en-GB" dirty="0"/>
              <a:t> </a:t>
            </a:r>
            <a:r>
              <a:rPr lang="en-GB" dirty="0" err="1"/>
              <a:t>dwingen</a:t>
            </a:r>
            <a:r>
              <a:rPr lang="en-GB" dirty="0"/>
              <a:t> je tot </a:t>
            </a:r>
            <a:r>
              <a:rPr lang="en-GB" dirty="0" err="1"/>
              <a:t>een</a:t>
            </a:r>
            <a:r>
              <a:rPr lang="en-GB" dirty="0"/>
              <a:t> </a:t>
            </a:r>
            <a:r>
              <a:rPr lang="en-GB" dirty="0" err="1"/>
              <a:t>stukje</a:t>
            </a:r>
            <a:r>
              <a:rPr lang="en-GB" dirty="0"/>
              <a:t> </a:t>
            </a:r>
            <a:r>
              <a:rPr lang="en-GB" dirty="0" err="1"/>
              <a:t>consistentie</a:t>
            </a:r>
            <a:endParaRPr lang="en-GB" dirty="0"/>
          </a:p>
        </p:txBody>
      </p:sp>
      <p:sp>
        <p:nvSpPr>
          <p:cNvPr id="4" name="Slide Number Placeholder 3"/>
          <p:cNvSpPr>
            <a:spLocks noGrp="1"/>
          </p:cNvSpPr>
          <p:nvPr>
            <p:ph type="sldNum" sz="quarter" idx="5"/>
          </p:nvPr>
        </p:nvSpPr>
        <p:spPr/>
        <p:txBody>
          <a:bodyPr/>
          <a:lstStyle/>
          <a:p>
            <a:fld id="{20245EE7-FDC8-4846-B8B9-D15AAA687E60}" type="slidenum">
              <a:rPr lang="en-US" smtClean="0"/>
              <a:t>8</a:t>
            </a:fld>
            <a:endParaRPr lang="en-US"/>
          </a:p>
        </p:txBody>
      </p:sp>
    </p:spTree>
    <p:extLst>
      <p:ext uri="{BB962C8B-B14F-4D97-AF65-F5344CB8AC3E}">
        <p14:creationId xmlns:p14="http://schemas.microsoft.com/office/powerpoint/2010/main" val="340867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20245EE7-FDC8-4846-B8B9-D15AAA687E60}" type="slidenum">
              <a:rPr lang="en-US" smtClean="0"/>
              <a:t>13</a:t>
            </a:fld>
            <a:endParaRPr lang="en-US"/>
          </a:p>
        </p:txBody>
      </p:sp>
    </p:spTree>
    <p:extLst>
      <p:ext uri="{BB962C8B-B14F-4D97-AF65-F5344CB8AC3E}">
        <p14:creationId xmlns:p14="http://schemas.microsoft.com/office/powerpoint/2010/main" val="3178063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pic>
        <p:nvPicPr>
          <p:cNvPr id="7" name="Picture Placeholder 9">
            <a:extLst>
              <a:ext uri="{FF2B5EF4-FFF2-40B4-BE49-F238E27FC236}">
                <a16:creationId xmlns:a16="http://schemas.microsoft.com/office/drawing/2014/main" id="{629CEC5C-2335-4B07-82D7-1B690120C7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947764"/>
            <a:ext cx="9144001" cy="3992705"/>
          </a:xfrm>
          <a:prstGeom prst="rect">
            <a:avLst/>
          </a:prstGeom>
        </p:spPr>
      </p:pic>
      <p:sp>
        <p:nvSpPr>
          <p:cNvPr id="9" name="Rectangle 8">
            <a:extLst>
              <a:ext uri="{FF2B5EF4-FFF2-40B4-BE49-F238E27FC236}">
                <a16:creationId xmlns:a16="http://schemas.microsoft.com/office/drawing/2014/main" id="{7A723FE0-8B30-484F-885B-32F9877FD530}"/>
              </a:ext>
            </a:extLst>
          </p:cNvPr>
          <p:cNvSpPr/>
          <p:nvPr userDrawn="1"/>
        </p:nvSpPr>
        <p:spPr>
          <a:xfrm>
            <a:off x="-1" y="2282033"/>
            <a:ext cx="9144001" cy="343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endParaRPr lang="nl-NL" sz="1350" dirty="0"/>
          </a:p>
        </p:txBody>
      </p:sp>
      <p:sp>
        <p:nvSpPr>
          <p:cNvPr id="2" name="Title 1"/>
          <p:cNvSpPr>
            <a:spLocks noGrp="1"/>
          </p:cNvSpPr>
          <p:nvPr>
            <p:ph type="ctrTitle" hasCustomPrompt="1"/>
          </p:nvPr>
        </p:nvSpPr>
        <p:spPr>
          <a:xfrm>
            <a:off x="482206" y="2868526"/>
            <a:ext cx="8179593" cy="564444"/>
          </a:xfrm>
          <a:ln>
            <a:noFill/>
          </a:ln>
        </p:spPr>
        <p:txBody>
          <a:bodyPr anchor="ctr">
            <a:noAutofit/>
          </a:bodyPr>
          <a:lstStyle>
            <a:lvl1pPr algn="ctr">
              <a:defRPr sz="3600" cap="all" baseline="0">
                <a:solidFill>
                  <a:schemeClr val="bg2"/>
                </a:solidFill>
                <a:latin typeface="+mj-lt"/>
              </a:defRPr>
            </a:lvl1pPr>
          </a:lstStyle>
          <a:p>
            <a:r>
              <a:rPr lang="en-US" dirty="0"/>
              <a:t>CLICK TO EDIT MAIN TITLE</a:t>
            </a:r>
          </a:p>
        </p:txBody>
      </p:sp>
      <p:pic>
        <p:nvPicPr>
          <p:cNvPr id="4" name="Picture 3">
            <a:extLst>
              <a:ext uri="{FF2B5EF4-FFF2-40B4-BE49-F238E27FC236}">
                <a16:creationId xmlns:a16="http://schemas.microsoft.com/office/drawing/2014/main" id="{26505A19-96B9-4CC6-A066-E4DB1E448A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8590" y="4785824"/>
            <a:ext cx="1266825" cy="376201"/>
          </a:xfrm>
          <a:prstGeom prst="rect">
            <a:avLst/>
          </a:prstGeom>
        </p:spPr>
      </p:pic>
      <p:sp>
        <p:nvSpPr>
          <p:cNvPr id="8" name="Text Placeholder 7">
            <a:extLst>
              <a:ext uri="{FF2B5EF4-FFF2-40B4-BE49-F238E27FC236}">
                <a16:creationId xmlns:a16="http://schemas.microsoft.com/office/drawing/2014/main" id="{B302F289-8410-4A80-9B9E-5D5013CE93B3}"/>
              </a:ext>
            </a:extLst>
          </p:cNvPr>
          <p:cNvSpPr>
            <a:spLocks noGrp="1"/>
          </p:cNvSpPr>
          <p:nvPr>
            <p:ph type="body" sz="quarter" idx="10"/>
          </p:nvPr>
        </p:nvSpPr>
        <p:spPr>
          <a:xfrm>
            <a:off x="482206" y="3432970"/>
            <a:ext cx="8179593" cy="576792"/>
          </a:xfrm>
        </p:spPr>
        <p:txBody>
          <a:bodyPr anchor="ctr"/>
          <a:lstStyle>
            <a:lvl1pPr marL="0" indent="0" algn="ctr">
              <a:buNone/>
              <a:defRPr>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a:t>Edit Master text styles</a:t>
            </a:r>
          </a:p>
        </p:txBody>
      </p:sp>
    </p:spTree>
    <p:extLst>
      <p:ext uri="{BB962C8B-B14F-4D97-AF65-F5344CB8AC3E}">
        <p14:creationId xmlns:p14="http://schemas.microsoft.com/office/powerpoint/2010/main" val="243328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ig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69B19B-613A-4DB0-A2CC-FD5568216D0A}"/>
              </a:ext>
            </a:extLst>
          </p:cNvPr>
          <p:cNvSpPr/>
          <p:nvPr userDrawn="1"/>
        </p:nvSpPr>
        <p:spPr>
          <a:xfrm rot="-180000">
            <a:off x="-209304" y="4614337"/>
            <a:ext cx="9448314" cy="22013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hasCustomPrompt="1"/>
          </p:nvPr>
        </p:nvSpPr>
        <p:spPr>
          <a:xfrm>
            <a:off x="483991" y="552983"/>
            <a:ext cx="8176022" cy="576791"/>
          </a:xfrm>
        </p:spPr>
        <p:txBody>
          <a:bodyPr anchor="ctr">
            <a:noAutofit/>
          </a:bodyPr>
          <a:lstStyle>
            <a:lvl1pPr algn="ctr">
              <a:defRPr sz="2400" b="1" cap="none" baseline="0">
                <a:solidFill>
                  <a:schemeClr val="tx1"/>
                </a:solidFill>
              </a:defRPr>
            </a:lvl1pPr>
          </a:lstStyle>
          <a:p>
            <a:r>
              <a:rPr lang="en-US" dirty="0"/>
              <a:t>Click To Edit Slide Title</a:t>
            </a:r>
          </a:p>
        </p:txBody>
      </p:sp>
      <p:sp>
        <p:nvSpPr>
          <p:cNvPr id="9" name="Picture Placeholder 3"/>
          <p:cNvSpPr>
            <a:spLocks noGrp="1"/>
          </p:cNvSpPr>
          <p:nvPr>
            <p:ph type="pic" sz="quarter" idx="17" hasCustomPrompt="1"/>
          </p:nvPr>
        </p:nvSpPr>
        <p:spPr>
          <a:xfrm>
            <a:off x="483990" y="1705240"/>
            <a:ext cx="8176021" cy="3456780"/>
          </a:xfrm>
          <a:solidFill>
            <a:schemeClr val="bg2"/>
          </a:solidFill>
        </p:spPr>
        <p:txBody>
          <a:bodyPr anchor="ctr"/>
          <a:lstStyle>
            <a:lvl1pPr marL="0" indent="0" algn="ctr">
              <a:buNone/>
              <a:defRPr/>
            </a:lvl1pPr>
          </a:lstStyle>
          <a:p>
            <a:r>
              <a:rPr lang="nl-NL" dirty="0"/>
              <a:t>Photo</a:t>
            </a:r>
          </a:p>
        </p:txBody>
      </p:sp>
    </p:spTree>
    <p:extLst>
      <p:ext uri="{BB962C8B-B14F-4D97-AF65-F5344CB8AC3E}">
        <p14:creationId xmlns:p14="http://schemas.microsoft.com/office/powerpoint/2010/main" val="96840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cons both sides">
    <p:spTree>
      <p:nvGrpSpPr>
        <p:cNvPr id="1" name=""/>
        <p:cNvGrpSpPr/>
        <p:nvPr/>
      </p:nvGrpSpPr>
      <p:grpSpPr>
        <a:xfrm>
          <a:off x="0" y="0"/>
          <a:ext cx="0" cy="0"/>
          <a:chOff x="0" y="0"/>
          <a:chExt cx="0" cy="0"/>
        </a:xfrm>
      </p:grpSpPr>
      <p:sp>
        <p:nvSpPr>
          <p:cNvPr id="14" name="Content Placeholder 2"/>
          <p:cNvSpPr>
            <a:spLocks noGrp="1"/>
          </p:cNvSpPr>
          <p:nvPr>
            <p:ph idx="12" hasCustomPrompt="1"/>
          </p:nvPr>
        </p:nvSpPr>
        <p:spPr>
          <a:xfrm>
            <a:off x="1177531" y="1561347"/>
            <a:ext cx="1964891" cy="831993"/>
          </a:xfrm>
        </p:spPr>
        <p:txBody>
          <a:bodyPr numCol="1" spcCol="576000" anchor="ctr">
            <a:normAutofit/>
          </a:bodyPr>
          <a:lstStyle>
            <a:lvl1pPr marL="0" indent="0">
              <a:buNone/>
              <a:defRPr sz="12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slide content</a:t>
            </a:r>
          </a:p>
        </p:txBody>
      </p:sp>
      <p:sp>
        <p:nvSpPr>
          <p:cNvPr id="24" name="Content Placeholder 2"/>
          <p:cNvSpPr>
            <a:spLocks noGrp="1"/>
          </p:cNvSpPr>
          <p:nvPr>
            <p:ph idx="13" hasCustomPrompt="1"/>
          </p:nvPr>
        </p:nvSpPr>
        <p:spPr>
          <a:xfrm>
            <a:off x="1168834" y="2393340"/>
            <a:ext cx="1968512" cy="895735"/>
          </a:xfrm>
        </p:spPr>
        <p:txBody>
          <a:bodyPr numCol="1" spcCol="576000" anchor="ctr">
            <a:normAutofit/>
          </a:bodyPr>
          <a:lstStyle>
            <a:lvl1pPr marL="0" indent="0">
              <a:buNone/>
              <a:defRPr sz="12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slide content</a:t>
            </a:r>
          </a:p>
        </p:txBody>
      </p:sp>
      <p:sp>
        <p:nvSpPr>
          <p:cNvPr id="25" name="Content Placeholder 2"/>
          <p:cNvSpPr>
            <a:spLocks noGrp="1"/>
          </p:cNvSpPr>
          <p:nvPr>
            <p:ph idx="14" hasCustomPrompt="1"/>
          </p:nvPr>
        </p:nvSpPr>
        <p:spPr>
          <a:xfrm>
            <a:off x="1167646" y="3297733"/>
            <a:ext cx="1964891" cy="831993"/>
          </a:xfrm>
        </p:spPr>
        <p:txBody>
          <a:bodyPr numCol="1" spcCol="576000" anchor="ctr">
            <a:normAutofit/>
          </a:bodyPr>
          <a:lstStyle>
            <a:lvl1pPr marL="0" indent="0">
              <a:buNone/>
              <a:defRPr sz="12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slide content</a:t>
            </a:r>
          </a:p>
        </p:txBody>
      </p:sp>
      <p:sp>
        <p:nvSpPr>
          <p:cNvPr id="26" name="Content Placeholder 2"/>
          <p:cNvSpPr>
            <a:spLocks noGrp="1"/>
          </p:cNvSpPr>
          <p:nvPr>
            <p:ph idx="15" hasCustomPrompt="1"/>
          </p:nvPr>
        </p:nvSpPr>
        <p:spPr>
          <a:xfrm>
            <a:off x="1167644" y="4129728"/>
            <a:ext cx="1968512" cy="888399"/>
          </a:xfrm>
        </p:spPr>
        <p:txBody>
          <a:bodyPr numCol="1" spcCol="576000" anchor="ctr">
            <a:normAutofit/>
          </a:bodyPr>
          <a:lstStyle>
            <a:lvl1pPr marL="0" indent="0">
              <a:buNone/>
              <a:defRPr sz="12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slide content</a:t>
            </a:r>
          </a:p>
        </p:txBody>
      </p:sp>
      <p:sp>
        <p:nvSpPr>
          <p:cNvPr id="12" name="Title 1"/>
          <p:cNvSpPr>
            <a:spLocks noGrp="1"/>
          </p:cNvSpPr>
          <p:nvPr>
            <p:ph type="title" hasCustomPrompt="1"/>
          </p:nvPr>
        </p:nvSpPr>
        <p:spPr>
          <a:xfrm>
            <a:off x="482203" y="552983"/>
            <a:ext cx="8179594" cy="576791"/>
          </a:xfrm>
        </p:spPr>
        <p:txBody>
          <a:bodyPr anchor="t"/>
          <a:lstStyle>
            <a:lvl1pPr algn="ctr">
              <a:defRPr sz="3000" b="1" cap="none" baseline="0">
                <a:solidFill>
                  <a:schemeClr val="tx1"/>
                </a:solidFill>
              </a:defRPr>
            </a:lvl1pPr>
          </a:lstStyle>
          <a:p>
            <a:r>
              <a:rPr lang="en-US" dirty="0"/>
              <a:t>Click To Edit Slide Title</a:t>
            </a:r>
          </a:p>
        </p:txBody>
      </p:sp>
      <p:sp>
        <p:nvSpPr>
          <p:cNvPr id="13" name="Content Placeholder 2"/>
          <p:cNvSpPr>
            <a:spLocks noGrp="1"/>
          </p:cNvSpPr>
          <p:nvPr>
            <p:ph idx="16" hasCustomPrompt="1"/>
          </p:nvPr>
        </p:nvSpPr>
        <p:spPr>
          <a:xfrm>
            <a:off x="6020157" y="1561347"/>
            <a:ext cx="1961275" cy="831993"/>
          </a:xfrm>
        </p:spPr>
        <p:txBody>
          <a:bodyPr numCol="1" spcCol="576000" anchor="ctr">
            <a:normAutofit/>
          </a:bodyPr>
          <a:lstStyle>
            <a:lvl1pPr marL="0" indent="0" algn="r">
              <a:buNone/>
              <a:defRPr sz="12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slide content</a:t>
            </a:r>
          </a:p>
        </p:txBody>
      </p:sp>
      <p:sp>
        <p:nvSpPr>
          <p:cNvPr id="19" name="Content Placeholder 2"/>
          <p:cNvSpPr>
            <a:spLocks noGrp="1"/>
          </p:cNvSpPr>
          <p:nvPr>
            <p:ph idx="17" hasCustomPrompt="1"/>
          </p:nvPr>
        </p:nvSpPr>
        <p:spPr>
          <a:xfrm>
            <a:off x="6011466" y="2393340"/>
            <a:ext cx="1964889" cy="895735"/>
          </a:xfrm>
        </p:spPr>
        <p:txBody>
          <a:bodyPr numCol="1" spcCol="576000" anchor="ctr">
            <a:normAutofit/>
          </a:bodyPr>
          <a:lstStyle>
            <a:lvl1pPr marL="0" indent="0" algn="r">
              <a:buNone/>
              <a:defRPr sz="12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slide content</a:t>
            </a:r>
          </a:p>
        </p:txBody>
      </p:sp>
      <p:sp>
        <p:nvSpPr>
          <p:cNvPr id="27" name="Content Placeholder 2"/>
          <p:cNvSpPr>
            <a:spLocks noGrp="1"/>
          </p:cNvSpPr>
          <p:nvPr>
            <p:ph idx="18" hasCustomPrompt="1"/>
          </p:nvPr>
        </p:nvSpPr>
        <p:spPr>
          <a:xfrm>
            <a:off x="6010269" y="3297733"/>
            <a:ext cx="1961275" cy="831993"/>
          </a:xfrm>
        </p:spPr>
        <p:txBody>
          <a:bodyPr numCol="1" spcCol="576000" anchor="ctr">
            <a:normAutofit/>
          </a:bodyPr>
          <a:lstStyle>
            <a:lvl1pPr marL="0" indent="0" algn="r">
              <a:buNone/>
              <a:defRPr sz="12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slide content</a:t>
            </a:r>
          </a:p>
        </p:txBody>
      </p:sp>
      <p:sp>
        <p:nvSpPr>
          <p:cNvPr id="28" name="Content Placeholder 2"/>
          <p:cNvSpPr>
            <a:spLocks noGrp="1"/>
          </p:cNvSpPr>
          <p:nvPr>
            <p:ph idx="19" hasCustomPrompt="1"/>
          </p:nvPr>
        </p:nvSpPr>
        <p:spPr>
          <a:xfrm>
            <a:off x="6010276" y="4129728"/>
            <a:ext cx="1964889" cy="888399"/>
          </a:xfrm>
        </p:spPr>
        <p:txBody>
          <a:bodyPr numCol="1" spcCol="576000" anchor="ctr">
            <a:normAutofit/>
          </a:bodyPr>
          <a:lstStyle>
            <a:lvl1pPr marL="0" indent="0" algn="r">
              <a:buNone/>
              <a:defRPr sz="12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slide content</a:t>
            </a:r>
          </a:p>
        </p:txBody>
      </p:sp>
      <p:sp>
        <p:nvSpPr>
          <p:cNvPr id="33" name="Picture Placeholder 3"/>
          <p:cNvSpPr>
            <a:spLocks noGrp="1"/>
          </p:cNvSpPr>
          <p:nvPr>
            <p:ph type="pic" sz="quarter" idx="20" hasCustomPrompt="1"/>
          </p:nvPr>
        </p:nvSpPr>
        <p:spPr>
          <a:xfrm>
            <a:off x="500985" y="1662175"/>
            <a:ext cx="573496" cy="637218"/>
          </a:xfrm>
          <a:prstGeom prst="ellipse">
            <a:avLst/>
          </a:prstGeom>
          <a:solidFill>
            <a:schemeClr val="bg2"/>
          </a:solidFill>
          <a:ln w="76200">
            <a:noFill/>
          </a:ln>
          <a:effectLst>
            <a:softEdge rad="0"/>
          </a:effectLst>
        </p:spPr>
        <p:txBody>
          <a:bodyPr anchor="ctr">
            <a:normAutofit/>
          </a:bodyPr>
          <a:lstStyle>
            <a:lvl1pPr marL="0" indent="0" algn="ctr">
              <a:buNone/>
              <a:defRPr sz="750"/>
            </a:lvl1pPr>
          </a:lstStyle>
          <a:p>
            <a:r>
              <a:rPr lang="nl-NL" dirty="0"/>
              <a:t>icon</a:t>
            </a:r>
          </a:p>
        </p:txBody>
      </p:sp>
      <p:sp>
        <p:nvSpPr>
          <p:cNvPr id="34" name="Picture Placeholder 3"/>
          <p:cNvSpPr>
            <a:spLocks noGrp="1"/>
          </p:cNvSpPr>
          <p:nvPr>
            <p:ph type="pic" sz="quarter" idx="21" hasCustomPrompt="1"/>
          </p:nvPr>
        </p:nvSpPr>
        <p:spPr>
          <a:xfrm>
            <a:off x="500697" y="2522594"/>
            <a:ext cx="573496" cy="637218"/>
          </a:xfrm>
          <a:prstGeom prst="ellipse">
            <a:avLst/>
          </a:prstGeom>
          <a:solidFill>
            <a:schemeClr val="bg2"/>
          </a:solidFill>
          <a:ln w="76200">
            <a:noFill/>
          </a:ln>
          <a:effectLst>
            <a:softEdge rad="0"/>
          </a:effectLst>
        </p:spPr>
        <p:txBody>
          <a:bodyPr anchor="ctr">
            <a:normAutofit/>
          </a:bodyPr>
          <a:lstStyle>
            <a:lvl1pPr marL="0" indent="0" algn="ctr">
              <a:buNone/>
              <a:defRPr sz="750"/>
            </a:lvl1pPr>
          </a:lstStyle>
          <a:p>
            <a:r>
              <a:rPr lang="nl-NL" dirty="0"/>
              <a:t>icon</a:t>
            </a:r>
          </a:p>
        </p:txBody>
      </p:sp>
      <p:sp>
        <p:nvSpPr>
          <p:cNvPr id="35" name="Picture Placeholder 3"/>
          <p:cNvSpPr>
            <a:spLocks noGrp="1"/>
          </p:cNvSpPr>
          <p:nvPr>
            <p:ph type="pic" sz="quarter" idx="22" hasCustomPrompt="1"/>
          </p:nvPr>
        </p:nvSpPr>
        <p:spPr>
          <a:xfrm>
            <a:off x="500696" y="3381545"/>
            <a:ext cx="573496" cy="637218"/>
          </a:xfrm>
          <a:prstGeom prst="ellipse">
            <a:avLst/>
          </a:prstGeom>
          <a:solidFill>
            <a:schemeClr val="bg2"/>
          </a:solidFill>
          <a:ln w="76200">
            <a:noFill/>
          </a:ln>
          <a:effectLst>
            <a:softEdge rad="0"/>
          </a:effectLst>
        </p:spPr>
        <p:txBody>
          <a:bodyPr anchor="ctr">
            <a:normAutofit/>
          </a:bodyPr>
          <a:lstStyle>
            <a:lvl1pPr marL="0" indent="0" algn="ctr">
              <a:buNone/>
              <a:defRPr sz="750"/>
            </a:lvl1pPr>
          </a:lstStyle>
          <a:p>
            <a:r>
              <a:rPr lang="nl-NL" dirty="0"/>
              <a:t>icon</a:t>
            </a:r>
          </a:p>
        </p:txBody>
      </p:sp>
      <p:sp>
        <p:nvSpPr>
          <p:cNvPr id="36" name="Picture Placeholder 3"/>
          <p:cNvSpPr>
            <a:spLocks noGrp="1"/>
          </p:cNvSpPr>
          <p:nvPr>
            <p:ph type="pic" sz="quarter" idx="23" hasCustomPrompt="1"/>
          </p:nvPr>
        </p:nvSpPr>
        <p:spPr>
          <a:xfrm>
            <a:off x="500697" y="4241230"/>
            <a:ext cx="573496" cy="637218"/>
          </a:xfrm>
          <a:prstGeom prst="ellipse">
            <a:avLst/>
          </a:prstGeom>
          <a:solidFill>
            <a:schemeClr val="bg2"/>
          </a:solidFill>
          <a:ln w="76200">
            <a:noFill/>
          </a:ln>
          <a:effectLst>
            <a:softEdge rad="0"/>
          </a:effectLst>
        </p:spPr>
        <p:txBody>
          <a:bodyPr anchor="ctr">
            <a:normAutofit/>
          </a:bodyPr>
          <a:lstStyle>
            <a:lvl1pPr marL="0" indent="0" algn="ctr">
              <a:buNone/>
              <a:defRPr sz="750"/>
            </a:lvl1pPr>
          </a:lstStyle>
          <a:p>
            <a:r>
              <a:rPr lang="nl-NL" dirty="0"/>
              <a:t>icon</a:t>
            </a:r>
          </a:p>
        </p:txBody>
      </p:sp>
      <p:sp>
        <p:nvSpPr>
          <p:cNvPr id="42" name="Picture Placeholder 3"/>
          <p:cNvSpPr>
            <a:spLocks noGrp="1"/>
          </p:cNvSpPr>
          <p:nvPr>
            <p:ph type="pic" sz="quarter" idx="28" hasCustomPrompt="1"/>
          </p:nvPr>
        </p:nvSpPr>
        <p:spPr>
          <a:xfrm>
            <a:off x="3592315" y="1569344"/>
            <a:ext cx="1953761" cy="3448783"/>
          </a:xfrm>
          <a:solidFill>
            <a:schemeClr val="bg2"/>
          </a:solidFill>
        </p:spPr>
        <p:txBody>
          <a:bodyPr anchor="ctr"/>
          <a:lstStyle>
            <a:lvl1pPr marL="0" indent="0" algn="ctr">
              <a:buNone/>
              <a:defRPr/>
            </a:lvl1pPr>
          </a:lstStyle>
          <a:p>
            <a:r>
              <a:rPr lang="nl-NL" dirty="0"/>
              <a:t>Graphic</a:t>
            </a:r>
          </a:p>
        </p:txBody>
      </p:sp>
      <p:sp>
        <p:nvSpPr>
          <p:cNvPr id="43" name="Picture Placeholder 3"/>
          <p:cNvSpPr>
            <a:spLocks noGrp="1"/>
          </p:cNvSpPr>
          <p:nvPr>
            <p:ph type="pic" sz="quarter" idx="29" hasCustomPrompt="1"/>
          </p:nvPr>
        </p:nvSpPr>
        <p:spPr>
          <a:xfrm>
            <a:off x="8088302" y="1662175"/>
            <a:ext cx="573496" cy="637218"/>
          </a:xfrm>
          <a:prstGeom prst="ellipse">
            <a:avLst/>
          </a:prstGeom>
          <a:solidFill>
            <a:schemeClr val="bg2"/>
          </a:solidFill>
          <a:ln w="76200">
            <a:noFill/>
          </a:ln>
          <a:effectLst>
            <a:softEdge rad="0"/>
          </a:effectLst>
        </p:spPr>
        <p:txBody>
          <a:bodyPr anchor="ctr">
            <a:normAutofit/>
          </a:bodyPr>
          <a:lstStyle>
            <a:lvl1pPr marL="0" indent="0" algn="ctr">
              <a:buNone/>
              <a:defRPr sz="750"/>
            </a:lvl1pPr>
          </a:lstStyle>
          <a:p>
            <a:r>
              <a:rPr lang="nl-NL" dirty="0"/>
              <a:t>icon</a:t>
            </a:r>
          </a:p>
        </p:txBody>
      </p:sp>
      <p:sp>
        <p:nvSpPr>
          <p:cNvPr id="44" name="Picture Placeholder 3"/>
          <p:cNvSpPr>
            <a:spLocks noGrp="1"/>
          </p:cNvSpPr>
          <p:nvPr>
            <p:ph type="pic" sz="quarter" idx="30" hasCustomPrompt="1"/>
          </p:nvPr>
        </p:nvSpPr>
        <p:spPr>
          <a:xfrm>
            <a:off x="8088013" y="2522594"/>
            <a:ext cx="573496" cy="637218"/>
          </a:xfrm>
          <a:prstGeom prst="ellipse">
            <a:avLst/>
          </a:prstGeom>
          <a:solidFill>
            <a:schemeClr val="bg2"/>
          </a:solidFill>
          <a:ln w="76200">
            <a:noFill/>
          </a:ln>
          <a:effectLst>
            <a:softEdge rad="0"/>
          </a:effectLst>
        </p:spPr>
        <p:txBody>
          <a:bodyPr anchor="ctr">
            <a:normAutofit/>
          </a:bodyPr>
          <a:lstStyle>
            <a:lvl1pPr marL="0" indent="0" algn="ctr">
              <a:buNone/>
              <a:defRPr sz="750"/>
            </a:lvl1pPr>
          </a:lstStyle>
          <a:p>
            <a:r>
              <a:rPr lang="nl-NL" dirty="0"/>
              <a:t>icon</a:t>
            </a:r>
          </a:p>
        </p:txBody>
      </p:sp>
      <p:sp>
        <p:nvSpPr>
          <p:cNvPr id="45" name="Picture Placeholder 3"/>
          <p:cNvSpPr>
            <a:spLocks noGrp="1"/>
          </p:cNvSpPr>
          <p:nvPr>
            <p:ph type="pic" sz="quarter" idx="31" hasCustomPrompt="1"/>
          </p:nvPr>
        </p:nvSpPr>
        <p:spPr>
          <a:xfrm>
            <a:off x="8088012" y="3381545"/>
            <a:ext cx="573496" cy="637218"/>
          </a:xfrm>
          <a:prstGeom prst="ellipse">
            <a:avLst/>
          </a:prstGeom>
          <a:solidFill>
            <a:schemeClr val="bg2"/>
          </a:solidFill>
          <a:ln w="76200">
            <a:noFill/>
          </a:ln>
          <a:effectLst>
            <a:softEdge rad="0"/>
          </a:effectLst>
        </p:spPr>
        <p:txBody>
          <a:bodyPr anchor="ctr">
            <a:normAutofit/>
          </a:bodyPr>
          <a:lstStyle>
            <a:lvl1pPr marL="0" indent="0" algn="ctr">
              <a:buNone/>
              <a:defRPr sz="750"/>
            </a:lvl1pPr>
          </a:lstStyle>
          <a:p>
            <a:r>
              <a:rPr lang="nl-NL" dirty="0"/>
              <a:t>icon</a:t>
            </a:r>
          </a:p>
        </p:txBody>
      </p:sp>
      <p:sp>
        <p:nvSpPr>
          <p:cNvPr id="46" name="Picture Placeholder 3"/>
          <p:cNvSpPr>
            <a:spLocks noGrp="1"/>
          </p:cNvSpPr>
          <p:nvPr>
            <p:ph type="pic" sz="quarter" idx="32" hasCustomPrompt="1"/>
          </p:nvPr>
        </p:nvSpPr>
        <p:spPr>
          <a:xfrm>
            <a:off x="8088013" y="4241230"/>
            <a:ext cx="573496" cy="637218"/>
          </a:xfrm>
          <a:prstGeom prst="ellipse">
            <a:avLst/>
          </a:prstGeom>
          <a:solidFill>
            <a:schemeClr val="bg2"/>
          </a:solidFill>
          <a:ln w="76200">
            <a:noFill/>
          </a:ln>
          <a:effectLst>
            <a:softEdge rad="0"/>
          </a:effectLst>
        </p:spPr>
        <p:txBody>
          <a:bodyPr anchor="ctr">
            <a:normAutofit/>
          </a:bodyPr>
          <a:lstStyle>
            <a:lvl1pPr marL="0" indent="0" algn="ctr">
              <a:buNone/>
              <a:defRPr sz="750"/>
            </a:lvl1pPr>
          </a:lstStyle>
          <a:p>
            <a:r>
              <a:rPr lang="nl-NL" dirty="0"/>
              <a:t>icon</a:t>
            </a:r>
          </a:p>
        </p:txBody>
      </p:sp>
      <p:pic>
        <p:nvPicPr>
          <p:cNvPr id="21" name="Picture 20">
            <a:extLst>
              <a:ext uri="{FF2B5EF4-FFF2-40B4-BE49-F238E27FC236}">
                <a16:creationId xmlns:a16="http://schemas.microsoft.com/office/drawing/2014/main" id="{F60D8E4A-22DD-4F9D-A613-25037FC5BD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5979" y="5142275"/>
            <a:ext cx="1343234" cy="360000"/>
          </a:xfrm>
          <a:prstGeom prst="rect">
            <a:avLst/>
          </a:prstGeom>
        </p:spPr>
      </p:pic>
    </p:spTree>
    <p:extLst>
      <p:ext uri="{BB962C8B-B14F-4D97-AF65-F5344CB8AC3E}">
        <p14:creationId xmlns:p14="http://schemas.microsoft.com/office/powerpoint/2010/main" val="4257404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image be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203" y="552983"/>
            <a:ext cx="8179594" cy="576791"/>
          </a:xfrm>
        </p:spPr>
        <p:txBody>
          <a:bodyPr anchor="t"/>
          <a:lstStyle>
            <a:lvl1pPr algn="ctr">
              <a:defRPr sz="3000" b="1" cap="none" baseline="0">
                <a:solidFill>
                  <a:schemeClr val="tx1"/>
                </a:solidFill>
              </a:defRPr>
            </a:lvl1pPr>
          </a:lstStyle>
          <a:p>
            <a:r>
              <a:rPr lang="en-US" dirty="0"/>
              <a:t>Click To Edit Slide Title</a:t>
            </a:r>
          </a:p>
        </p:txBody>
      </p:sp>
      <p:sp>
        <p:nvSpPr>
          <p:cNvPr id="3" name="Text Placeholder 2"/>
          <p:cNvSpPr>
            <a:spLocks noGrp="1"/>
          </p:cNvSpPr>
          <p:nvPr>
            <p:ph type="body" idx="1" hasCustomPrompt="1"/>
          </p:nvPr>
        </p:nvSpPr>
        <p:spPr>
          <a:xfrm>
            <a:off x="484585" y="1122099"/>
            <a:ext cx="8177213" cy="583145"/>
          </a:xfrm>
        </p:spPr>
        <p:txBody>
          <a:bodyPr anchor="ct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secondary title</a:t>
            </a:r>
          </a:p>
        </p:txBody>
      </p:sp>
      <p:sp>
        <p:nvSpPr>
          <p:cNvPr id="8" name="Picture Placeholder 3"/>
          <p:cNvSpPr>
            <a:spLocks noGrp="1"/>
          </p:cNvSpPr>
          <p:nvPr>
            <p:ph type="pic" sz="quarter" idx="16" hasCustomPrompt="1"/>
          </p:nvPr>
        </p:nvSpPr>
        <p:spPr>
          <a:xfrm>
            <a:off x="488210" y="1716785"/>
            <a:ext cx="8160518" cy="3445237"/>
          </a:xfrm>
          <a:solidFill>
            <a:schemeClr val="bg2"/>
          </a:solidFill>
        </p:spPr>
        <p:txBody>
          <a:bodyPr anchor="ctr"/>
          <a:lstStyle>
            <a:lvl1pPr marL="0" indent="0" algn="ctr">
              <a:buNone/>
              <a:defRPr/>
            </a:lvl1pPr>
          </a:lstStyle>
          <a:p>
            <a:r>
              <a:rPr lang="nl-NL" dirty="0"/>
              <a:t>Graphic, Photo or Chart</a:t>
            </a:r>
          </a:p>
        </p:txBody>
      </p:sp>
    </p:spTree>
    <p:extLst>
      <p:ext uri="{BB962C8B-B14F-4D97-AF65-F5344CB8AC3E}">
        <p14:creationId xmlns:p14="http://schemas.microsoft.com/office/powerpoint/2010/main" val="112439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96C884-E6FD-47FA-8D85-7B2C1C883F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5979" y="5142275"/>
            <a:ext cx="1343234" cy="360000"/>
          </a:xfrm>
          <a:prstGeom prst="rect">
            <a:avLst/>
          </a:prstGeom>
        </p:spPr>
      </p:pic>
    </p:spTree>
    <p:extLst>
      <p:ext uri="{BB962C8B-B14F-4D97-AF65-F5344CB8AC3E}">
        <p14:creationId xmlns:p14="http://schemas.microsoft.com/office/powerpoint/2010/main" val="233567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pic>
        <p:nvPicPr>
          <p:cNvPr id="7" name="Picture Placeholder 9">
            <a:extLst>
              <a:ext uri="{FF2B5EF4-FFF2-40B4-BE49-F238E27FC236}">
                <a16:creationId xmlns:a16="http://schemas.microsoft.com/office/drawing/2014/main" id="{629CEC5C-2335-4B07-82D7-1B690120C7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947764"/>
            <a:ext cx="9144001" cy="3992705"/>
          </a:xfrm>
          <a:prstGeom prst="rect">
            <a:avLst/>
          </a:prstGeom>
        </p:spPr>
      </p:pic>
      <p:sp>
        <p:nvSpPr>
          <p:cNvPr id="9" name="Rectangle 8">
            <a:extLst>
              <a:ext uri="{FF2B5EF4-FFF2-40B4-BE49-F238E27FC236}">
                <a16:creationId xmlns:a16="http://schemas.microsoft.com/office/drawing/2014/main" id="{7A723FE0-8B30-484F-885B-32F9877FD530}"/>
              </a:ext>
            </a:extLst>
          </p:cNvPr>
          <p:cNvSpPr/>
          <p:nvPr userDrawn="1"/>
        </p:nvSpPr>
        <p:spPr>
          <a:xfrm>
            <a:off x="-1" y="2282033"/>
            <a:ext cx="9144001" cy="343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endParaRPr lang="nl-NL" sz="1350" dirty="0"/>
          </a:p>
        </p:txBody>
      </p:sp>
      <p:sp>
        <p:nvSpPr>
          <p:cNvPr id="2" name="Title 1"/>
          <p:cNvSpPr>
            <a:spLocks noGrp="1"/>
          </p:cNvSpPr>
          <p:nvPr>
            <p:ph type="ctrTitle" hasCustomPrompt="1"/>
          </p:nvPr>
        </p:nvSpPr>
        <p:spPr>
          <a:xfrm>
            <a:off x="482206" y="2868526"/>
            <a:ext cx="8179593" cy="564444"/>
          </a:xfrm>
          <a:ln>
            <a:noFill/>
          </a:ln>
        </p:spPr>
        <p:txBody>
          <a:bodyPr anchor="ctr">
            <a:noAutofit/>
          </a:bodyPr>
          <a:lstStyle>
            <a:lvl1pPr algn="ctr">
              <a:defRPr sz="3600" cap="all" baseline="0">
                <a:solidFill>
                  <a:schemeClr val="bg2"/>
                </a:solidFill>
                <a:latin typeface="+mj-lt"/>
              </a:defRPr>
            </a:lvl1pPr>
          </a:lstStyle>
          <a:p>
            <a:r>
              <a:rPr lang="en-US" dirty="0"/>
              <a:t>CLICK TO EDIT MAIN TITLE</a:t>
            </a:r>
          </a:p>
        </p:txBody>
      </p:sp>
      <p:sp>
        <p:nvSpPr>
          <p:cNvPr id="8" name="Text Placeholder 7">
            <a:extLst>
              <a:ext uri="{FF2B5EF4-FFF2-40B4-BE49-F238E27FC236}">
                <a16:creationId xmlns:a16="http://schemas.microsoft.com/office/drawing/2014/main" id="{B302F289-8410-4A80-9B9E-5D5013CE93B3}"/>
              </a:ext>
            </a:extLst>
          </p:cNvPr>
          <p:cNvSpPr>
            <a:spLocks noGrp="1"/>
          </p:cNvSpPr>
          <p:nvPr>
            <p:ph type="body" sz="quarter" idx="10"/>
          </p:nvPr>
        </p:nvSpPr>
        <p:spPr>
          <a:xfrm>
            <a:off x="482206" y="3432970"/>
            <a:ext cx="8179593" cy="576792"/>
          </a:xfrm>
        </p:spPr>
        <p:txBody>
          <a:bodyPr anchor="ctr"/>
          <a:lstStyle>
            <a:lvl1pPr marL="0" indent="0" algn="ctr">
              <a:buNone/>
              <a:defRPr>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a:t>Edit Master text styles</a:t>
            </a:r>
          </a:p>
        </p:txBody>
      </p:sp>
    </p:spTree>
    <p:extLst>
      <p:ext uri="{BB962C8B-B14F-4D97-AF65-F5344CB8AC3E}">
        <p14:creationId xmlns:p14="http://schemas.microsoft.com/office/powerpoint/2010/main" val="240052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4C465-ADEB-4B5B-95A6-26AA9B1976DF}"/>
              </a:ext>
            </a:extLst>
          </p:cNvPr>
          <p:cNvSpPr>
            <a:spLocks noGrp="1"/>
          </p:cNvSpPr>
          <p:nvPr>
            <p:ph type="body" sz="quarter" idx="17"/>
          </p:nvPr>
        </p:nvSpPr>
        <p:spPr>
          <a:xfrm>
            <a:off x="565152" y="1705244"/>
            <a:ext cx="4838700" cy="3456781"/>
          </a:xfrm>
        </p:spPr>
        <p:txBody>
          <a:bodyPr/>
          <a:lstStyle>
            <a:lvl1pPr marL="257175" indent="-257175">
              <a:lnSpc>
                <a:spcPct val="120000"/>
              </a:lnSpc>
              <a:buClr>
                <a:schemeClr val="accent1"/>
              </a:buClr>
              <a:buSzPct val="80000"/>
              <a:buFont typeface="Wingdings" panose="05000000000000000000" pitchFamily="2" charset="2"/>
              <a:buChar char="§"/>
              <a:defRPr sz="1800">
                <a:latin typeface="+mn-lt"/>
              </a:defRPr>
            </a:lvl1pPr>
            <a:lvl2pPr marL="557213" indent="-214313">
              <a:lnSpc>
                <a:spcPct val="120000"/>
              </a:lnSpc>
              <a:buClr>
                <a:schemeClr val="accent1"/>
              </a:buClr>
              <a:buSzPct val="80000"/>
              <a:buFont typeface="Wingdings" panose="05000000000000000000" pitchFamily="2" charset="2"/>
              <a:buChar char="§"/>
              <a:defRPr sz="1500">
                <a:latin typeface="+mn-lt"/>
              </a:defRPr>
            </a:lvl2pPr>
          </a:lstStyle>
          <a:p>
            <a:pPr lvl="0"/>
            <a:r>
              <a:rPr lang="en-US"/>
              <a:t>Edit Master text styles</a:t>
            </a:r>
          </a:p>
          <a:p>
            <a:pPr lvl="1"/>
            <a:r>
              <a:rPr lang="en-US"/>
              <a:t>Second level</a:t>
            </a:r>
          </a:p>
        </p:txBody>
      </p:sp>
      <p:sp>
        <p:nvSpPr>
          <p:cNvPr id="35" name="Title 29">
            <a:extLst>
              <a:ext uri="{FF2B5EF4-FFF2-40B4-BE49-F238E27FC236}">
                <a16:creationId xmlns:a16="http://schemas.microsoft.com/office/drawing/2014/main" id="{9A2E0F7B-C885-48EC-88C2-6644D481FCE7}"/>
              </a:ext>
            </a:extLst>
          </p:cNvPr>
          <p:cNvSpPr>
            <a:spLocks noGrp="1"/>
          </p:cNvSpPr>
          <p:nvPr>
            <p:ph type="title"/>
          </p:nvPr>
        </p:nvSpPr>
        <p:spPr>
          <a:xfrm>
            <a:off x="0" y="548284"/>
            <a:ext cx="5461172" cy="660144"/>
          </a:xfrm>
          <a:gradFill flip="none" rotWithShape="1">
            <a:gsLst>
              <a:gs pos="0">
                <a:schemeClr val="accent1"/>
              </a:gs>
              <a:gs pos="100000">
                <a:schemeClr val="accent1"/>
              </a:gs>
            </a:gsLst>
            <a:lin ang="0" scaled="0"/>
            <a:tileRect/>
          </a:gradFill>
        </p:spPr>
        <p:txBody>
          <a:bodyPr vert="horz" wrap="none" lIns="648000" tIns="144000" rIns="900000" bIns="144000" rtlCol="0" anchor="ctr">
            <a:spAutoFit/>
          </a:bodyPr>
          <a:lstStyle>
            <a:lvl1pPr algn="l">
              <a:defRPr lang="en-GB" sz="2400">
                <a:solidFill>
                  <a:schemeClr val="bg1"/>
                </a:solidFill>
                <a:latin typeface="+mj-lt"/>
              </a:defRPr>
            </a:lvl1pPr>
          </a:lstStyle>
          <a:p>
            <a:pPr marL="0" lvl="0" algn="l">
              <a:tabLst>
                <a:tab pos="407194" algn="l"/>
              </a:tabLst>
            </a:pPr>
            <a:r>
              <a:rPr lang="en-US" dirty="0"/>
              <a:t>Click to edit Master title style</a:t>
            </a:r>
            <a:endParaRPr lang="en-GB" dirty="0"/>
          </a:p>
        </p:txBody>
      </p:sp>
      <p:pic>
        <p:nvPicPr>
          <p:cNvPr id="4" name="Picture 3">
            <a:extLst>
              <a:ext uri="{FF2B5EF4-FFF2-40B4-BE49-F238E27FC236}">
                <a16:creationId xmlns:a16="http://schemas.microsoft.com/office/drawing/2014/main" id="{7D81E401-71B2-47B4-BDBA-CBC5D161BB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5979" y="5142275"/>
            <a:ext cx="1343234" cy="360000"/>
          </a:xfrm>
          <a:prstGeom prst="rect">
            <a:avLst/>
          </a:prstGeom>
        </p:spPr>
      </p:pic>
    </p:spTree>
    <p:extLst>
      <p:ext uri="{BB962C8B-B14F-4D97-AF65-F5344CB8AC3E}">
        <p14:creationId xmlns:p14="http://schemas.microsoft.com/office/powerpoint/2010/main" val="268782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with subhead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4C465-ADEB-4B5B-95A6-26AA9B1976DF}"/>
              </a:ext>
            </a:extLst>
          </p:cNvPr>
          <p:cNvSpPr>
            <a:spLocks noGrp="1"/>
          </p:cNvSpPr>
          <p:nvPr>
            <p:ph type="body" sz="quarter" idx="17"/>
          </p:nvPr>
        </p:nvSpPr>
        <p:spPr>
          <a:xfrm>
            <a:off x="482204" y="2282032"/>
            <a:ext cx="4838700" cy="2879989"/>
          </a:xfrm>
        </p:spPr>
        <p:txBody>
          <a:bodyPr/>
          <a:lstStyle>
            <a:lvl1pPr marL="257175" indent="-257175">
              <a:lnSpc>
                <a:spcPct val="120000"/>
              </a:lnSpc>
              <a:buClr>
                <a:schemeClr val="accent1"/>
              </a:buClr>
              <a:buSzPct val="80000"/>
              <a:buFont typeface="Wingdings" panose="05000000000000000000" pitchFamily="2" charset="2"/>
              <a:buChar char="§"/>
              <a:defRPr sz="1800">
                <a:latin typeface="+mn-lt"/>
              </a:defRPr>
            </a:lvl1pPr>
            <a:lvl2pPr marL="557213" indent="-214313">
              <a:lnSpc>
                <a:spcPct val="120000"/>
              </a:lnSpc>
              <a:buClr>
                <a:schemeClr val="accent1"/>
              </a:buClr>
              <a:buSzPct val="80000"/>
              <a:buFont typeface="Wingdings" panose="05000000000000000000" pitchFamily="2" charset="2"/>
              <a:buChar char="§"/>
              <a:defRPr sz="1500">
                <a:latin typeface="+mn-lt"/>
              </a:defRPr>
            </a:lvl2pPr>
          </a:lstStyle>
          <a:p>
            <a:pPr lvl="0"/>
            <a:r>
              <a:rPr lang="en-US"/>
              <a:t>Edit Master text styles</a:t>
            </a:r>
          </a:p>
          <a:p>
            <a:pPr lvl="1"/>
            <a:r>
              <a:rPr lang="en-US"/>
              <a:t>Second level</a:t>
            </a:r>
          </a:p>
        </p:txBody>
      </p:sp>
      <p:sp>
        <p:nvSpPr>
          <p:cNvPr id="35" name="Title 29">
            <a:extLst>
              <a:ext uri="{FF2B5EF4-FFF2-40B4-BE49-F238E27FC236}">
                <a16:creationId xmlns:a16="http://schemas.microsoft.com/office/drawing/2014/main" id="{9A2E0F7B-C885-48EC-88C2-6644D481FCE7}"/>
              </a:ext>
            </a:extLst>
          </p:cNvPr>
          <p:cNvSpPr>
            <a:spLocks noGrp="1"/>
          </p:cNvSpPr>
          <p:nvPr>
            <p:ph type="title"/>
          </p:nvPr>
        </p:nvSpPr>
        <p:spPr>
          <a:xfrm>
            <a:off x="0" y="548284"/>
            <a:ext cx="5461172" cy="660144"/>
          </a:xfrm>
          <a:gradFill flip="none" rotWithShape="1">
            <a:gsLst>
              <a:gs pos="0">
                <a:schemeClr val="accent1"/>
              </a:gs>
              <a:gs pos="100000">
                <a:schemeClr val="accent1"/>
              </a:gs>
            </a:gsLst>
            <a:lin ang="0" scaled="0"/>
            <a:tileRect/>
          </a:gradFill>
        </p:spPr>
        <p:txBody>
          <a:bodyPr vert="horz" wrap="none" lIns="648000" tIns="144000" rIns="900000" bIns="144000" rtlCol="0" anchor="ctr">
            <a:spAutoFit/>
          </a:bodyPr>
          <a:lstStyle>
            <a:lvl1pPr algn="l">
              <a:defRPr lang="en-GB" sz="2400">
                <a:solidFill>
                  <a:schemeClr val="bg1"/>
                </a:solidFill>
                <a:latin typeface="+mj-lt"/>
              </a:defRPr>
            </a:lvl1pPr>
          </a:lstStyle>
          <a:p>
            <a:pPr marL="0" lvl="0" algn="l">
              <a:tabLst>
                <a:tab pos="407194" algn="l"/>
              </a:tabLst>
            </a:pPr>
            <a:r>
              <a:rPr lang="en-US"/>
              <a:t>Click to edit Master title style</a:t>
            </a:r>
            <a:endParaRPr lang="en-GB" dirty="0"/>
          </a:p>
        </p:txBody>
      </p:sp>
      <p:sp>
        <p:nvSpPr>
          <p:cNvPr id="4" name="Text Placeholder 8">
            <a:extLst>
              <a:ext uri="{FF2B5EF4-FFF2-40B4-BE49-F238E27FC236}">
                <a16:creationId xmlns:a16="http://schemas.microsoft.com/office/drawing/2014/main" id="{2189D19D-AE34-4C0D-8346-DDF0D8BD330A}"/>
              </a:ext>
            </a:extLst>
          </p:cNvPr>
          <p:cNvSpPr>
            <a:spLocks noGrp="1"/>
          </p:cNvSpPr>
          <p:nvPr>
            <p:ph type="body" sz="quarter" idx="18"/>
          </p:nvPr>
        </p:nvSpPr>
        <p:spPr>
          <a:xfrm>
            <a:off x="482204" y="1705241"/>
            <a:ext cx="4838700" cy="576792"/>
          </a:xfrm>
        </p:spPr>
        <p:txBody>
          <a:bodyPr>
            <a:normAutofit/>
          </a:bodyPr>
          <a:lstStyle>
            <a:lvl1pPr marL="0" indent="0">
              <a:lnSpc>
                <a:spcPct val="120000"/>
              </a:lnSpc>
              <a:buClr>
                <a:schemeClr val="accent1"/>
              </a:buClr>
              <a:buSzPct val="80000"/>
              <a:buFont typeface="Wingdings" panose="05000000000000000000" pitchFamily="2" charset="2"/>
              <a:buNone/>
              <a:defRPr sz="2100" b="1">
                <a:latin typeface="+mn-lt"/>
              </a:defRPr>
            </a:lvl1pPr>
            <a:lvl2pPr marL="557213" indent="-214313">
              <a:lnSpc>
                <a:spcPct val="120000"/>
              </a:lnSpc>
              <a:buClr>
                <a:schemeClr val="accent1"/>
              </a:buClr>
              <a:buSzPct val="80000"/>
              <a:buFont typeface="Wingdings" panose="05000000000000000000" pitchFamily="2" charset="2"/>
              <a:buChar char="§"/>
              <a:defRPr sz="1500">
                <a:latin typeface="+mn-lt"/>
              </a:defRPr>
            </a:lvl2pPr>
          </a:lstStyle>
          <a:p>
            <a:pPr lvl="0"/>
            <a:r>
              <a:rPr lang="en-US"/>
              <a:t>Edit Master text styles</a:t>
            </a:r>
          </a:p>
        </p:txBody>
      </p:sp>
      <p:pic>
        <p:nvPicPr>
          <p:cNvPr id="6" name="Picture 5">
            <a:extLst>
              <a:ext uri="{FF2B5EF4-FFF2-40B4-BE49-F238E27FC236}">
                <a16:creationId xmlns:a16="http://schemas.microsoft.com/office/drawing/2014/main" id="{A9E768CB-DC22-4637-BDC3-7BBEE9235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5979" y="5142275"/>
            <a:ext cx="1343234" cy="360000"/>
          </a:xfrm>
          <a:prstGeom prst="rect">
            <a:avLst/>
          </a:prstGeom>
        </p:spPr>
      </p:pic>
    </p:spTree>
    <p:extLst>
      <p:ext uri="{BB962C8B-B14F-4D97-AF65-F5344CB8AC3E}">
        <p14:creationId xmlns:p14="http://schemas.microsoft.com/office/powerpoint/2010/main" val="45646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 Two column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4C465-ADEB-4B5B-95A6-26AA9B1976DF}"/>
              </a:ext>
            </a:extLst>
          </p:cNvPr>
          <p:cNvSpPr>
            <a:spLocks noGrp="1"/>
          </p:cNvSpPr>
          <p:nvPr>
            <p:ph type="body" sz="quarter" idx="17"/>
          </p:nvPr>
        </p:nvSpPr>
        <p:spPr>
          <a:xfrm>
            <a:off x="482205" y="1705244"/>
            <a:ext cx="4032647" cy="3456781"/>
          </a:xfrm>
        </p:spPr>
        <p:txBody>
          <a:bodyPr/>
          <a:lstStyle>
            <a:lvl1pPr marL="257175" indent="-257175">
              <a:lnSpc>
                <a:spcPct val="120000"/>
              </a:lnSpc>
              <a:buClr>
                <a:schemeClr val="accent1"/>
              </a:buClr>
              <a:buSzPct val="80000"/>
              <a:buFont typeface="Wingdings" panose="05000000000000000000" pitchFamily="2" charset="2"/>
              <a:buChar char="§"/>
              <a:defRPr sz="1800">
                <a:latin typeface="+mn-lt"/>
              </a:defRPr>
            </a:lvl1pPr>
            <a:lvl2pPr marL="557213" indent="-214313">
              <a:lnSpc>
                <a:spcPct val="120000"/>
              </a:lnSpc>
              <a:buClr>
                <a:schemeClr val="accent1"/>
              </a:buClr>
              <a:buSzPct val="80000"/>
              <a:buFont typeface="Wingdings" panose="05000000000000000000" pitchFamily="2" charset="2"/>
              <a:buChar char="§"/>
              <a:defRPr sz="1500">
                <a:latin typeface="+mn-lt"/>
              </a:defRPr>
            </a:lvl2pPr>
          </a:lstStyle>
          <a:p>
            <a:pPr lvl="0"/>
            <a:r>
              <a:rPr lang="en-US"/>
              <a:t>Edit Master text styles</a:t>
            </a:r>
          </a:p>
          <a:p>
            <a:pPr lvl="1"/>
            <a:r>
              <a:rPr lang="en-US"/>
              <a:t>Second level</a:t>
            </a:r>
          </a:p>
        </p:txBody>
      </p:sp>
      <p:sp>
        <p:nvSpPr>
          <p:cNvPr id="35" name="Title 29">
            <a:extLst>
              <a:ext uri="{FF2B5EF4-FFF2-40B4-BE49-F238E27FC236}">
                <a16:creationId xmlns:a16="http://schemas.microsoft.com/office/drawing/2014/main" id="{9A2E0F7B-C885-48EC-88C2-6644D481FCE7}"/>
              </a:ext>
            </a:extLst>
          </p:cNvPr>
          <p:cNvSpPr>
            <a:spLocks noGrp="1"/>
          </p:cNvSpPr>
          <p:nvPr>
            <p:ph type="title"/>
          </p:nvPr>
        </p:nvSpPr>
        <p:spPr>
          <a:xfrm>
            <a:off x="0" y="548284"/>
            <a:ext cx="5461172" cy="660144"/>
          </a:xfrm>
          <a:gradFill flip="none" rotWithShape="1">
            <a:gsLst>
              <a:gs pos="0">
                <a:schemeClr val="accent1"/>
              </a:gs>
              <a:gs pos="100000">
                <a:schemeClr val="accent1"/>
              </a:gs>
            </a:gsLst>
            <a:lin ang="0" scaled="0"/>
            <a:tileRect/>
          </a:gradFill>
        </p:spPr>
        <p:txBody>
          <a:bodyPr vert="horz" wrap="none" lIns="648000" tIns="144000" rIns="900000" bIns="144000" rtlCol="0" anchor="ctr">
            <a:spAutoFit/>
          </a:bodyPr>
          <a:lstStyle>
            <a:lvl1pPr algn="l">
              <a:defRPr lang="en-GB" sz="2400">
                <a:solidFill>
                  <a:schemeClr val="bg1"/>
                </a:solidFill>
                <a:latin typeface="+mj-lt"/>
              </a:defRPr>
            </a:lvl1pPr>
          </a:lstStyle>
          <a:p>
            <a:pPr marL="0" lvl="0" algn="l">
              <a:tabLst>
                <a:tab pos="407194" algn="l"/>
              </a:tabLst>
            </a:pPr>
            <a:r>
              <a:rPr lang="en-US"/>
              <a:t>Click to edit Master title style</a:t>
            </a:r>
            <a:endParaRPr lang="en-GB" dirty="0"/>
          </a:p>
        </p:txBody>
      </p:sp>
      <p:sp>
        <p:nvSpPr>
          <p:cNvPr id="4" name="Text Placeholder 8">
            <a:extLst>
              <a:ext uri="{FF2B5EF4-FFF2-40B4-BE49-F238E27FC236}">
                <a16:creationId xmlns:a16="http://schemas.microsoft.com/office/drawing/2014/main" id="{C51035D9-6BF2-46E6-B2D2-D52B7E31955F}"/>
              </a:ext>
            </a:extLst>
          </p:cNvPr>
          <p:cNvSpPr>
            <a:spLocks noGrp="1"/>
          </p:cNvSpPr>
          <p:nvPr>
            <p:ph type="body" sz="quarter" idx="18"/>
          </p:nvPr>
        </p:nvSpPr>
        <p:spPr>
          <a:xfrm>
            <a:off x="4629153" y="1705244"/>
            <a:ext cx="4032647" cy="3456781"/>
          </a:xfrm>
        </p:spPr>
        <p:txBody>
          <a:bodyPr/>
          <a:lstStyle>
            <a:lvl1pPr marL="257175" indent="-257175">
              <a:lnSpc>
                <a:spcPct val="120000"/>
              </a:lnSpc>
              <a:buClr>
                <a:schemeClr val="accent1"/>
              </a:buClr>
              <a:buSzPct val="80000"/>
              <a:buFont typeface="Wingdings" panose="05000000000000000000" pitchFamily="2" charset="2"/>
              <a:buChar char="§"/>
              <a:defRPr sz="1800">
                <a:latin typeface="+mn-lt"/>
              </a:defRPr>
            </a:lvl1pPr>
            <a:lvl2pPr marL="557213" indent="-214313">
              <a:lnSpc>
                <a:spcPct val="120000"/>
              </a:lnSpc>
              <a:buClr>
                <a:schemeClr val="accent1"/>
              </a:buClr>
              <a:buSzPct val="80000"/>
              <a:buFont typeface="Wingdings" panose="05000000000000000000" pitchFamily="2" charset="2"/>
              <a:buChar char="§"/>
              <a:defRPr sz="1500">
                <a:latin typeface="+mn-lt"/>
              </a:defRPr>
            </a:lvl2pPr>
          </a:lstStyle>
          <a:p>
            <a:pPr lvl="0"/>
            <a:r>
              <a:rPr lang="en-US"/>
              <a:t>Edit Master text styles</a:t>
            </a:r>
          </a:p>
          <a:p>
            <a:pPr lvl="1"/>
            <a:r>
              <a:rPr lang="en-US"/>
              <a:t>Second level</a:t>
            </a:r>
          </a:p>
        </p:txBody>
      </p:sp>
      <p:pic>
        <p:nvPicPr>
          <p:cNvPr id="6" name="Picture 5">
            <a:extLst>
              <a:ext uri="{FF2B5EF4-FFF2-40B4-BE49-F238E27FC236}">
                <a16:creationId xmlns:a16="http://schemas.microsoft.com/office/drawing/2014/main" id="{EC8EA2BA-023F-4D9C-B1EC-B8EF7B744D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5979" y="5142275"/>
            <a:ext cx="1343234" cy="360000"/>
          </a:xfrm>
          <a:prstGeom prst="rect">
            <a:avLst/>
          </a:prstGeom>
        </p:spPr>
      </p:pic>
    </p:spTree>
    <p:extLst>
      <p:ext uri="{BB962C8B-B14F-4D97-AF65-F5344CB8AC3E}">
        <p14:creationId xmlns:p14="http://schemas.microsoft.com/office/powerpoint/2010/main" val="157741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3991" y="552983"/>
            <a:ext cx="8176022" cy="576791"/>
          </a:xfrm>
        </p:spPr>
        <p:txBody>
          <a:bodyPr anchor="ctr">
            <a:noAutofit/>
          </a:bodyPr>
          <a:lstStyle>
            <a:lvl1pPr algn="ctr">
              <a:defRPr sz="2400" b="1" cap="none" baseline="0">
                <a:solidFill>
                  <a:schemeClr val="tx1"/>
                </a:solidFill>
              </a:defRPr>
            </a:lvl1pPr>
          </a:lstStyle>
          <a:p>
            <a:r>
              <a:rPr lang="en-US" dirty="0"/>
              <a:t>Click To Edit Slide Title</a:t>
            </a:r>
          </a:p>
        </p:txBody>
      </p:sp>
      <p:sp>
        <p:nvSpPr>
          <p:cNvPr id="9" name="Picture Placeholder 3"/>
          <p:cNvSpPr>
            <a:spLocks noGrp="1"/>
          </p:cNvSpPr>
          <p:nvPr>
            <p:ph type="pic" sz="quarter" idx="17" hasCustomPrompt="1"/>
          </p:nvPr>
        </p:nvSpPr>
        <p:spPr>
          <a:xfrm>
            <a:off x="483990" y="1705240"/>
            <a:ext cx="8176021" cy="3456780"/>
          </a:xfrm>
          <a:solidFill>
            <a:schemeClr val="bg2"/>
          </a:solidFill>
        </p:spPr>
        <p:txBody>
          <a:bodyPr anchor="ctr"/>
          <a:lstStyle>
            <a:lvl1pPr marL="0" indent="0" algn="ctr">
              <a:buNone/>
              <a:defRPr/>
            </a:lvl1pPr>
          </a:lstStyle>
          <a:p>
            <a:r>
              <a:rPr lang="nl-NL" dirty="0"/>
              <a:t>Photo</a:t>
            </a:r>
          </a:p>
        </p:txBody>
      </p:sp>
      <p:pic>
        <p:nvPicPr>
          <p:cNvPr id="5" name="Picture 4">
            <a:extLst>
              <a:ext uri="{FF2B5EF4-FFF2-40B4-BE49-F238E27FC236}">
                <a16:creationId xmlns:a16="http://schemas.microsoft.com/office/drawing/2014/main" id="{2494504F-2056-420C-B14F-8287482021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5979" y="5142275"/>
            <a:ext cx="1343234" cy="360000"/>
          </a:xfrm>
          <a:prstGeom prst="rect">
            <a:avLst/>
          </a:prstGeom>
        </p:spPr>
      </p:pic>
    </p:spTree>
    <p:extLst>
      <p:ext uri="{BB962C8B-B14F-4D97-AF65-F5344CB8AC3E}">
        <p14:creationId xmlns:p14="http://schemas.microsoft.com/office/powerpoint/2010/main" val="2670479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ai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4C465-ADEB-4B5B-95A6-26AA9B1976DF}"/>
              </a:ext>
            </a:extLst>
          </p:cNvPr>
          <p:cNvSpPr>
            <a:spLocks noGrp="1"/>
          </p:cNvSpPr>
          <p:nvPr>
            <p:ph type="body" sz="quarter" idx="17"/>
          </p:nvPr>
        </p:nvSpPr>
        <p:spPr>
          <a:xfrm>
            <a:off x="482204" y="1705244"/>
            <a:ext cx="4838700" cy="3456781"/>
          </a:xfrm>
        </p:spPr>
        <p:txBody>
          <a:bodyPr/>
          <a:lstStyle>
            <a:lvl1pPr marL="257175" indent="-257175">
              <a:lnSpc>
                <a:spcPct val="120000"/>
              </a:lnSpc>
              <a:buClr>
                <a:schemeClr val="accent1"/>
              </a:buClr>
              <a:buSzPct val="80000"/>
              <a:buFont typeface="Wingdings" panose="05000000000000000000" pitchFamily="2" charset="2"/>
              <a:buChar char="§"/>
              <a:defRPr sz="1800">
                <a:latin typeface="+mn-lt"/>
              </a:defRPr>
            </a:lvl1pPr>
            <a:lvl2pPr marL="557213" indent="-214313">
              <a:lnSpc>
                <a:spcPct val="120000"/>
              </a:lnSpc>
              <a:buClr>
                <a:schemeClr val="accent1"/>
              </a:buClr>
              <a:buSzPct val="80000"/>
              <a:buFont typeface="Wingdings" panose="05000000000000000000" pitchFamily="2" charset="2"/>
              <a:buChar char="§"/>
              <a:defRPr sz="1500">
                <a:latin typeface="+mn-lt"/>
              </a:defRPr>
            </a:lvl2pPr>
          </a:lstStyle>
          <a:p>
            <a:pPr lvl="0"/>
            <a:r>
              <a:rPr lang="en-US"/>
              <a:t>Edit Master text styles</a:t>
            </a:r>
          </a:p>
          <a:p>
            <a:pPr lvl="1"/>
            <a:r>
              <a:rPr lang="en-US"/>
              <a:t>Second level</a:t>
            </a:r>
          </a:p>
        </p:txBody>
      </p:sp>
      <p:sp>
        <p:nvSpPr>
          <p:cNvPr id="35" name="Title 29">
            <a:extLst>
              <a:ext uri="{FF2B5EF4-FFF2-40B4-BE49-F238E27FC236}">
                <a16:creationId xmlns:a16="http://schemas.microsoft.com/office/drawing/2014/main" id="{9A2E0F7B-C885-48EC-88C2-6644D481FCE7}"/>
              </a:ext>
            </a:extLst>
          </p:cNvPr>
          <p:cNvSpPr>
            <a:spLocks noGrp="1"/>
          </p:cNvSpPr>
          <p:nvPr>
            <p:ph type="title"/>
          </p:nvPr>
        </p:nvSpPr>
        <p:spPr>
          <a:xfrm>
            <a:off x="0" y="548284"/>
            <a:ext cx="5461172" cy="660144"/>
          </a:xfrm>
          <a:gradFill flip="none" rotWithShape="1">
            <a:gsLst>
              <a:gs pos="0">
                <a:schemeClr val="accent1"/>
              </a:gs>
              <a:gs pos="100000">
                <a:schemeClr val="accent1"/>
              </a:gs>
            </a:gsLst>
            <a:lin ang="0" scaled="0"/>
            <a:tileRect/>
          </a:gradFill>
        </p:spPr>
        <p:txBody>
          <a:bodyPr vert="horz" wrap="none" lIns="648000" tIns="144000" rIns="900000" bIns="144000" rtlCol="0" anchor="ctr">
            <a:spAutoFit/>
          </a:bodyPr>
          <a:lstStyle>
            <a:lvl1pPr algn="l">
              <a:defRPr lang="en-GB" sz="2400">
                <a:solidFill>
                  <a:schemeClr val="bg1"/>
                </a:solidFill>
                <a:latin typeface="+mj-lt"/>
              </a:defRPr>
            </a:lvl1pPr>
          </a:lstStyle>
          <a:p>
            <a:pPr marL="0" lvl="0" algn="l">
              <a:tabLst>
                <a:tab pos="407194" algn="l"/>
              </a:tabLst>
            </a:pPr>
            <a:r>
              <a:rPr lang="en-US"/>
              <a:t>Click to edit Master title style</a:t>
            </a:r>
            <a:endParaRPr lang="en-GB" dirty="0"/>
          </a:p>
        </p:txBody>
      </p:sp>
      <p:pic>
        <p:nvPicPr>
          <p:cNvPr id="5" name="Picture 4">
            <a:extLst>
              <a:ext uri="{FF2B5EF4-FFF2-40B4-BE49-F238E27FC236}">
                <a16:creationId xmlns:a16="http://schemas.microsoft.com/office/drawing/2014/main" id="{3066440A-D8B8-4B5E-937C-8AEE14C3E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5979" y="5142275"/>
            <a:ext cx="1343234" cy="360000"/>
          </a:xfrm>
          <a:prstGeom prst="rect">
            <a:avLst/>
          </a:prstGeom>
        </p:spPr>
      </p:pic>
    </p:spTree>
    <p:extLst>
      <p:ext uri="{BB962C8B-B14F-4D97-AF65-F5344CB8AC3E}">
        <p14:creationId xmlns:p14="http://schemas.microsoft.com/office/powerpoint/2010/main" val="196271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ain (with subhead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4C465-ADEB-4B5B-95A6-26AA9B1976DF}"/>
              </a:ext>
            </a:extLst>
          </p:cNvPr>
          <p:cNvSpPr>
            <a:spLocks noGrp="1"/>
          </p:cNvSpPr>
          <p:nvPr>
            <p:ph type="body" sz="quarter" idx="17"/>
          </p:nvPr>
        </p:nvSpPr>
        <p:spPr>
          <a:xfrm>
            <a:off x="482204" y="2282032"/>
            <a:ext cx="4838700" cy="2879989"/>
          </a:xfrm>
        </p:spPr>
        <p:txBody>
          <a:bodyPr/>
          <a:lstStyle>
            <a:lvl1pPr marL="257175" indent="-257175">
              <a:lnSpc>
                <a:spcPct val="120000"/>
              </a:lnSpc>
              <a:buClr>
                <a:schemeClr val="accent1"/>
              </a:buClr>
              <a:buSzPct val="80000"/>
              <a:buFont typeface="Wingdings" panose="05000000000000000000" pitchFamily="2" charset="2"/>
              <a:buChar char="§"/>
              <a:defRPr sz="1800">
                <a:latin typeface="+mn-lt"/>
              </a:defRPr>
            </a:lvl1pPr>
            <a:lvl2pPr marL="557213" indent="-214313">
              <a:lnSpc>
                <a:spcPct val="120000"/>
              </a:lnSpc>
              <a:buClr>
                <a:schemeClr val="accent1"/>
              </a:buClr>
              <a:buSzPct val="80000"/>
              <a:buFont typeface="Wingdings" panose="05000000000000000000" pitchFamily="2" charset="2"/>
              <a:buChar char="§"/>
              <a:defRPr sz="1500">
                <a:latin typeface="+mn-lt"/>
              </a:defRPr>
            </a:lvl2pPr>
          </a:lstStyle>
          <a:p>
            <a:pPr lvl="0"/>
            <a:r>
              <a:rPr lang="en-US"/>
              <a:t>Edit Master text styles</a:t>
            </a:r>
          </a:p>
          <a:p>
            <a:pPr lvl="1"/>
            <a:r>
              <a:rPr lang="en-US"/>
              <a:t>Second level</a:t>
            </a:r>
          </a:p>
        </p:txBody>
      </p:sp>
      <p:sp>
        <p:nvSpPr>
          <p:cNvPr id="35" name="Title 29">
            <a:extLst>
              <a:ext uri="{FF2B5EF4-FFF2-40B4-BE49-F238E27FC236}">
                <a16:creationId xmlns:a16="http://schemas.microsoft.com/office/drawing/2014/main" id="{9A2E0F7B-C885-48EC-88C2-6644D481FCE7}"/>
              </a:ext>
            </a:extLst>
          </p:cNvPr>
          <p:cNvSpPr>
            <a:spLocks noGrp="1"/>
          </p:cNvSpPr>
          <p:nvPr>
            <p:ph type="title"/>
          </p:nvPr>
        </p:nvSpPr>
        <p:spPr>
          <a:xfrm>
            <a:off x="0" y="548284"/>
            <a:ext cx="5461172" cy="660144"/>
          </a:xfrm>
          <a:gradFill flip="none" rotWithShape="1">
            <a:gsLst>
              <a:gs pos="0">
                <a:schemeClr val="accent1"/>
              </a:gs>
              <a:gs pos="100000">
                <a:schemeClr val="accent1"/>
              </a:gs>
            </a:gsLst>
            <a:lin ang="0" scaled="0"/>
            <a:tileRect/>
          </a:gradFill>
        </p:spPr>
        <p:txBody>
          <a:bodyPr vert="horz" wrap="none" lIns="648000" tIns="144000" rIns="900000" bIns="144000" rtlCol="0" anchor="ctr">
            <a:spAutoFit/>
          </a:bodyPr>
          <a:lstStyle>
            <a:lvl1pPr algn="l">
              <a:defRPr lang="en-GB" sz="2400">
                <a:solidFill>
                  <a:schemeClr val="bg1"/>
                </a:solidFill>
                <a:latin typeface="+mj-lt"/>
              </a:defRPr>
            </a:lvl1pPr>
          </a:lstStyle>
          <a:p>
            <a:pPr marL="0" lvl="0" algn="l">
              <a:tabLst>
                <a:tab pos="407194" algn="l"/>
              </a:tabLst>
            </a:pPr>
            <a:r>
              <a:rPr lang="en-US"/>
              <a:t>Click to edit Master title style</a:t>
            </a:r>
            <a:endParaRPr lang="en-GB" dirty="0"/>
          </a:p>
        </p:txBody>
      </p:sp>
      <p:sp>
        <p:nvSpPr>
          <p:cNvPr id="4" name="Text Placeholder 8">
            <a:extLst>
              <a:ext uri="{FF2B5EF4-FFF2-40B4-BE49-F238E27FC236}">
                <a16:creationId xmlns:a16="http://schemas.microsoft.com/office/drawing/2014/main" id="{2189D19D-AE34-4C0D-8346-DDF0D8BD330A}"/>
              </a:ext>
            </a:extLst>
          </p:cNvPr>
          <p:cNvSpPr>
            <a:spLocks noGrp="1"/>
          </p:cNvSpPr>
          <p:nvPr>
            <p:ph type="body" sz="quarter" idx="18"/>
          </p:nvPr>
        </p:nvSpPr>
        <p:spPr>
          <a:xfrm>
            <a:off x="482204" y="1705241"/>
            <a:ext cx="4838700" cy="576792"/>
          </a:xfrm>
        </p:spPr>
        <p:txBody>
          <a:bodyPr>
            <a:normAutofit/>
          </a:bodyPr>
          <a:lstStyle>
            <a:lvl1pPr marL="0" indent="0">
              <a:lnSpc>
                <a:spcPct val="120000"/>
              </a:lnSpc>
              <a:buClr>
                <a:schemeClr val="accent1"/>
              </a:buClr>
              <a:buSzPct val="80000"/>
              <a:buFont typeface="Wingdings" panose="05000000000000000000" pitchFamily="2" charset="2"/>
              <a:buNone/>
              <a:defRPr sz="2100" b="1">
                <a:latin typeface="+mn-lt"/>
              </a:defRPr>
            </a:lvl1pPr>
            <a:lvl2pPr marL="557213" indent="-214313">
              <a:lnSpc>
                <a:spcPct val="120000"/>
              </a:lnSpc>
              <a:buClr>
                <a:schemeClr val="accent1"/>
              </a:buClr>
              <a:buSzPct val="80000"/>
              <a:buFont typeface="Wingdings" panose="05000000000000000000" pitchFamily="2" charset="2"/>
              <a:buChar char="§"/>
              <a:defRPr sz="1500">
                <a:latin typeface="+mn-lt"/>
              </a:defRPr>
            </a:lvl2pPr>
          </a:lstStyle>
          <a:p>
            <a:pPr lvl="0"/>
            <a:r>
              <a:rPr lang="en-US"/>
              <a:t>Edit Master text styles</a:t>
            </a:r>
          </a:p>
        </p:txBody>
      </p:sp>
      <p:pic>
        <p:nvPicPr>
          <p:cNvPr id="6" name="Picture 5">
            <a:extLst>
              <a:ext uri="{FF2B5EF4-FFF2-40B4-BE49-F238E27FC236}">
                <a16:creationId xmlns:a16="http://schemas.microsoft.com/office/drawing/2014/main" id="{264023B3-3C8B-43CC-82F3-2E19DE0BF3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5979" y="5142275"/>
            <a:ext cx="1343234" cy="360000"/>
          </a:xfrm>
          <a:prstGeom prst="rect">
            <a:avLst/>
          </a:prstGeom>
        </p:spPr>
      </p:pic>
    </p:spTree>
    <p:extLst>
      <p:ext uri="{BB962C8B-B14F-4D97-AF65-F5344CB8AC3E}">
        <p14:creationId xmlns:p14="http://schemas.microsoft.com/office/powerpoint/2010/main" val="69381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ain - Two column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4C465-ADEB-4B5B-95A6-26AA9B1976DF}"/>
              </a:ext>
            </a:extLst>
          </p:cNvPr>
          <p:cNvSpPr>
            <a:spLocks noGrp="1"/>
          </p:cNvSpPr>
          <p:nvPr>
            <p:ph type="body" sz="quarter" idx="17"/>
          </p:nvPr>
        </p:nvSpPr>
        <p:spPr>
          <a:xfrm>
            <a:off x="482205" y="1705244"/>
            <a:ext cx="4032647" cy="3456781"/>
          </a:xfrm>
        </p:spPr>
        <p:txBody>
          <a:bodyPr/>
          <a:lstStyle>
            <a:lvl1pPr marL="257175" indent="-257175">
              <a:lnSpc>
                <a:spcPct val="120000"/>
              </a:lnSpc>
              <a:buClr>
                <a:schemeClr val="accent1"/>
              </a:buClr>
              <a:buSzPct val="80000"/>
              <a:buFont typeface="Wingdings" panose="05000000000000000000" pitchFamily="2" charset="2"/>
              <a:buChar char="§"/>
              <a:defRPr sz="1800">
                <a:latin typeface="+mn-lt"/>
              </a:defRPr>
            </a:lvl1pPr>
            <a:lvl2pPr marL="557213" indent="-214313">
              <a:lnSpc>
                <a:spcPct val="120000"/>
              </a:lnSpc>
              <a:buClr>
                <a:schemeClr val="accent1"/>
              </a:buClr>
              <a:buSzPct val="80000"/>
              <a:buFont typeface="Wingdings" panose="05000000000000000000" pitchFamily="2" charset="2"/>
              <a:buChar char="§"/>
              <a:defRPr sz="1500">
                <a:latin typeface="+mn-lt"/>
              </a:defRPr>
            </a:lvl2pPr>
          </a:lstStyle>
          <a:p>
            <a:pPr lvl="0"/>
            <a:r>
              <a:rPr lang="en-US"/>
              <a:t>Edit Master text styles</a:t>
            </a:r>
          </a:p>
          <a:p>
            <a:pPr lvl="1"/>
            <a:r>
              <a:rPr lang="en-US"/>
              <a:t>Second level</a:t>
            </a:r>
          </a:p>
        </p:txBody>
      </p:sp>
      <p:sp>
        <p:nvSpPr>
          <p:cNvPr id="35" name="Title 29">
            <a:extLst>
              <a:ext uri="{FF2B5EF4-FFF2-40B4-BE49-F238E27FC236}">
                <a16:creationId xmlns:a16="http://schemas.microsoft.com/office/drawing/2014/main" id="{9A2E0F7B-C885-48EC-88C2-6644D481FCE7}"/>
              </a:ext>
            </a:extLst>
          </p:cNvPr>
          <p:cNvSpPr>
            <a:spLocks noGrp="1"/>
          </p:cNvSpPr>
          <p:nvPr>
            <p:ph type="title"/>
          </p:nvPr>
        </p:nvSpPr>
        <p:spPr>
          <a:xfrm>
            <a:off x="0" y="548284"/>
            <a:ext cx="5461172" cy="660144"/>
          </a:xfrm>
          <a:gradFill flip="none" rotWithShape="1">
            <a:gsLst>
              <a:gs pos="0">
                <a:schemeClr val="accent1"/>
              </a:gs>
              <a:gs pos="100000">
                <a:schemeClr val="accent1"/>
              </a:gs>
            </a:gsLst>
            <a:lin ang="0" scaled="0"/>
            <a:tileRect/>
          </a:gradFill>
        </p:spPr>
        <p:txBody>
          <a:bodyPr vert="horz" wrap="none" lIns="648000" tIns="144000" rIns="900000" bIns="144000" rtlCol="0" anchor="ctr">
            <a:spAutoFit/>
          </a:bodyPr>
          <a:lstStyle>
            <a:lvl1pPr algn="l">
              <a:defRPr lang="en-GB" sz="2400">
                <a:solidFill>
                  <a:schemeClr val="bg1"/>
                </a:solidFill>
                <a:latin typeface="+mj-lt"/>
              </a:defRPr>
            </a:lvl1pPr>
          </a:lstStyle>
          <a:p>
            <a:pPr marL="0" lvl="0" algn="l">
              <a:tabLst>
                <a:tab pos="407194" algn="l"/>
              </a:tabLst>
            </a:pPr>
            <a:r>
              <a:rPr lang="en-US"/>
              <a:t>Click to edit Master title style</a:t>
            </a:r>
            <a:endParaRPr lang="en-GB" dirty="0"/>
          </a:p>
        </p:txBody>
      </p:sp>
      <p:sp>
        <p:nvSpPr>
          <p:cNvPr id="4" name="Text Placeholder 8">
            <a:extLst>
              <a:ext uri="{FF2B5EF4-FFF2-40B4-BE49-F238E27FC236}">
                <a16:creationId xmlns:a16="http://schemas.microsoft.com/office/drawing/2014/main" id="{C51035D9-6BF2-46E6-B2D2-D52B7E31955F}"/>
              </a:ext>
            </a:extLst>
          </p:cNvPr>
          <p:cNvSpPr>
            <a:spLocks noGrp="1"/>
          </p:cNvSpPr>
          <p:nvPr>
            <p:ph type="body" sz="quarter" idx="18"/>
          </p:nvPr>
        </p:nvSpPr>
        <p:spPr>
          <a:xfrm>
            <a:off x="4629153" y="1705244"/>
            <a:ext cx="4032647" cy="3456781"/>
          </a:xfrm>
        </p:spPr>
        <p:txBody>
          <a:bodyPr/>
          <a:lstStyle>
            <a:lvl1pPr marL="257175" indent="-257175">
              <a:lnSpc>
                <a:spcPct val="120000"/>
              </a:lnSpc>
              <a:buClr>
                <a:schemeClr val="accent1"/>
              </a:buClr>
              <a:buSzPct val="80000"/>
              <a:buFont typeface="Wingdings" panose="05000000000000000000" pitchFamily="2" charset="2"/>
              <a:buChar char="§"/>
              <a:defRPr sz="1800">
                <a:latin typeface="+mn-lt"/>
              </a:defRPr>
            </a:lvl1pPr>
            <a:lvl2pPr marL="557213" indent="-214313">
              <a:lnSpc>
                <a:spcPct val="120000"/>
              </a:lnSpc>
              <a:buClr>
                <a:schemeClr val="accent1"/>
              </a:buClr>
              <a:buSzPct val="80000"/>
              <a:buFont typeface="Wingdings" panose="05000000000000000000" pitchFamily="2" charset="2"/>
              <a:buChar char="§"/>
              <a:defRPr sz="1500">
                <a:latin typeface="+mn-lt"/>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03982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2601" y="553224"/>
            <a:ext cx="8178800" cy="5760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2601" y="1705244"/>
            <a:ext cx="8178800" cy="34567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182853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1" r:id="rId3"/>
    <p:sldLayoutId id="2147483672" r:id="rId4"/>
    <p:sldLayoutId id="2147483673" r:id="rId5"/>
    <p:sldLayoutId id="2147483674" r:id="rId6"/>
    <p:sldLayoutId id="2147483664" r:id="rId7"/>
    <p:sldLayoutId id="2147483665" r:id="rId8"/>
    <p:sldLayoutId id="2147483666" r:id="rId9"/>
    <p:sldLayoutId id="2147483667" r:id="rId10"/>
    <p:sldLayoutId id="2147483677" r:id="rId11"/>
    <p:sldLayoutId id="2147483680" r:id="rId12"/>
    <p:sldLayoutId id="2147483686" r:id="rId13"/>
  </p:sldLayoutIdLst>
  <p:txStyles>
    <p:titleStyle>
      <a:lvl1pPr algn="ctr" defTabSz="685800" rtl="0" eaLnBrk="1" latinLnBrk="0" hangingPunct="1">
        <a:spcBef>
          <a:spcPct val="0"/>
        </a:spcBef>
        <a:buNone/>
        <a:defRPr sz="3300" b="1" kern="1200" spc="38" baseline="0">
          <a:solidFill>
            <a:schemeClr val="tx1"/>
          </a:solidFill>
          <a:latin typeface="+mj-lt"/>
          <a:ea typeface="Fira Sans" panose="020B0503050000020004" pitchFamily="34" charset="0"/>
          <a:cs typeface="+mj-cs"/>
        </a:defRPr>
      </a:lvl1pPr>
    </p:titleStyle>
    <p:bodyStyle>
      <a:lvl1pPr marL="257175" indent="-257175" algn="l" defTabSz="685800" rtl="0" eaLnBrk="1" latinLnBrk="0" hangingPunct="1">
        <a:spcBef>
          <a:spcPct val="20000"/>
        </a:spcBef>
        <a:buClr>
          <a:schemeClr val="accent1"/>
        </a:buClr>
        <a:buSzPct val="80000"/>
        <a:buFont typeface="Wingdings" panose="05000000000000000000" pitchFamily="2" charset="2"/>
        <a:buChar char="§"/>
        <a:defRPr sz="2400" kern="1200" spc="38" baseline="0">
          <a:solidFill>
            <a:schemeClr val="tx1"/>
          </a:solidFill>
          <a:latin typeface="+mj-lt"/>
          <a:ea typeface="Open Sans" panose="020B0606030504020204" pitchFamily="34" charset="0"/>
          <a:cs typeface="Open Sans" panose="020B0606030504020204" pitchFamily="34" charset="0"/>
        </a:defRPr>
      </a:lvl1pPr>
      <a:lvl2pPr marL="557213" indent="-214313" algn="l" defTabSz="685800" rtl="0" eaLnBrk="1" latinLnBrk="0" hangingPunct="1">
        <a:spcBef>
          <a:spcPct val="20000"/>
        </a:spcBef>
        <a:buClr>
          <a:schemeClr val="accent1"/>
        </a:buClr>
        <a:buSzPct val="80000"/>
        <a:buFont typeface="Wingdings" panose="05000000000000000000" pitchFamily="2" charset="2"/>
        <a:buChar char="§"/>
        <a:defRPr sz="2100" kern="1200" spc="38" baseline="0">
          <a:solidFill>
            <a:schemeClr val="tx1"/>
          </a:solidFill>
          <a:latin typeface="+mj-lt"/>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chemeClr val="accent1"/>
        </a:buClr>
        <a:buSzPct val="80000"/>
        <a:buFont typeface="Wingdings" panose="05000000000000000000" pitchFamily="2" charset="2"/>
        <a:buChar char="§"/>
        <a:defRPr sz="1800" kern="1200" spc="38" baseline="0">
          <a:solidFill>
            <a:schemeClr val="tx1"/>
          </a:solidFill>
          <a:latin typeface="+mj-lt"/>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3" pos="356" userDrawn="1">
          <p15:clr>
            <a:srgbClr val="F26B43"/>
          </p15:clr>
        </p15:guide>
        <p15:guide id="4" pos="7324" userDrawn="1">
          <p15:clr>
            <a:srgbClr val="F26B43"/>
          </p15:clr>
        </p15:guide>
        <p15:guide id="5" pos="892" userDrawn="1">
          <p15:clr>
            <a:srgbClr val="F26B43"/>
          </p15:clr>
        </p15:guide>
        <p15:guide id="6" pos="985" userDrawn="1">
          <p15:clr>
            <a:srgbClr val="F26B43"/>
          </p15:clr>
        </p15:guide>
        <p15:guide id="7" pos="1469" userDrawn="1">
          <p15:clr>
            <a:srgbClr val="F26B43"/>
          </p15:clr>
        </p15:guide>
        <p15:guide id="8" pos="1565" userDrawn="1">
          <p15:clr>
            <a:srgbClr val="F26B43"/>
          </p15:clr>
        </p15:guide>
        <p15:guide id="9" pos="2049" userDrawn="1">
          <p15:clr>
            <a:srgbClr val="F26B43"/>
          </p15:clr>
        </p15:guide>
        <p15:guide id="10" pos="2147" userDrawn="1">
          <p15:clr>
            <a:srgbClr val="F26B43"/>
          </p15:clr>
        </p15:guide>
        <p15:guide id="11" pos="2631" userDrawn="1">
          <p15:clr>
            <a:srgbClr val="F26B43"/>
          </p15:clr>
        </p15:guide>
        <p15:guide id="12" pos="2727" userDrawn="1">
          <p15:clr>
            <a:srgbClr val="F26B43"/>
          </p15:clr>
        </p15:guide>
        <p15:guide id="13" pos="3211" userDrawn="1">
          <p15:clr>
            <a:srgbClr val="F26B43"/>
          </p15:clr>
        </p15:guide>
        <p15:guide id="14" pos="3308" userDrawn="1">
          <p15:clr>
            <a:srgbClr val="F26B43"/>
          </p15:clr>
        </p15:guide>
        <p15:guide id="16" pos="3888" userDrawn="1">
          <p15:clr>
            <a:srgbClr val="F26B43"/>
          </p15:clr>
        </p15:guide>
        <p15:guide id="17" pos="4372" userDrawn="1">
          <p15:clr>
            <a:srgbClr val="F26B43"/>
          </p15:clr>
        </p15:guide>
        <p15:guide id="18" pos="4469" userDrawn="1">
          <p15:clr>
            <a:srgbClr val="F26B43"/>
          </p15:clr>
        </p15:guide>
        <p15:guide id="19" pos="4953" userDrawn="1">
          <p15:clr>
            <a:srgbClr val="F26B43"/>
          </p15:clr>
        </p15:guide>
        <p15:guide id="20" pos="5049" userDrawn="1">
          <p15:clr>
            <a:srgbClr val="F26B43"/>
          </p15:clr>
        </p15:guide>
        <p15:guide id="21" pos="5533" userDrawn="1">
          <p15:clr>
            <a:srgbClr val="F26B43"/>
          </p15:clr>
        </p15:guide>
        <p15:guide id="22" pos="5631" userDrawn="1">
          <p15:clr>
            <a:srgbClr val="F26B43"/>
          </p15:clr>
        </p15:guide>
        <p15:guide id="23" pos="6115" userDrawn="1">
          <p15:clr>
            <a:srgbClr val="F26B43"/>
          </p15:clr>
        </p15:guide>
        <p15:guide id="24" pos="6211" userDrawn="1">
          <p15:clr>
            <a:srgbClr val="F26B43"/>
          </p15:clr>
        </p15:guide>
        <p15:guide id="25" pos="6695" userDrawn="1">
          <p15:clr>
            <a:srgbClr val="F26B43"/>
          </p15:clr>
        </p15:guide>
        <p15:guide id="26" pos="6792" userDrawn="1">
          <p15:clr>
            <a:srgbClr val="F26B43"/>
          </p15:clr>
        </p15:guide>
        <p15:guide id="27" orient="horz" pos="3902" userDrawn="1">
          <p15:clr>
            <a:srgbClr val="F26B43"/>
          </p15:clr>
        </p15:guide>
        <p15:guide id="28" pos="405" userDrawn="1">
          <p15:clr>
            <a:srgbClr val="F26B43"/>
          </p15:clr>
        </p15:guide>
        <p15:guide id="29" pos="3792" userDrawn="1">
          <p15:clr>
            <a:srgbClr val="F26B43"/>
          </p15:clr>
        </p15:guide>
        <p15:guide id="30" pos="7275" userDrawn="1">
          <p15:clr>
            <a:srgbClr val="F26B43"/>
          </p15:clr>
        </p15:guide>
        <p15:guide id="31" orient="horz" pos="418" userDrawn="1">
          <p15:clr>
            <a:srgbClr val="F26B43"/>
          </p15:clr>
        </p15:guide>
        <p15:guide id="32" orient="horz" pos="854" userDrawn="1">
          <p15:clr>
            <a:srgbClr val="F26B43"/>
          </p15:clr>
        </p15:guide>
        <p15:guide id="33" orient="horz" pos="1289" userDrawn="1">
          <p15:clr>
            <a:srgbClr val="F26B43"/>
          </p15:clr>
        </p15:guide>
        <p15:guide id="34" orient="horz" pos="1725" userDrawn="1">
          <p15:clr>
            <a:srgbClr val="F26B43"/>
          </p15:clr>
        </p15:guide>
        <p15:guide id="35" orient="horz" pos="2595" userDrawn="1">
          <p15:clr>
            <a:srgbClr val="F26B43"/>
          </p15:clr>
        </p15:guide>
        <p15:guide id="36" orient="horz" pos="3031" userDrawn="1">
          <p15:clr>
            <a:srgbClr val="F26B43"/>
          </p15:clr>
        </p15:guide>
        <p15:guide id="37" orient="horz" pos="3466" userDrawn="1">
          <p15:clr>
            <a:srgbClr val="F26B43"/>
          </p15:clr>
        </p15:guide>
        <p15:guide id="38" userDrawn="1">
          <p15:clr>
            <a:srgbClr val="F26B43"/>
          </p15:clr>
        </p15:guide>
        <p15:guide id="39" pos="7680" userDrawn="1">
          <p15:clr>
            <a:srgbClr val="F26B43"/>
          </p15:clr>
        </p15:guide>
        <p15:guide id="40" orient="horz" pos="4320" userDrawn="1">
          <p15:clr>
            <a:srgbClr val="F26B43"/>
          </p15:clr>
        </p15:guide>
        <p15:guide id="41" orient="horz"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39.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chart" Target="../charts/chart2.xml"/><Relationship Id="rId16" Type="http://schemas.openxmlformats.org/officeDocument/2006/relationships/image" Target="../media/image52.svg"/><Relationship Id="rId20" Type="http://schemas.openxmlformats.org/officeDocument/2006/relationships/image" Target="../media/image56.svg"/><Relationship Id="rId1" Type="http://schemas.openxmlformats.org/officeDocument/2006/relationships/slideLayout" Target="../slideLayouts/slideLayout6.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10" Type="http://schemas.openxmlformats.org/officeDocument/2006/relationships/image" Target="../media/image46.svg"/><Relationship Id="rId19" Type="http://schemas.openxmlformats.org/officeDocument/2006/relationships/image" Target="../media/image55.pn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image" Target="../media/image58.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39.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chart" Target="../charts/chart3.xml"/><Relationship Id="rId16" Type="http://schemas.openxmlformats.org/officeDocument/2006/relationships/image" Target="../media/image52.svg"/><Relationship Id="rId20" Type="http://schemas.openxmlformats.org/officeDocument/2006/relationships/image" Target="../media/image56.svg"/><Relationship Id="rId1" Type="http://schemas.openxmlformats.org/officeDocument/2006/relationships/slideLayout" Target="../slideLayouts/slideLayout6.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19" Type="http://schemas.openxmlformats.org/officeDocument/2006/relationships/image" Target="../media/image55.pn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image" Target="../media/image5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39.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chart" Target="../charts/chart4.xml"/><Relationship Id="rId16" Type="http://schemas.openxmlformats.org/officeDocument/2006/relationships/image" Target="../media/image52.svg"/><Relationship Id="rId20" Type="http://schemas.openxmlformats.org/officeDocument/2006/relationships/image" Target="../media/image56.svg"/><Relationship Id="rId1" Type="http://schemas.openxmlformats.org/officeDocument/2006/relationships/slideLayout" Target="../slideLayouts/slideLayout6.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19" Type="http://schemas.openxmlformats.org/officeDocument/2006/relationships/image" Target="../media/image55.pn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image" Target="../media/image58.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sv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80.png"/><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39.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chart" Target="../charts/chart5.xml"/><Relationship Id="rId16" Type="http://schemas.openxmlformats.org/officeDocument/2006/relationships/image" Target="../media/image52.svg"/><Relationship Id="rId20" Type="http://schemas.openxmlformats.org/officeDocument/2006/relationships/image" Target="../media/image56.svg"/><Relationship Id="rId1" Type="http://schemas.openxmlformats.org/officeDocument/2006/relationships/slideLayout" Target="../slideLayouts/slideLayout6.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19" Type="http://schemas.openxmlformats.org/officeDocument/2006/relationships/image" Target="../media/image55.pn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image" Target="../media/image58.svg"/></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39.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chart" Target="../charts/chart7.xml"/><Relationship Id="rId16" Type="http://schemas.openxmlformats.org/officeDocument/2006/relationships/image" Target="../media/image52.svg"/><Relationship Id="rId20" Type="http://schemas.openxmlformats.org/officeDocument/2006/relationships/image" Target="../media/image56.svg"/><Relationship Id="rId1" Type="http://schemas.openxmlformats.org/officeDocument/2006/relationships/slideLayout" Target="../slideLayouts/slideLayout6.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19" Type="http://schemas.openxmlformats.org/officeDocument/2006/relationships/image" Target="../media/image55.pn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image" Target="../media/image58.svg"/></Relationships>
</file>

<file path=ppt/slides/_rels/slide3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jpeg"/><Relationship Id="rId7" Type="http://schemas.openxmlformats.org/officeDocument/2006/relationships/image" Target="../media/image15.png"/><Relationship Id="rId12" Type="http://schemas.openxmlformats.org/officeDocument/2006/relationships/image" Target="../media/image20.wmf"/><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24.png"/><Relationship Id="rId20" Type="http://schemas.openxmlformats.org/officeDocument/2006/relationships/image" Target="../media/image28.jpeg"/><Relationship Id="rId29"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wmf"/><Relationship Id="rId23" Type="http://schemas.openxmlformats.org/officeDocument/2006/relationships/image" Target="../media/image31.png"/><Relationship Id="rId28" Type="http://schemas.openxmlformats.org/officeDocument/2006/relationships/image" Target="../media/image36.jpe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jpeg"/><Relationship Id="rId27" Type="http://schemas.openxmlformats.org/officeDocument/2006/relationships/image" Target="../media/image3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39.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chart" Target="../charts/chart1.xml"/><Relationship Id="rId16" Type="http://schemas.openxmlformats.org/officeDocument/2006/relationships/image" Target="../media/image52.svg"/><Relationship Id="rId20" Type="http://schemas.openxmlformats.org/officeDocument/2006/relationships/image" Target="../media/image56.svg"/><Relationship Id="rId1" Type="http://schemas.openxmlformats.org/officeDocument/2006/relationships/slideLayout" Target="../slideLayouts/slideLayout6.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10" Type="http://schemas.openxmlformats.org/officeDocument/2006/relationships/image" Target="../media/image46.svg"/><Relationship Id="rId19" Type="http://schemas.openxmlformats.org/officeDocument/2006/relationships/image" Target="../media/image55.pn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208" y="2868529"/>
            <a:ext cx="8179593" cy="1251037"/>
          </a:xfrm>
        </p:spPr>
        <p:txBody>
          <a:bodyPr>
            <a:normAutofit/>
          </a:bodyPr>
          <a:lstStyle/>
          <a:p>
            <a:r>
              <a:rPr lang="en-GB" sz="2800" dirty="0"/>
              <a:t>Total Cost Management for Turnarounds: Neste Case Study</a:t>
            </a:r>
            <a:endParaRPr lang="en-US" sz="2800" dirty="0">
              <a:solidFill>
                <a:schemeClr val="bg1"/>
              </a:solidFill>
            </a:endParaRPr>
          </a:p>
        </p:txBody>
      </p:sp>
    </p:spTree>
    <p:extLst>
      <p:ext uri="{BB962C8B-B14F-4D97-AF65-F5344CB8AC3E}">
        <p14:creationId xmlns:p14="http://schemas.microsoft.com/office/powerpoint/2010/main" val="1142366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0DBA5-5434-459E-8B20-A3C671F056ED}"/>
              </a:ext>
            </a:extLst>
          </p:cNvPr>
          <p:cNvSpPr>
            <a:spLocks noGrp="1"/>
          </p:cNvSpPr>
          <p:nvPr>
            <p:ph type="title"/>
          </p:nvPr>
        </p:nvSpPr>
        <p:spPr/>
        <p:txBody>
          <a:bodyPr/>
          <a:lstStyle/>
          <a:p>
            <a:r>
              <a:rPr lang="en-US" dirty="0"/>
              <a:t>Case study: Neste</a:t>
            </a:r>
            <a:endParaRPr lang="nl-NL" dirty="0"/>
          </a:p>
        </p:txBody>
      </p:sp>
      <p:sp>
        <p:nvSpPr>
          <p:cNvPr id="2" name="Text Placeholder 1">
            <a:extLst>
              <a:ext uri="{FF2B5EF4-FFF2-40B4-BE49-F238E27FC236}">
                <a16:creationId xmlns:a16="http://schemas.microsoft.com/office/drawing/2014/main" id="{4C46F2EC-E32D-4F04-8AF8-5B3B0313B8D0}"/>
              </a:ext>
            </a:extLst>
          </p:cNvPr>
          <p:cNvSpPr>
            <a:spLocks noGrp="1"/>
          </p:cNvSpPr>
          <p:nvPr>
            <p:ph type="body" sz="quarter" idx="4294967295"/>
          </p:nvPr>
        </p:nvSpPr>
        <p:spPr>
          <a:xfrm>
            <a:off x="642938" y="3014801"/>
            <a:ext cx="4195762" cy="1796912"/>
          </a:xfrm>
        </p:spPr>
        <p:txBody>
          <a:bodyPr anchor="ctr">
            <a:normAutofit/>
          </a:bodyPr>
          <a:lstStyle/>
          <a:p>
            <a:pPr>
              <a:lnSpc>
                <a:spcPct val="130000"/>
              </a:lnSpc>
            </a:pPr>
            <a:r>
              <a:rPr lang="nl-NL" sz="1800" dirty="0"/>
              <a:t>Reneweable fuel refinery company</a:t>
            </a:r>
          </a:p>
          <a:p>
            <a:pPr>
              <a:lnSpc>
                <a:spcPct val="130000"/>
              </a:lnSpc>
            </a:pPr>
            <a:r>
              <a:rPr lang="nl-NL" sz="1800" dirty="0"/>
              <a:t>Headquarted in Finland</a:t>
            </a:r>
          </a:p>
          <a:p>
            <a:pPr>
              <a:lnSpc>
                <a:spcPct val="130000"/>
              </a:lnSpc>
            </a:pPr>
            <a:r>
              <a:rPr lang="nl-NL" sz="1800" dirty="0"/>
              <a:t>Over 5,000 employees</a:t>
            </a:r>
          </a:p>
          <a:p>
            <a:pPr>
              <a:lnSpc>
                <a:spcPct val="130000"/>
              </a:lnSpc>
            </a:pPr>
            <a:r>
              <a:rPr lang="en-GB" sz="1800" dirty="0"/>
              <a:t>Revenue of € 13 billion in 2017</a:t>
            </a:r>
          </a:p>
        </p:txBody>
      </p:sp>
      <p:pic>
        <p:nvPicPr>
          <p:cNvPr id="1026" name="Picture 2" descr="Afbeeldingsresultaat voor neste maasvlakte">
            <a:extLst>
              <a:ext uri="{FF2B5EF4-FFF2-40B4-BE49-F238E27FC236}">
                <a16:creationId xmlns:a16="http://schemas.microsoft.com/office/drawing/2014/main" id="{48B69C37-5292-4584-88CC-5A9F3E556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111" y="3014801"/>
            <a:ext cx="3184527" cy="17969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653E81A-C0E3-46D7-A67F-31208C2E221F}"/>
              </a:ext>
            </a:extLst>
          </p:cNvPr>
          <p:cNvSpPr/>
          <p:nvPr/>
        </p:nvSpPr>
        <p:spPr>
          <a:xfrm>
            <a:off x="4483100" y="1359572"/>
            <a:ext cx="647700" cy="971550"/>
          </a:xfrm>
          <a:prstGeom prst="rect">
            <a:avLst/>
          </a:prstGeom>
          <a:solidFill>
            <a:srgbClr val="0027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a:extLst>
              <a:ext uri="{FF2B5EF4-FFF2-40B4-BE49-F238E27FC236}">
                <a16:creationId xmlns:a16="http://schemas.microsoft.com/office/drawing/2014/main" id="{D46C5561-CB23-4F8F-AF8B-E3935F707A86}"/>
              </a:ext>
            </a:extLst>
          </p:cNvPr>
          <p:cNvSpPr/>
          <p:nvPr/>
        </p:nvSpPr>
        <p:spPr>
          <a:xfrm>
            <a:off x="4013200" y="1845347"/>
            <a:ext cx="647700" cy="971550"/>
          </a:xfrm>
          <a:prstGeom prst="rect">
            <a:avLst/>
          </a:prstGeom>
          <a:solidFill>
            <a:srgbClr val="C262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2" name="Group 11">
            <a:extLst>
              <a:ext uri="{FF2B5EF4-FFF2-40B4-BE49-F238E27FC236}">
                <a16:creationId xmlns:a16="http://schemas.microsoft.com/office/drawing/2014/main" id="{B7DBAB7A-5211-4FA0-831C-311A99B89BFE}"/>
              </a:ext>
            </a:extLst>
          </p:cNvPr>
          <p:cNvGrpSpPr>
            <a:grpSpLocks/>
          </p:cNvGrpSpPr>
          <p:nvPr/>
        </p:nvGrpSpPr>
        <p:grpSpPr bwMode="auto">
          <a:xfrm>
            <a:off x="4013200" y="1845347"/>
            <a:ext cx="5130800" cy="971550"/>
            <a:chOff x="3911085" y="2933700"/>
            <a:chExt cx="6138863" cy="1162050"/>
          </a:xfrm>
        </p:grpSpPr>
        <p:sp>
          <p:nvSpPr>
            <p:cNvPr id="13" name="Rectangle 3">
              <a:extLst>
                <a:ext uri="{FF2B5EF4-FFF2-40B4-BE49-F238E27FC236}">
                  <a16:creationId xmlns:a16="http://schemas.microsoft.com/office/drawing/2014/main" id="{AD3C17DC-2109-43E5-AE61-C107E273A0C6}"/>
                </a:ext>
              </a:extLst>
            </p:cNvPr>
            <p:cNvSpPr/>
            <p:nvPr/>
          </p:nvSpPr>
          <p:spPr>
            <a:xfrm rot="10800000">
              <a:off x="3911085" y="2933700"/>
              <a:ext cx="6138863" cy="1162050"/>
            </a:xfrm>
            <a:custGeom>
              <a:avLst/>
              <a:gdLst>
                <a:gd name="connsiteX0" fmla="*/ 0 w 5248275"/>
                <a:gd name="connsiteY0" fmla="*/ 0 h 885825"/>
                <a:gd name="connsiteX1" fmla="*/ 5248275 w 5248275"/>
                <a:gd name="connsiteY1" fmla="*/ 0 h 885825"/>
                <a:gd name="connsiteX2" fmla="*/ 5248275 w 5248275"/>
                <a:gd name="connsiteY2" fmla="*/ 885825 h 885825"/>
                <a:gd name="connsiteX3" fmla="*/ 0 w 5248275"/>
                <a:gd name="connsiteY3" fmla="*/ 885825 h 885825"/>
                <a:gd name="connsiteX4" fmla="*/ 0 w 5248275"/>
                <a:gd name="connsiteY4" fmla="*/ 0 h 885825"/>
                <a:gd name="connsiteX0" fmla="*/ 0 w 6138863"/>
                <a:gd name="connsiteY0" fmla="*/ 0 h 885825"/>
                <a:gd name="connsiteX1" fmla="*/ 6138863 w 6138863"/>
                <a:gd name="connsiteY1" fmla="*/ 0 h 885825"/>
                <a:gd name="connsiteX2" fmla="*/ 5248275 w 6138863"/>
                <a:gd name="connsiteY2" fmla="*/ 885825 h 885825"/>
                <a:gd name="connsiteX3" fmla="*/ 0 w 6138863"/>
                <a:gd name="connsiteY3" fmla="*/ 885825 h 885825"/>
                <a:gd name="connsiteX4" fmla="*/ 0 w 6138863"/>
                <a:gd name="connsiteY4" fmla="*/ 0 h 88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863" h="885825">
                  <a:moveTo>
                    <a:pt x="0" y="0"/>
                  </a:moveTo>
                  <a:lnTo>
                    <a:pt x="6138863" y="0"/>
                  </a:lnTo>
                  <a:lnTo>
                    <a:pt x="5248275" y="885825"/>
                  </a:lnTo>
                  <a:lnTo>
                    <a:pt x="0" y="885825"/>
                  </a:lnTo>
                  <a:lnTo>
                    <a:pt x="0" y="0"/>
                  </a:lnTo>
                  <a:close/>
                </a:path>
              </a:pathLst>
            </a:cu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 name="Picture 16">
              <a:extLst>
                <a:ext uri="{FF2B5EF4-FFF2-40B4-BE49-F238E27FC236}">
                  <a16:creationId xmlns:a16="http://schemas.microsoft.com/office/drawing/2014/main" id="{8E50D2F5-399E-4918-886E-4D340F77DF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7685" y="3239487"/>
              <a:ext cx="2060319" cy="55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a:extLst>
              <a:ext uri="{FF2B5EF4-FFF2-40B4-BE49-F238E27FC236}">
                <a16:creationId xmlns:a16="http://schemas.microsoft.com/office/drawing/2014/main" id="{4E320D5A-C266-4213-B754-D35D8CC2B3FF}"/>
              </a:ext>
            </a:extLst>
          </p:cNvPr>
          <p:cNvGrpSpPr>
            <a:grpSpLocks/>
          </p:cNvGrpSpPr>
          <p:nvPr/>
        </p:nvGrpSpPr>
        <p:grpSpPr bwMode="auto">
          <a:xfrm>
            <a:off x="0" y="1359572"/>
            <a:ext cx="5130800" cy="971550"/>
            <a:chOff x="0" y="1820861"/>
            <a:chExt cx="5131310" cy="971326"/>
          </a:xfrm>
        </p:grpSpPr>
        <p:sp>
          <p:nvSpPr>
            <p:cNvPr id="16" name="Rectangle 3">
              <a:extLst>
                <a:ext uri="{FF2B5EF4-FFF2-40B4-BE49-F238E27FC236}">
                  <a16:creationId xmlns:a16="http://schemas.microsoft.com/office/drawing/2014/main" id="{3BB6C346-BE6E-4D62-BC60-E370CF83BA4C}"/>
                </a:ext>
              </a:extLst>
            </p:cNvPr>
            <p:cNvSpPr/>
            <p:nvPr/>
          </p:nvSpPr>
          <p:spPr>
            <a:xfrm>
              <a:off x="0" y="1820861"/>
              <a:ext cx="5131310" cy="971326"/>
            </a:xfrm>
            <a:custGeom>
              <a:avLst/>
              <a:gdLst>
                <a:gd name="connsiteX0" fmla="*/ 0 w 5248275"/>
                <a:gd name="connsiteY0" fmla="*/ 0 h 885825"/>
                <a:gd name="connsiteX1" fmla="*/ 5248275 w 5248275"/>
                <a:gd name="connsiteY1" fmla="*/ 0 h 885825"/>
                <a:gd name="connsiteX2" fmla="*/ 5248275 w 5248275"/>
                <a:gd name="connsiteY2" fmla="*/ 885825 h 885825"/>
                <a:gd name="connsiteX3" fmla="*/ 0 w 5248275"/>
                <a:gd name="connsiteY3" fmla="*/ 885825 h 885825"/>
                <a:gd name="connsiteX4" fmla="*/ 0 w 5248275"/>
                <a:gd name="connsiteY4" fmla="*/ 0 h 885825"/>
                <a:gd name="connsiteX0" fmla="*/ 0 w 6138863"/>
                <a:gd name="connsiteY0" fmla="*/ 0 h 885825"/>
                <a:gd name="connsiteX1" fmla="*/ 6138863 w 6138863"/>
                <a:gd name="connsiteY1" fmla="*/ 0 h 885825"/>
                <a:gd name="connsiteX2" fmla="*/ 5248275 w 6138863"/>
                <a:gd name="connsiteY2" fmla="*/ 885825 h 885825"/>
                <a:gd name="connsiteX3" fmla="*/ 0 w 6138863"/>
                <a:gd name="connsiteY3" fmla="*/ 885825 h 885825"/>
                <a:gd name="connsiteX4" fmla="*/ 0 w 6138863"/>
                <a:gd name="connsiteY4" fmla="*/ 0 h 88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863" h="885825">
                  <a:moveTo>
                    <a:pt x="0" y="0"/>
                  </a:moveTo>
                  <a:lnTo>
                    <a:pt x="6138863" y="0"/>
                  </a:lnTo>
                  <a:lnTo>
                    <a:pt x="5248275" y="885825"/>
                  </a:lnTo>
                  <a:lnTo>
                    <a:pt x="0" y="885825"/>
                  </a:lnTo>
                  <a:lnTo>
                    <a:pt x="0" y="0"/>
                  </a:lnTo>
                  <a:close/>
                </a:path>
              </a:pathLst>
            </a:custGeom>
            <a:solidFill>
              <a:srgbClr val="003B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7" name="Graphic 1">
              <a:extLst>
                <a:ext uri="{FF2B5EF4-FFF2-40B4-BE49-F238E27FC236}">
                  <a16:creationId xmlns:a16="http://schemas.microsoft.com/office/drawing/2014/main" id="{BADF0884-7267-4671-8F49-A7A482E6F8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63843" y="2164191"/>
              <a:ext cx="1714670" cy="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448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63" presetClass="path" presetSubtype="0" decel="100000" fill="hold" nodeType="withEffect">
                                  <p:stCondLst>
                                    <p:cond delay="0"/>
                                  </p:stCondLst>
                                  <p:childTnLst>
                                    <p:animMotion origin="layout" path="M -0.18056 -2.59259E-6 L -2.49366E-18 -2.59259E-6 " pathEditMode="relative" rAng="0" ptsTypes="AA">
                                      <p:cBhvr>
                                        <p:cTn id="9" dur="750" fill="hold"/>
                                        <p:tgtEl>
                                          <p:spTgt spid="15"/>
                                        </p:tgtEl>
                                        <p:attrNameLst>
                                          <p:attrName>ppt_x</p:attrName>
                                          <p:attrName>ppt_y</p:attrName>
                                        </p:attrNameLst>
                                      </p:cBhvr>
                                      <p:rCtr x="9063" y="0"/>
                                    </p:animMotion>
                                  </p:childTnLst>
                                </p:cTn>
                              </p:par>
                              <p:par>
                                <p:cTn id="10" presetID="10" presetClass="entr" presetSubtype="0" fill="hold"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63" presetClass="path" presetSubtype="0" decel="100000" fill="hold" nodeType="withEffect">
                                  <p:stCondLst>
                                    <p:cond delay="0"/>
                                  </p:stCondLst>
                                  <p:childTnLst>
                                    <p:animMotion origin="layout" path="M 0.09254 4.07407E-6 L 0.00035 4.07407E-6 " pathEditMode="relative" rAng="0" ptsTypes="AA">
                                      <p:cBhvr>
                                        <p:cTn id="14" dur="750" fill="hold"/>
                                        <p:tgtEl>
                                          <p:spTgt spid="12"/>
                                        </p:tgtEl>
                                        <p:attrNameLst>
                                          <p:attrName>ppt_x</p:attrName>
                                          <p:attrName>ppt_y</p:attrName>
                                        </p:attrNameLst>
                                      </p:cBhvr>
                                      <p:rCtr x="-4618" y="0"/>
                                    </p:animMotion>
                                  </p:childTnLst>
                                </p:cTn>
                              </p:par>
                            </p:childTnLst>
                          </p:cTn>
                        </p:par>
                        <p:par>
                          <p:cTn id="15" fill="hold">
                            <p:stCondLst>
                              <p:cond delay="75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1250"/>
                            </p:stCondLst>
                            <p:childTnLst>
                              <p:par>
                                <p:cTn id="23" presetID="10" presetClass="entr" presetSubtype="0" fill="hold" grpId="0" nodeType="afterEffect">
                                  <p:stCondLst>
                                    <p:cond delay="25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64" presetClass="path" presetSubtype="0" accel="9333" decel="90667" fill="hold" grpId="1" nodeType="withEffect">
                                  <p:stCondLst>
                                    <p:cond delay="0"/>
                                  </p:stCondLst>
                                  <p:childTnLst>
                                    <p:animMotion origin="layout" path="M -2.77778E-6 0.04237 L -2.77778E-6 -4.81481E-6 " pathEditMode="relative" rAng="0" ptsTypes="AA">
                                      <p:cBhvr>
                                        <p:cTn id="27" dur="750" fill="hold"/>
                                        <p:tgtEl>
                                          <p:spTgt spid="2"/>
                                        </p:tgtEl>
                                        <p:attrNameLst>
                                          <p:attrName>ppt_x</p:attrName>
                                          <p:attrName>ppt_y</p:attrName>
                                        </p:attrNameLst>
                                      </p:cBhvr>
                                      <p:rCtr x="0" y="-2130"/>
                                    </p:animMotion>
                                  </p:childTnLst>
                                </p:cTn>
                              </p:par>
                              <p:par>
                                <p:cTn id="28" presetID="10" presetClass="entr" presetSubtype="0" fill="hold" nodeType="withEffect">
                                  <p:stCondLst>
                                    <p:cond delay="25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par>
                                <p:cTn id="31" presetID="64" presetClass="path" presetSubtype="0" accel="9333" decel="90667" fill="hold" nodeType="withEffect">
                                  <p:stCondLst>
                                    <p:cond delay="0"/>
                                  </p:stCondLst>
                                  <p:childTnLst>
                                    <p:animMotion origin="layout" path="M -2.77778E-6 0.04237 L -2.77778E-6 -4.81481E-6 " pathEditMode="relative" rAng="0" ptsTypes="AA">
                                      <p:cBhvr>
                                        <p:cTn id="32" dur="750" fill="hold"/>
                                        <p:tgtEl>
                                          <p:spTgt spid="1026"/>
                                        </p:tgtEl>
                                        <p:attrNameLst>
                                          <p:attrName>ppt_x</p:attrName>
                                          <p:attrName>ppt_y</p:attrName>
                                        </p:attrNameLst>
                                      </p:cBhvr>
                                      <p:rCtr x="0" y="-2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46F2EC-E32D-4F04-8AF8-5B3B0313B8D0}"/>
              </a:ext>
            </a:extLst>
          </p:cNvPr>
          <p:cNvSpPr>
            <a:spLocks noGrp="1"/>
          </p:cNvSpPr>
          <p:nvPr>
            <p:ph type="body" sz="quarter" idx="17"/>
          </p:nvPr>
        </p:nvSpPr>
        <p:spPr>
          <a:xfrm>
            <a:off x="565152" y="1705244"/>
            <a:ext cx="5073648" cy="3456781"/>
          </a:xfrm>
        </p:spPr>
        <p:txBody>
          <a:bodyPr>
            <a:normAutofit/>
          </a:bodyPr>
          <a:lstStyle/>
          <a:p>
            <a:r>
              <a:rPr lang="nl-NL" dirty="0"/>
              <a:t>Situation</a:t>
            </a:r>
          </a:p>
          <a:p>
            <a:pPr lvl="1"/>
            <a:r>
              <a:rPr lang="nl-NL" dirty="0"/>
              <a:t>New plant in Rotterdam</a:t>
            </a:r>
          </a:p>
          <a:p>
            <a:pPr lvl="1"/>
            <a:r>
              <a:rPr lang="nl-NL" dirty="0"/>
              <a:t>No systems in place for turnaround management</a:t>
            </a:r>
          </a:p>
          <a:p>
            <a:pPr lvl="1"/>
            <a:endParaRPr lang="nl-NL" dirty="0"/>
          </a:p>
          <a:p>
            <a:r>
              <a:rPr lang="nl-NL" dirty="0"/>
              <a:t>Objective</a:t>
            </a:r>
          </a:p>
          <a:p>
            <a:pPr lvl="1"/>
            <a:r>
              <a:rPr lang="nl-NL" dirty="0"/>
              <a:t>Building a systematic approach for turnaround management</a:t>
            </a:r>
            <a:endParaRPr lang="nl-NL" sz="1400" dirty="0"/>
          </a:p>
          <a:p>
            <a:pPr lvl="1"/>
            <a:r>
              <a:rPr lang="nl-NL" dirty="0"/>
              <a:t>More predictable and efficient turnarounds</a:t>
            </a:r>
          </a:p>
        </p:txBody>
      </p:sp>
      <p:sp>
        <p:nvSpPr>
          <p:cNvPr id="3" name="Title 2">
            <a:extLst>
              <a:ext uri="{FF2B5EF4-FFF2-40B4-BE49-F238E27FC236}">
                <a16:creationId xmlns:a16="http://schemas.microsoft.com/office/drawing/2014/main" id="{ACF0DBA5-5434-459E-8B20-A3C671F056ED}"/>
              </a:ext>
            </a:extLst>
          </p:cNvPr>
          <p:cNvSpPr>
            <a:spLocks noGrp="1"/>
          </p:cNvSpPr>
          <p:nvPr>
            <p:ph type="title"/>
          </p:nvPr>
        </p:nvSpPr>
        <p:spPr>
          <a:xfrm>
            <a:off x="0" y="548284"/>
            <a:ext cx="6057168" cy="660144"/>
          </a:xfrm>
        </p:spPr>
        <p:txBody>
          <a:bodyPr/>
          <a:lstStyle/>
          <a:p>
            <a:r>
              <a:rPr lang="en-US" dirty="0"/>
              <a:t>Turnaround Management @Neste</a:t>
            </a:r>
            <a:endParaRPr lang="nl-NL" dirty="0"/>
          </a:p>
        </p:txBody>
      </p:sp>
    </p:spTree>
    <p:extLst>
      <p:ext uri="{BB962C8B-B14F-4D97-AF65-F5344CB8AC3E}">
        <p14:creationId xmlns:p14="http://schemas.microsoft.com/office/powerpoint/2010/main" val="2167865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46F2EC-E32D-4F04-8AF8-5B3B0313B8D0}"/>
              </a:ext>
            </a:extLst>
          </p:cNvPr>
          <p:cNvSpPr>
            <a:spLocks noGrp="1"/>
          </p:cNvSpPr>
          <p:nvPr>
            <p:ph type="body" sz="quarter" idx="17"/>
          </p:nvPr>
        </p:nvSpPr>
        <p:spPr>
          <a:xfrm>
            <a:off x="565152" y="1705244"/>
            <a:ext cx="5226048" cy="3456781"/>
          </a:xfrm>
        </p:spPr>
        <p:txBody>
          <a:bodyPr>
            <a:normAutofit/>
          </a:bodyPr>
          <a:lstStyle/>
          <a:p>
            <a:r>
              <a:rPr lang="nl-NL" dirty="0"/>
              <a:t>Solution</a:t>
            </a:r>
          </a:p>
          <a:p>
            <a:pPr lvl="1"/>
            <a:r>
              <a:rPr lang="nl-NL" dirty="0"/>
              <a:t>Total Turnaround Management with Cost Engineering Consultancy since 2013</a:t>
            </a:r>
          </a:p>
          <a:p>
            <a:pPr lvl="1"/>
            <a:r>
              <a:rPr lang="nl-NL" dirty="0"/>
              <a:t>Package of software and cost engineers integrating several functions of the turnaround</a:t>
            </a:r>
          </a:p>
          <a:p>
            <a:endParaRPr lang="nl-NL" sz="1400" dirty="0"/>
          </a:p>
          <a:p>
            <a:endParaRPr lang="nl-NL" sz="1400" dirty="0"/>
          </a:p>
          <a:p>
            <a:pPr lvl="2"/>
            <a:endParaRPr lang="nl-NL" sz="1400" dirty="0"/>
          </a:p>
        </p:txBody>
      </p:sp>
      <p:sp>
        <p:nvSpPr>
          <p:cNvPr id="3" name="Title 2">
            <a:extLst>
              <a:ext uri="{FF2B5EF4-FFF2-40B4-BE49-F238E27FC236}">
                <a16:creationId xmlns:a16="http://schemas.microsoft.com/office/drawing/2014/main" id="{ACF0DBA5-5434-459E-8B20-A3C671F056ED}"/>
              </a:ext>
            </a:extLst>
          </p:cNvPr>
          <p:cNvSpPr>
            <a:spLocks noGrp="1"/>
          </p:cNvSpPr>
          <p:nvPr>
            <p:ph type="title"/>
          </p:nvPr>
        </p:nvSpPr>
        <p:spPr>
          <a:xfrm>
            <a:off x="0" y="548284"/>
            <a:ext cx="6057168" cy="660144"/>
          </a:xfrm>
        </p:spPr>
        <p:txBody>
          <a:bodyPr/>
          <a:lstStyle/>
          <a:p>
            <a:r>
              <a:rPr lang="en-US" dirty="0"/>
              <a:t>Turnaround Management @Neste</a:t>
            </a:r>
            <a:endParaRPr lang="nl-NL" dirty="0"/>
          </a:p>
        </p:txBody>
      </p:sp>
    </p:spTree>
    <p:extLst>
      <p:ext uri="{BB962C8B-B14F-4D97-AF65-F5344CB8AC3E}">
        <p14:creationId xmlns:p14="http://schemas.microsoft.com/office/powerpoint/2010/main" val="372966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7"/>
          </p:nvPr>
        </p:nvSpPr>
        <p:spPr>
          <a:xfrm>
            <a:off x="565152" y="1705245"/>
            <a:ext cx="7297736" cy="1152256"/>
          </a:xfrm>
        </p:spPr>
        <p:txBody>
          <a:bodyPr>
            <a:normAutofit/>
          </a:bodyPr>
          <a:lstStyle/>
          <a:p>
            <a:pPr marL="0" indent="0">
              <a:buNone/>
            </a:pPr>
            <a:r>
              <a:rPr lang="en-US" dirty="0"/>
              <a:t>With the Total Turnaround Management of Cost Engineering… </a:t>
            </a:r>
          </a:p>
          <a:p>
            <a:pPr marL="0" indent="0">
              <a:buNone/>
            </a:pPr>
            <a:r>
              <a:rPr lang="en-US" b="1" dirty="0">
                <a:solidFill>
                  <a:schemeClr val="accent1"/>
                </a:solidFill>
              </a:rPr>
              <a:t>Neste completed their 2018 turnaround within time and budget!</a:t>
            </a:r>
          </a:p>
          <a:p>
            <a:pPr marL="0" indent="0">
              <a:buNone/>
            </a:pPr>
            <a:endParaRPr lang="en-US" dirty="0"/>
          </a:p>
        </p:txBody>
      </p:sp>
      <p:sp>
        <p:nvSpPr>
          <p:cNvPr id="2" name="Title 1"/>
          <p:cNvSpPr>
            <a:spLocks noGrp="1"/>
          </p:cNvSpPr>
          <p:nvPr>
            <p:ph type="title"/>
          </p:nvPr>
        </p:nvSpPr>
        <p:spPr>
          <a:xfrm>
            <a:off x="0" y="548284"/>
            <a:ext cx="7162800" cy="660144"/>
          </a:xfrm>
        </p:spPr>
        <p:txBody>
          <a:bodyPr>
            <a:normAutofit/>
          </a:bodyPr>
          <a:lstStyle/>
          <a:p>
            <a:r>
              <a:rPr lang="en-US" dirty="0"/>
              <a:t>Result of Total Turnaround Management @Neste</a:t>
            </a:r>
          </a:p>
        </p:txBody>
      </p:sp>
      <p:sp>
        <p:nvSpPr>
          <p:cNvPr id="4" name="Content Placeholder 2">
            <a:extLst>
              <a:ext uri="{FF2B5EF4-FFF2-40B4-BE49-F238E27FC236}">
                <a16:creationId xmlns:a16="http://schemas.microsoft.com/office/drawing/2014/main" id="{2F1EC8E5-10BC-4918-B63C-954116DC8D08}"/>
              </a:ext>
            </a:extLst>
          </p:cNvPr>
          <p:cNvSpPr txBox="1">
            <a:spLocks/>
          </p:cNvSpPr>
          <p:nvPr/>
        </p:nvSpPr>
        <p:spPr>
          <a:xfrm>
            <a:off x="565152" y="2857500"/>
            <a:ext cx="7297736" cy="571500"/>
          </a:xfrm>
          <a:prstGeom prst="rect">
            <a:avLst/>
          </a:prstGeom>
        </p:spPr>
        <p:txBody>
          <a:bodyPr vert="horz" lIns="91440" tIns="45720" rIns="91440" bIns="45720" rtlCol="0">
            <a:normAutofit/>
          </a:bodyPr>
          <a:lstStyle>
            <a:lvl1pPr marL="257175" indent="-257175" algn="l" defTabSz="685800" rtl="0" eaLnBrk="1" latinLnBrk="0" hangingPunct="1">
              <a:lnSpc>
                <a:spcPct val="120000"/>
              </a:lnSpc>
              <a:spcBef>
                <a:spcPct val="20000"/>
              </a:spcBef>
              <a:buClr>
                <a:schemeClr val="accent1"/>
              </a:buClr>
              <a:buSzPct val="80000"/>
              <a:buFont typeface="Wingdings" panose="05000000000000000000" pitchFamily="2" charset="2"/>
              <a:buChar char="§"/>
              <a:defRPr sz="1800" kern="1200" spc="38" baseline="0">
                <a:solidFill>
                  <a:schemeClr val="tx1"/>
                </a:solidFill>
                <a:latin typeface="+mn-lt"/>
                <a:ea typeface="Open Sans" panose="020B0606030504020204" pitchFamily="34" charset="0"/>
                <a:cs typeface="Open Sans" panose="020B0606030504020204" pitchFamily="34" charset="0"/>
              </a:defRPr>
            </a:lvl1pPr>
            <a:lvl2pPr marL="557213" indent="-214313" algn="l" defTabSz="685800" rtl="0" eaLnBrk="1" latinLnBrk="0" hangingPunct="1">
              <a:lnSpc>
                <a:spcPct val="120000"/>
              </a:lnSpc>
              <a:spcBef>
                <a:spcPct val="20000"/>
              </a:spcBef>
              <a:buClr>
                <a:schemeClr val="accent1"/>
              </a:buClr>
              <a:buSzPct val="80000"/>
              <a:buFont typeface="Wingdings" panose="05000000000000000000" pitchFamily="2" charset="2"/>
              <a:buChar char="§"/>
              <a:defRPr sz="1500" kern="1200" spc="38" baseline="0">
                <a:solidFill>
                  <a:schemeClr val="tx1"/>
                </a:solidFill>
                <a:latin typeface="+mn-lt"/>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chemeClr val="accent1"/>
              </a:buClr>
              <a:buSzPct val="80000"/>
              <a:buFont typeface="Wingdings" panose="05000000000000000000" pitchFamily="2" charset="2"/>
              <a:buChar char="§"/>
              <a:defRPr sz="1800" kern="1200" spc="38" baseline="0">
                <a:solidFill>
                  <a:schemeClr val="tx1"/>
                </a:solidFill>
                <a:latin typeface="+mj-lt"/>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t>And even more…</a:t>
            </a:r>
          </a:p>
        </p:txBody>
      </p:sp>
      <p:sp>
        <p:nvSpPr>
          <p:cNvPr id="5" name="Content Placeholder 3">
            <a:extLst>
              <a:ext uri="{FF2B5EF4-FFF2-40B4-BE49-F238E27FC236}">
                <a16:creationId xmlns:a16="http://schemas.microsoft.com/office/drawing/2014/main" id="{F0BE9F3C-A904-4F6B-9691-9D44A7F9A2AB}"/>
              </a:ext>
            </a:extLst>
          </p:cNvPr>
          <p:cNvSpPr txBox="1">
            <a:spLocks/>
          </p:cNvSpPr>
          <p:nvPr/>
        </p:nvSpPr>
        <p:spPr>
          <a:xfrm>
            <a:off x="642938" y="3429000"/>
            <a:ext cx="1728000" cy="1152000"/>
          </a:xfrm>
          <a:prstGeom prst="roundRect">
            <a:avLst>
              <a:gd name="adj" fmla="val 4540"/>
            </a:avLst>
          </a:prstGeom>
          <a:solidFill>
            <a:schemeClr val="accent4"/>
          </a:solidFill>
        </p:spPr>
        <p:txBody>
          <a:bodyPr vert="horz" lIns="91440" tIns="45720" rIns="91440" bIns="45720" rtlCol="0" anchor="ctr">
            <a:normAutofit/>
          </a:bodyPr>
          <a:lstStyle>
            <a:lvl1pPr marL="257175" indent="-257175" algn="l" defTabSz="685800" rtl="0" eaLnBrk="1" latinLnBrk="0" hangingPunct="1">
              <a:lnSpc>
                <a:spcPct val="120000"/>
              </a:lnSpc>
              <a:spcBef>
                <a:spcPct val="20000"/>
              </a:spcBef>
              <a:buClr>
                <a:schemeClr val="accent1"/>
              </a:buClr>
              <a:buSzPct val="80000"/>
              <a:buFont typeface="Wingdings" panose="05000000000000000000" pitchFamily="2" charset="2"/>
              <a:buChar char="§"/>
              <a:defRPr sz="1800" kern="1200" spc="38" baseline="0">
                <a:solidFill>
                  <a:schemeClr val="tx1"/>
                </a:solidFill>
                <a:latin typeface="+mn-lt"/>
                <a:ea typeface="Open Sans" panose="020B0606030504020204" pitchFamily="34" charset="0"/>
                <a:cs typeface="Open Sans" panose="020B0606030504020204" pitchFamily="34" charset="0"/>
              </a:defRPr>
            </a:lvl1pPr>
            <a:lvl2pPr marL="557213" indent="-214313" algn="l" defTabSz="685800" rtl="0" eaLnBrk="1" latinLnBrk="0" hangingPunct="1">
              <a:lnSpc>
                <a:spcPct val="120000"/>
              </a:lnSpc>
              <a:spcBef>
                <a:spcPct val="20000"/>
              </a:spcBef>
              <a:buClr>
                <a:schemeClr val="accent1"/>
              </a:buClr>
              <a:buSzPct val="80000"/>
              <a:buFont typeface="Wingdings" panose="05000000000000000000" pitchFamily="2" charset="2"/>
              <a:buChar char="§"/>
              <a:defRPr sz="1500" kern="1200" spc="38" baseline="0">
                <a:solidFill>
                  <a:schemeClr val="tx1"/>
                </a:solidFill>
                <a:latin typeface="+mn-lt"/>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chemeClr val="accent1"/>
              </a:buClr>
              <a:buSzPct val="80000"/>
              <a:buFont typeface="Wingdings" panose="05000000000000000000" pitchFamily="2" charset="2"/>
              <a:buChar char="§"/>
              <a:defRPr sz="1800" kern="1200" spc="38" baseline="0">
                <a:solidFill>
                  <a:schemeClr val="tx1"/>
                </a:solidFill>
                <a:latin typeface="+mj-lt"/>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panose="05000000000000000000" pitchFamily="2" charset="2"/>
              <a:buNone/>
            </a:pPr>
            <a:r>
              <a:rPr lang="nl-NL" sz="2400" b="1" dirty="0">
                <a:solidFill>
                  <a:schemeClr val="bg1"/>
                </a:solidFill>
              </a:rPr>
              <a:t>8,4%</a:t>
            </a:r>
          </a:p>
          <a:p>
            <a:pPr marL="0" indent="0" algn="ctr">
              <a:buFont typeface="Wingdings" panose="05000000000000000000" pitchFamily="2" charset="2"/>
              <a:buNone/>
            </a:pPr>
            <a:r>
              <a:rPr lang="nl-NL" sz="1100" dirty="0">
                <a:solidFill>
                  <a:schemeClr val="bg1"/>
                </a:solidFill>
              </a:rPr>
              <a:t>Under </a:t>
            </a:r>
            <a:br>
              <a:rPr lang="nl-NL" sz="1100" dirty="0">
                <a:solidFill>
                  <a:schemeClr val="bg1"/>
                </a:solidFill>
              </a:rPr>
            </a:br>
            <a:r>
              <a:rPr lang="nl-NL" sz="1100" dirty="0">
                <a:solidFill>
                  <a:schemeClr val="bg1"/>
                </a:solidFill>
              </a:rPr>
              <a:t>Maintenance Budget</a:t>
            </a:r>
            <a:endParaRPr lang="en-GB" sz="1100" dirty="0">
              <a:solidFill>
                <a:schemeClr val="bg1"/>
              </a:solidFill>
            </a:endParaRPr>
          </a:p>
        </p:txBody>
      </p:sp>
      <p:sp>
        <p:nvSpPr>
          <p:cNvPr id="6" name="Content Placeholder 3">
            <a:extLst>
              <a:ext uri="{FF2B5EF4-FFF2-40B4-BE49-F238E27FC236}">
                <a16:creationId xmlns:a16="http://schemas.microsoft.com/office/drawing/2014/main" id="{EEEC9FEB-9E67-4AE1-8B48-944F3A51AD0C}"/>
              </a:ext>
            </a:extLst>
          </p:cNvPr>
          <p:cNvSpPr txBox="1">
            <a:spLocks/>
          </p:cNvSpPr>
          <p:nvPr/>
        </p:nvSpPr>
        <p:spPr>
          <a:xfrm>
            <a:off x="2539200" y="3429000"/>
            <a:ext cx="1728000" cy="1152000"/>
          </a:xfrm>
          <a:prstGeom prst="roundRect">
            <a:avLst>
              <a:gd name="adj" fmla="val 4540"/>
            </a:avLst>
          </a:prstGeom>
          <a:solidFill>
            <a:schemeClr val="accent4"/>
          </a:solidFill>
        </p:spPr>
        <p:txBody>
          <a:bodyPr vert="horz" lIns="91440" tIns="45720" rIns="91440" bIns="45720" rtlCol="0" anchor="ctr">
            <a:normAutofit/>
          </a:bodyPr>
          <a:lstStyle>
            <a:lvl1pPr marL="257175" indent="-257175" algn="l" defTabSz="685800" rtl="0" eaLnBrk="1" latinLnBrk="0" hangingPunct="1">
              <a:lnSpc>
                <a:spcPct val="120000"/>
              </a:lnSpc>
              <a:spcBef>
                <a:spcPct val="20000"/>
              </a:spcBef>
              <a:buClr>
                <a:schemeClr val="accent1"/>
              </a:buClr>
              <a:buSzPct val="80000"/>
              <a:buFont typeface="Wingdings" panose="05000000000000000000" pitchFamily="2" charset="2"/>
              <a:buChar char="§"/>
              <a:defRPr sz="1800" kern="1200" spc="38" baseline="0">
                <a:solidFill>
                  <a:schemeClr val="tx1"/>
                </a:solidFill>
                <a:latin typeface="+mn-lt"/>
                <a:ea typeface="Open Sans" panose="020B0606030504020204" pitchFamily="34" charset="0"/>
                <a:cs typeface="Open Sans" panose="020B0606030504020204" pitchFamily="34" charset="0"/>
              </a:defRPr>
            </a:lvl1pPr>
            <a:lvl2pPr marL="557213" indent="-214313" algn="l" defTabSz="685800" rtl="0" eaLnBrk="1" latinLnBrk="0" hangingPunct="1">
              <a:lnSpc>
                <a:spcPct val="120000"/>
              </a:lnSpc>
              <a:spcBef>
                <a:spcPct val="20000"/>
              </a:spcBef>
              <a:buClr>
                <a:schemeClr val="accent1"/>
              </a:buClr>
              <a:buSzPct val="80000"/>
              <a:buFont typeface="Wingdings" panose="05000000000000000000" pitchFamily="2" charset="2"/>
              <a:buChar char="§"/>
              <a:defRPr sz="1500" kern="1200" spc="38" baseline="0">
                <a:solidFill>
                  <a:schemeClr val="tx1"/>
                </a:solidFill>
                <a:latin typeface="+mn-lt"/>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chemeClr val="accent1"/>
              </a:buClr>
              <a:buSzPct val="80000"/>
              <a:buFont typeface="Wingdings" panose="05000000000000000000" pitchFamily="2" charset="2"/>
              <a:buChar char="§"/>
              <a:defRPr sz="1800" kern="1200" spc="38" baseline="0">
                <a:solidFill>
                  <a:schemeClr val="tx1"/>
                </a:solidFill>
                <a:latin typeface="+mj-lt"/>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panose="05000000000000000000" pitchFamily="2" charset="2"/>
              <a:buNone/>
            </a:pPr>
            <a:r>
              <a:rPr lang="nl-NL" sz="2400" b="1" dirty="0">
                <a:solidFill>
                  <a:schemeClr val="bg1"/>
                </a:solidFill>
              </a:rPr>
              <a:t>11,6%</a:t>
            </a:r>
          </a:p>
          <a:p>
            <a:pPr marL="0" indent="0" algn="ctr">
              <a:buFont typeface="Wingdings" panose="05000000000000000000" pitchFamily="2" charset="2"/>
              <a:buNone/>
            </a:pPr>
            <a:r>
              <a:rPr lang="nl-NL" sz="1100" dirty="0">
                <a:solidFill>
                  <a:schemeClr val="bg1"/>
                </a:solidFill>
              </a:rPr>
              <a:t>Under</a:t>
            </a:r>
            <a:br>
              <a:rPr lang="nl-NL" sz="1100" dirty="0">
                <a:solidFill>
                  <a:schemeClr val="bg1"/>
                </a:solidFill>
              </a:rPr>
            </a:br>
            <a:r>
              <a:rPr lang="nl-NL" sz="1100" dirty="0">
                <a:solidFill>
                  <a:schemeClr val="bg1"/>
                </a:solidFill>
              </a:rPr>
              <a:t>Overall Budget</a:t>
            </a:r>
            <a:endParaRPr lang="en-GB" sz="1100" dirty="0">
              <a:solidFill>
                <a:schemeClr val="bg1"/>
              </a:solidFill>
            </a:endParaRPr>
          </a:p>
        </p:txBody>
      </p:sp>
    </p:spTree>
    <p:extLst>
      <p:ext uri="{BB962C8B-B14F-4D97-AF65-F5344CB8AC3E}">
        <p14:creationId xmlns:p14="http://schemas.microsoft.com/office/powerpoint/2010/main" val="3535868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par>
                                <p:cTn id="15" presetID="10" presetClass="entr" presetSubtype="0" fill="hold" grpId="1"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6" presetClass="emph" presetSubtype="0" fill="hold" grpId="0" nodeType="withEffect">
                                  <p:stCondLst>
                                    <p:cond delay="100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par>
                                <p:cTn id="21" presetID="10" presetClass="entr" presetSubtype="0" fill="hold" grpId="1" nodeType="withEffect">
                                  <p:stCondLst>
                                    <p:cond delay="1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26" presetClass="emph" presetSubtype="0" fill="hold" grpId="0" nodeType="withEffect">
                                  <p:stCondLst>
                                    <p:cond delay="1500"/>
                                  </p:stCondLst>
                                  <p:childTnLst>
                                    <p:animEffect transition="out" filter="fade">
                                      <p:cBhvr>
                                        <p:cTn id="25" dur="500" tmFilter="0, 0; .2, .5; .8, .5; 1, 0"/>
                                        <p:tgtEl>
                                          <p:spTgt spid="6"/>
                                        </p:tgtEl>
                                      </p:cBhvr>
                                    </p:animEffect>
                                    <p:animScale>
                                      <p:cBhvr>
                                        <p:cTn id="26"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9224-6D7D-4B98-9D2B-0D5CDF297E5D}"/>
              </a:ext>
            </a:extLst>
          </p:cNvPr>
          <p:cNvSpPr>
            <a:spLocks noGrp="1"/>
          </p:cNvSpPr>
          <p:nvPr>
            <p:ph type="title"/>
          </p:nvPr>
        </p:nvSpPr>
        <p:spPr/>
        <p:txBody>
          <a:bodyPr/>
          <a:lstStyle/>
          <a:p>
            <a:r>
              <a:rPr lang="en-GB" dirty="0"/>
              <a:t>Total Turnaround Cost Management</a:t>
            </a:r>
            <a:endParaRPr lang="nl-NL" dirty="0"/>
          </a:p>
        </p:txBody>
      </p:sp>
      <p:graphicFrame>
        <p:nvGraphicFramePr>
          <p:cNvPr id="6" name="Chart 5">
            <a:extLst>
              <a:ext uri="{FF2B5EF4-FFF2-40B4-BE49-F238E27FC236}">
                <a16:creationId xmlns:a16="http://schemas.microsoft.com/office/drawing/2014/main" id="{35692F8B-DFE1-49FF-BC50-B497B08AEFBC}"/>
              </a:ext>
            </a:extLst>
          </p:cNvPr>
          <p:cNvGraphicFramePr/>
          <p:nvPr>
            <p:extLst>
              <p:ext uri="{D42A27DB-BD31-4B8C-83A1-F6EECF244321}">
                <p14:modId xmlns:p14="http://schemas.microsoft.com/office/powerpoint/2010/main" val="2382258260"/>
              </p:ext>
            </p:extLst>
          </p:nvPr>
        </p:nvGraphicFramePr>
        <p:xfrm>
          <a:off x="1866900" y="1409700"/>
          <a:ext cx="5410200" cy="3606800"/>
        </p:xfrm>
        <a:graphic>
          <a:graphicData uri="http://schemas.openxmlformats.org/drawingml/2006/chart">
            <c:chart xmlns:c="http://schemas.openxmlformats.org/drawingml/2006/chart" xmlns:r="http://schemas.openxmlformats.org/officeDocument/2006/relationships" r:id="rId2"/>
          </a:graphicData>
        </a:graphic>
      </p:graphicFrame>
      <p:grpSp>
        <p:nvGrpSpPr>
          <p:cNvPr id="35" name="Group 34">
            <a:extLst>
              <a:ext uri="{FF2B5EF4-FFF2-40B4-BE49-F238E27FC236}">
                <a16:creationId xmlns:a16="http://schemas.microsoft.com/office/drawing/2014/main" id="{2E8D173C-5B5F-4734-AF9D-293492A78A2C}"/>
              </a:ext>
            </a:extLst>
          </p:cNvPr>
          <p:cNvGrpSpPr/>
          <p:nvPr/>
        </p:nvGrpSpPr>
        <p:grpSpPr>
          <a:xfrm>
            <a:off x="4826542" y="1136316"/>
            <a:ext cx="2339213" cy="926362"/>
            <a:chOff x="4826542" y="1136316"/>
            <a:chExt cx="2339213" cy="926362"/>
          </a:xfrm>
        </p:grpSpPr>
        <p:sp>
          <p:nvSpPr>
            <p:cNvPr id="25" name="TextBox 24">
              <a:extLst>
                <a:ext uri="{FF2B5EF4-FFF2-40B4-BE49-F238E27FC236}">
                  <a16:creationId xmlns:a16="http://schemas.microsoft.com/office/drawing/2014/main" id="{A1BC2C3E-CD84-4BD6-B9F8-3B3B5563BB56}"/>
                </a:ext>
              </a:extLst>
            </p:cNvPr>
            <p:cNvSpPr txBox="1"/>
            <p:nvPr/>
          </p:nvSpPr>
          <p:spPr>
            <a:xfrm flipH="1">
              <a:off x="5275325" y="1136316"/>
              <a:ext cx="1890430" cy="539999"/>
            </a:xfrm>
            <a:prstGeom prst="rect">
              <a:avLst/>
            </a:prstGeom>
            <a:noFill/>
          </p:spPr>
          <p:txBody>
            <a:bodyPr wrap="square" lIns="0" tIns="0" rIns="0" bIns="0" rtlCol="0" anchor="ctr">
              <a:noAutofit/>
            </a:bodyPr>
            <a:lstStyle/>
            <a:p>
              <a:pPr defTabSz="914378">
                <a:defRPr/>
              </a:pPr>
              <a:r>
                <a:rPr lang="nl-NL" sz="1200" kern="0" dirty="0">
                  <a:latin typeface="+mj-lt"/>
                </a:rPr>
                <a:t>Scope Management</a:t>
              </a:r>
            </a:p>
          </p:txBody>
        </p:sp>
        <p:pic>
          <p:nvPicPr>
            <p:cNvPr id="21" name="Graphic 20">
              <a:extLst>
                <a:ext uri="{FF2B5EF4-FFF2-40B4-BE49-F238E27FC236}">
                  <a16:creationId xmlns:a16="http://schemas.microsoft.com/office/drawing/2014/main" id="{4EE53B96-F508-4BC2-93FD-F6669FDC56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6542" y="1522678"/>
              <a:ext cx="540000" cy="540000"/>
            </a:xfrm>
            <a:prstGeom prst="rect">
              <a:avLst/>
            </a:prstGeom>
          </p:spPr>
        </p:pic>
      </p:grpSp>
      <p:grpSp>
        <p:nvGrpSpPr>
          <p:cNvPr id="36" name="Group 35">
            <a:extLst>
              <a:ext uri="{FF2B5EF4-FFF2-40B4-BE49-F238E27FC236}">
                <a16:creationId xmlns:a16="http://schemas.microsoft.com/office/drawing/2014/main" id="{E038DC6E-906A-461C-B27D-B561B93E4CD1}"/>
              </a:ext>
            </a:extLst>
          </p:cNvPr>
          <p:cNvGrpSpPr/>
          <p:nvPr/>
        </p:nvGrpSpPr>
        <p:grpSpPr>
          <a:xfrm>
            <a:off x="5655812" y="2208177"/>
            <a:ext cx="2513031" cy="542381"/>
            <a:chOff x="5655812" y="2208177"/>
            <a:chExt cx="2513031" cy="542381"/>
          </a:xfrm>
        </p:grpSpPr>
        <p:pic>
          <p:nvPicPr>
            <p:cNvPr id="14" name="Graphic 13">
              <a:extLst>
                <a:ext uri="{FF2B5EF4-FFF2-40B4-BE49-F238E27FC236}">
                  <a16:creationId xmlns:a16="http://schemas.microsoft.com/office/drawing/2014/main" id="{976D4215-FC72-4113-AC72-58C31A7F5C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5812" y="2210558"/>
              <a:ext cx="540000" cy="540000"/>
            </a:xfrm>
            <a:prstGeom prst="rect">
              <a:avLst/>
            </a:prstGeom>
          </p:spPr>
        </p:pic>
        <p:sp>
          <p:nvSpPr>
            <p:cNvPr id="26" name="TextBox 25">
              <a:extLst>
                <a:ext uri="{FF2B5EF4-FFF2-40B4-BE49-F238E27FC236}">
                  <a16:creationId xmlns:a16="http://schemas.microsoft.com/office/drawing/2014/main" id="{C5EA9E21-383B-4F9E-849B-56D9A1B5E116}"/>
                </a:ext>
              </a:extLst>
            </p:cNvPr>
            <p:cNvSpPr txBox="1"/>
            <p:nvPr/>
          </p:nvSpPr>
          <p:spPr>
            <a:xfrm flipH="1">
              <a:off x="6278413" y="2208177"/>
              <a:ext cx="1890430" cy="539999"/>
            </a:xfrm>
            <a:prstGeom prst="rect">
              <a:avLst/>
            </a:prstGeom>
            <a:noFill/>
          </p:spPr>
          <p:txBody>
            <a:bodyPr wrap="square" lIns="0" tIns="0" rIns="0" bIns="0" rtlCol="0" anchor="ctr">
              <a:noAutofit/>
            </a:bodyPr>
            <a:lstStyle/>
            <a:p>
              <a:pPr defTabSz="914378">
                <a:defRPr/>
              </a:pPr>
              <a:r>
                <a:rPr lang="nl-NL" sz="1200" kern="0" dirty="0" err="1">
                  <a:latin typeface="+mj-lt"/>
                </a:rPr>
                <a:t>Work</a:t>
              </a:r>
              <a:r>
                <a:rPr lang="nl-NL" sz="1200" kern="0" dirty="0">
                  <a:latin typeface="+mj-lt"/>
                </a:rPr>
                <a:t> Package Planning</a:t>
              </a:r>
            </a:p>
          </p:txBody>
        </p:sp>
      </p:grpSp>
      <p:grpSp>
        <p:nvGrpSpPr>
          <p:cNvPr id="37" name="Group 36">
            <a:extLst>
              <a:ext uri="{FF2B5EF4-FFF2-40B4-BE49-F238E27FC236}">
                <a16:creationId xmlns:a16="http://schemas.microsoft.com/office/drawing/2014/main" id="{658285B5-1369-468E-8BF6-C3FC6FD73987}"/>
              </a:ext>
            </a:extLst>
          </p:cNvPr>
          <p:cNvGrpSpPr/>
          <p:nvPr/>
        </p:nvGrpSpPr>
        <p:grpSpPr>
          <a:xfrm>
            <a:off x="5791200" y="3213100"/>
            <a:ext cx="2514600" cy="543174"/>
            <a:chOff x="5791200" y="3213100"/>
            <a:chExt cx="2514600" cy="543174"/>
          </a:xfrm>
        </p:grpSpPr>
        <p:pic>
          <p:nvPicPr>
            <p:cNvPr id="22" name="Graphic 21">
              <a:extLst>
                <a:ext uri="{FF2B5EF4-FFF2-40B4-BE49-F238E27FC236}">
                  <a16:creationId xmlns:a16="http://schemas.microsoft.com/office/drawing/2014/main" id="{6974F03D-513E-4D0D-8FCB-749AA928BC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1200" y="3213100"/>
              <a:ext cx="540000" cy="540000"/>
            </a:xfrm>
            <a:prstGeom prst="rect">
              <a:avLst/>
            </a:prstGeom>
          </p:spPr>
        </p:pic>
        <p:sp>
          <p:nvSpPr>
            <p:cNvPr id="27" name="TextBox 26">
              <a:extLst>
                <a:ext uri="{FF2B5EF4-FFF2-40B4-BE49-F238E27FC236}">
                  <a16:creationId xmlns:a16="http://schemas.microsoft.com/office/drawing/2014/main" id="{CD30A1B5-EE7B-443C-99C1-5FEFFE851A88}"/>
                </a:ext>
              </a:extLst>
            </p:cNvPr>
            <p:cNvSpPr txBox="1"/>
            <p:nvPr/>
          </p:nvSpPr>
          <p:spPr>
            <a:xfrm flipH="1">
              <a:off x="6415370" y="3216275"/>
              <a:ext cx="1890430" cy="539999"/>
            </a:xfrm>
            <a:prstGeom prst="rect">
              <a:avLst/>
            </a:prstGeom>
            <a:noFill/>
          </p:spPr>
          <p:txBody>
            <a:bodyPr wrap="square" lIns="0" tIns="0" rIns="0" bIns="0" rtlCol="0" anchor="ctr">
              <a:noAutofit/>
            </a:bodyPr>
            <a:lstStyle/>
            <a:p>
              <a:pPr defTabSz="914378">
                <a:defRPr/>
              </a:pPr>
              <a:r>
                <a:rPr lang="nl-NL" sz="1200" b="1" kern="0" dirty="0">
                  <a:solidFill>
                    <a:schemeClr val="accent1"/>
                  </a:solidFill>
                  <a:latin typeface="+mj-lt"/>
                </a:rPr>
                <a:t>Estimating / Budgeting</a:t>
              </a:r>
            </a:p>
          </p:txBody>
        </p:sp>
      </p:grpSp>
      <p:grpSp>
        <p:nvGrpSpPr>
          <p:cNvPr id="38" name="Group 37">
            <a:extLst>
              <a:ext uri="{FF2B5EF4-FFF2-40B4-BE49-F238E27FC236}">
                <a16:creationId xmlns:a16="http://schemas.microsoft.com/office/drawing/2014/main" id="{0A72E737-E65D-47CB-AB43-BF7B487EA16E}"/>
              </a:ext>
            </a:extLst>
          </p:cNvPr>
          <p:cNvGrpSpPr/>
          <p:nvPr/>
        </p:nvGrpSpPr>
        <p:grpSpPr>
          <a:xfrm>
            <a:off x="5279260" y="4156164"/>
            <a:ext cx="2402370" cy="830453"/>
            <a:chOff x="5279260" y="4156164"/>
            <a:chExt cx="2402370" cy="830453"/>
          </a:xfrm>
        </p:grpSpPr>
        <p:pic>
          <p:nvPicPr>
            <p:cNvPr id="13" name="Graphic 12">
              <a:extLst>
                <a:ext uri="{FF2B5EF4-FFF2-40B4-BE49-F238E27FC236}">
                  <a16:creationId xmlns:a16="http://schemas.microsoft.com/office/drawing/2014/main" id="{4F634458-10B0-4332-8E35-5D6F25F3CA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79260" y="4156164"/>
              <a:ext cx="540000" cy="540000"/>
            </a:xfrm>
            <a:prstGeom prst="rect">
              <a:avLst/>
            </a:prstGeom>
          </p:spPr>
        </p:pic>
        <p:sp>
          <p:nvSpPr>
            <p:cNvPr id="28" name="TextBox 27">
              <a:extLst>
                <a:ext uri="{FF2B5EF4-FFF2-40B4-BE49-F238E27FC236}">
                  <a16:creationId xmlns:a16="http://schemas.microsoft.com/office/drawing/2014/main" id="{B7D8888B-3E61-4262-85C2-FE7523B61BF1}"/>
                </a:ext>
              </a:extLst>
            </p:cNvPr>
            <p:cNvSpPr txBox="1"/>
            <p:nvPr/>
          </p:nvSpPr>
          <p:spPr>
            <a:xfrm flipH="1">
              <a:off x="5791200" y="4446618"/>
              <a:ext cx="1890430" cy="539999"/>
            </a:xfrm>
            <a:prstGeom prst="rect">
              <a:avLst/>
            </a:prstGeom>
            <a:noFill/>
          </p:spPr>
          <p:txBody>
            <a:bodyPr wrap="square" lIns="0" tIns="0" rIns="0" bIns="0" rtlCol="0" anchor="ctr">
              <a:noAutofit/>
            </a:bodyPr>
            <a:lstStyle/>
            <a:p>
              <a:pPr defTabSz="914378">
                <a:defRPr/>
              </a:pPr>
              <a:r>
                <a:rPr lang="nl-NL" sz="1200" kern="0" dirty="0">
                  <a:latin typeface="+mj-lt"/>
                </a:rPr>
                <a:t>Contract Management</a:t>
              </a:r>
            </a:p>
          </p:txBody>
        </p:sp>
      </p:grpSp>
      <p:grpSp>
        <p:nvGrpSpPr>
          <p:cNvPr id="39" name="Group 38">
            <a:extLst>
              <a:ext uri="{FF2B5EF4-FFF2-40B4-BE49-F238E27FC236}">
                <a16:creationId xmlns:a16="http://schemas.microsoft.com/office/drawing/2014/main" id="{103FD569-0F55-4BAD-96B6-C3F8F90184D8}"/>
              </a:ext>
            </a:extLst>
          </p:cNvPr>
          <p:cNvGrpSpPr/>
          <p:nvPr/>
        </p:nvGrpSpPr>
        <p:grpSpPr>
          <a:xfrm>
            <a:off x="3627565" y="4513804"/>
            <a:ext cx="1890430" cy="952657"/>
            <a:chOff x="3627565" y="4513804"/>
            <a:chExt cx="1890430" cy="952657"/>
          </a:xfrm>
        </p:grpSpPr>
        <p:pic>
          <p:nvPicPr>
            <p:cNvPr id="12" name="Graphic 11">
              <a:extLst>
                <a:ext uri="{FF2B5EF4-FFF2-40B4-BE49-F238E27FC236}">
                  <a16:creationId xmlns:a16="http://schemas.microsoft.com/office/drawing/2014/main" id="{83C3619E-E88F-47E1-A559-6FCE09E60D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02000" y="4513804"/>
              <a:ext cx="540000" cy="540000"/>
            </a:xfrm>
            <a:prstGeom prst="rect">
              <a:avLst/>
            </a:prstGeom>
          </p:spPr>
        </p:pic>
        <p:sp>
          <p:nvSpPr>
            <p:cNvPr id="29" name="TextBox 28">
              <a:extLst>
                <a:ext uri="{FF2B5EF4-FFF2-40B4-BE49-F238E27FC236}">
                  <a16:creationId xmlns:a16="http://schemas.microsoft.com/office/drawing/2014/main" id="{95ACD672-4204-4501-8A50-56D67365AB9E}"/>
                </a:ext>
              </a:extLst>
            </p:cNvPr>
            <p:cNvSpPr txBox="1"/>
            <p:nvPr/>
          </p:nvSpPr>
          <p:spPr>
            <a:xfrm flipH="1">
              <a:off x="3627565" y="5056187"/>
              <a:ext cx="1890430" cy="410274"/>
            </a:xfrm>
            <a:prstGeom prst="rect">
              <a:avLst/>
            </a:prstGeom>
            <a:noFill/>
          </p:spPr>
          <p:txBody>
            <a:bodyPr wrap="square" lIns="0" tIns="0" rIns="0" bIns="0" rtlCol="0" anchor="ctr">
              <a:noAutofit/>
            </a:bodyPr>
            <a:lstStyle/>
            <a:p>
              <a:pPr algn="ctr" defTabSz="914378">
                <a:defRPr/>
              </a:pPr>
              <a:r>
                <a:rPr lang="nl-NL" sz="1200" kern="0" dirty="0">
                  <a:latin typeface="+mj-lt"/>
                </a:rPr>
                <a:t>Tendering</a:t>
              </a:r>
            </a:p>
          </p:txBody>
        </p:sp>
      </p:grpSp>
      <p:grpSp>
        <p:nvGrpSpPr>
          <p:cNvPr id="40" name="Group 39">
            <a:extLst>
              <a:ext uri="{FF2B5EF4-FFF2-40B4-BE49-F238E27FC236}">
                <a16:creationId xmlns:a16="http://schemas.microsoft.com/office/drawing/2014/main" id="{57A3D4C3-7F1F-4A53-8EF3-72DD046D7532}"/>
              </a:ext>
            </a:extLst>
          </p:cNvPr>
          <p:cNvGrpSpPr/>
          <p:nvPr/>
        </p:nvGrpSpPr>
        <p:grpSpPr>
          <a:xfrm>
            <a:off x="1479532" y="4158710"/>
            <a:ext cx="2385208" cy="807453"/>
            <a:chOff x="1479532" y="4158710"/>
            <a:chExt cx="2385208" cy="807453"/>
          </a:xfrm>
        </p:grpSpPr>
        <p:pic>
          <p:nvPicPr>
            <p:cNvPr id="8" name="Graphic 7">
              <a:extLst>
                <a:ext uri="{FF2B5EF4-FFF2-40B4-BE49-F238E27FC236}">
                  <a16:creationId xmlns:a16="http://schemas.microsoft.com/office/drawing/2014/main" id="{9D71B538-81A2-4F93-BC88-89D10778112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24740" y="4158710"/>
              <a:ext cx="540000" cy="540000"/>
            </a:xfrm>
            <a:prstGeom prst="rect">
              <a:avLst/>
            </a:prstGeom>
          </p:spPr>
        </p:pic>
        <p:sp>
          <p:nvSpPr>
            <p:cNvPr id="30" name="TextBox 29">
              <a:extLst>
                <a:ext uri="{FF2B5EF4-FFF2-40B4-BE49-F238E27FC236}">
                  <a16:creationId xmlns:a16="http://schemas.microsoft.com/office/drawing/2014/main" id="{2500DA97-90D5-4F08-B86C-2F2F38FF89FD}"/>
                </a:ext>
              </a:extLst>
            </p:cNvPr>
            <p:cNvSpPr txBox="1"/>
            <p:nvPr/>
          </p:nvSpPr>
          <p:spPr>
            <a:xfrm flipH="1">
              <a:off x="1479532" y="4426164"/>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Scheduling</a:t>
              </a:r>
            </a:p>
          </p:txBody>
        </p:sp>
      </p:grpSp>
      <p:grpSp>
        <p:nvGrpSpPr>
          <p:cNvPr id="41" name="Group 40">
            <a:extLst>
              <a:ext uri="{FF2B5EF4-FFF2-40B4-BE49-F238E27FC236}">
                <a16:creationId xmlns:a16="http://schemas.microsoft.com/office/drawing/2014/main" id="{88A6BBEB-DB39-48E5-A32E-914345EE3A22}"/>
              </a:ext>
            </a:extLst>
          </p:cNvPr>
          <p:cNvGrpSpPr/>
          <p:nvPr/>
        </p:nvGrpSpPr>
        <p:grpSpPr>
          <a:xfrm>
            <a:off x="725742" y="3213100"/>
            <a:ext cx="2557458" cy="540000"/>
            <a:chOff x="725742" y="3213100"/>
            <a:chExt cx="2557458" cy="540000"/>
          </a:xfrm>
        </p:grpSpPr>
        <p:pic>
          <p:nvPicPr>
            <p:cNvPr id="20" name="Graphic 19">
              <a:extLst>
                <a:ext uri="{FF2B5EF4-FFF2-40B4-BE49-F238E27FC236}">
                  <a16:creationId xmlns:a16="http://schemas.microsoft.com/office/drawing/2014/main" id="{296B56A3-A5E0-4E1C-A076-C66A22643B8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743200" y="3213100"/>
              <a:ext cx="540000" cy="540000"/>
            </a:xfrm>
            <a:prstGeom prst="rect">
              <a:avLst/>
            </a:prstGeom>
          </p:spPr>
        </p:pic>
        <p:sp>
          <p:nvSpPr>
            <p:cNvPr id="31" name="TextBox 30">
              <a:extLst>
                <a:ext uri="{FF2B5EF4-FFF2-40B4-BE49-F238E27FC236}">
                  <a16:creationId xmlns:a16="http://schemas.microsoft.com/office/drawing/2014/main" id="{D15E42B7-663E-4474-B8D6-F2F8EE59E2E9}"/>
                </a:ext>
              </a:extLst>
            </p:cNvPr>
            <p:cNvSpPr txBox="1"/>
            <p:nvPr/>
          </p:nvSpPr>
          <p:spPr>
            <a:xfrm flipH="1">
              <a:off x="725742" y="3213100"/>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Field Change Management</a:t>
              </a:r>
            </a:p>
          </p:txBody>
        </p:sp>
      </p:grpSp>
      <p:grpSp>
        <p:nvGrpSpPr>
          <p:cNvPr id="42" name="Group 41">
            <a:extLst>
              <a:ext uri="{FF2B5EF4-FFF2-40B4-BE49-F238E27FC236}">
                <a16:creationId xmlns:a16="http://schemas.microsoft.com/office/drawing/2014/main" id="{EEE8AE3D-E7E0-4ABA-9F78-5F562EC45ECF}"/>
              </a:ext>
            </a:extLst>
          </p:cNvPr>
          <p:cNvGrpSpPr/>
          <p:nvPr/>
        </p:nvGrpSpPr>
        <p:grpSpPr>
          <a:xfrm>
            <a:off x="978834" y="2208177"/>
            <a:ext cx="2498792" cy="542381"/>
            <a:chOff x="978834" y="2208177"/>
            <a:chExt cx="2498792" cy="542381"/>
          </a:xfrm>
        </p:grpSpPr>
        <p:pic>
          <p:nvPicPr>
            <p:cNvPr id="10" name="Graphic 9">
              <a:extLst>
                <a:ext uri="{FF2B5EF4-FFF2-40B4-BE49-F238E27FC236}">
                  <a16:creationId xmlns:a16="http://schemas.microsoft.com/office/drawing/2014/main" id="{4A22847B-5DBA-44C8-83ED-F661E3C2A45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37626" y="2210558"/>
              <a:ext cx="540000" cy="540000"/>
            </a:xfrm>
            <a:prstGeom prst="rect">
              <a:avLst/>
            </a:prstGeom>
          </p:spPr>
        </p:pic>
        <p:sp>
          <p:nvSpPr>
            <p:cNvPr id="32" name="TextBox 31">
              <a:extLst>
                <a:ext uri="{FF2B5EF4-FFF2-40B4-BE49-F238E27FC236}">
                  <a16:creationId xmlns:a16="http://schemas.microsoft.com/office/drawing/2014/main" id="{0825F3E2-6ADD-4B7B-86DE-C92E914705F7}"/>
                </a:ext>
              </a:extLst>
            </p:cNvPr>
            <p:cNvSpPr txBox="1"/>
            <p:nvPr/>
          </p:nvSpPr>
          <p:spPr>
            <a:xfrm flipH="1">
              <a:off x="978834" y="2208177"/>
              <a:ext cx="1890430" cy="539999"/>
            </a:xfrm>
            <a:prstGeom prst="rect">
              <a:avLst/>
            </a:prstGeom>
            <a:noFill/>
          </p:spPr>
          <p:txBody>
            <a:bodyPr wrap="square" lIns="0" tIns="0" rIns="0" bIns="0" rtlCol="0" anchor="ctr">
              <a:noAutofit/>
            </a:bodyPr>
            <a:lstStyle/>
            <a:p>
              <a:pPr algn="r" defTabSz="914378">
                <a:defRPr/>
              </a:pPr>
              <a:r>
                <a:rPr lang="nl-NL" sz="1200" kern="0" dirty="0" err="1">
                  <a:latin typeface="+mj-lt"/>
                </a:rPr>
                <a:t>Progress</a:t>
              </a:r>
              <a:r>
                <a:rPr lang="nl-NL" sz="1200" kern="0" dirty="0">
                  <a:latin typeface="+mj-lt"/>
                </a:rPr>
                <a:t> &amp; Cost Control</a:t>
              </a:r>
            </a:p>
          </p:txBody>
        </p:sp>
      </p:grpSp>
      <p:grpSp>
        <p:nvGrpSpPr>
          <p:cNvPr id="43" name="Group 42">
            <a:extLst>
              <a:ext uri="{FF2B5EF4-FFF2-40B4-BE49-F238E27FC236}">
                <a16:creationId xmlns:a16="http://schemas.microsoft.com/office/drawing/2014/main" id="{19CFBAA8-2F1C-499E-903F-9474F09BB440}"/>
              </a:ext>
            </a:extLst>
          </p:cNvPr>
          <p:cNvGrpSpPr/>
          <p:nvPr/>
        </p:nvGrpSpPr>
        <p:grpSpPr>
          <a:xfrm>
            <a:off x="1985865" y="1145626"/>
            <a:ext cx="2357535" cy="917052"/>
            <a:chOff x="1985865" y="1145626"/>
            <a:chExt cx="2357535" cy="917052"/>
          </a:xfrm>
        </p:grpSpPr>
        <p:pic>
          <p:nvPicPr>
            <p:cNvPr id="11" name="Graphic 10">
              <a:extLst>
                <a:ext uri="{FF2B5EF4-FFF2-40B4-BE49-F238E27FC236}">
                  <a16:creationId xmlns:a16="http://schemas.microsoft.com/office/drawing/2014/main" id="{82C7136F-9AF6-420A-9BD3-2CF3DE5D0DF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803400" y="1522678"/>
              <a:ext cx="540000" cy="540000"/>
            </a:xfrm>
            <a:prstGeom prst="rect">
              <a:avLst/>
            </a:prstGeom>
          </p:spPr>
        </p:pic>
        <p:sp>
          <p:nvSpPr>
            <p:cNvPr id="33" name="TextBox 32">
              <a:extLst>
                <a:ext uri="{FF2B5EF4-FFF2-40B4-BE49-F238E27FC236}">
                  <a16:creationId xmlns:a16="http://schemas.microsoft.com/office/drawing/2014/main" id="{9A94F49F-82BD-4B7B-997C-D91F241C351D}"/>
                </a:ext>
              </a:extLst>
            </p:cNvPr>
            <p:cNvSpPr txBox="1"/>
            <p:nvPr/>
          </p:nvSpPr>
          <p:spPr>
            <a:xfrm flipH="1">
              <a:off x="1985865" y="1145626"/>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Benchmarking</a:t>
              </a:r>
            </a:p>
          </p:txBody>
        </p:sp>
      </p:grpSp>
      <p:pic>
        <p:nvPicPr>
          <p:cNvPr id="45" name="Graphic 44">
            <a:extLst>
              <a:ext uri="{FF2B5EF4-FFF2-40B4-BE49-F238E27FC236}">
                <a16:creationId xmlns:a16="http://schemas.microsoft.com/office/drawing/2014/main" id="{97D680B0-B2E3-49CB-834F-DFFE5C5A064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412660" y="2053760"/>
            <a:ext cx="2318679" cy="2318679"/>
          </a:xfrm>
          <a:prstGeom prst="rect">
            <a:avLst/>
          </a:prstGeom>
        </p:spPr>
      </p:pic>
      <p:pic>
        <p:nvPicPr>
          <p:cNvPr id="34" name="Afbeelding 2">
            <a:extLst>
              <a:ext uri="{FF2B5EF4-FFF2-40B4-BE49-F238E27FC236}">
                <a16:creationId xmlns:a16="http://schemas.microsoft.com/office/drawing/2014/main" id="{C4E82EE4-049E-4140-A2FE-E9AE4980632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028719" y="2639378"/>
            <a:ext cx="1086562" cy="1086562"/>
          </a:xfrm>
          <a:prstGeom prst="rect">
            <a:avLst/>
          </a:prstGeom>
        </p:spPr>
      </p:pic>
    </p:spTree>
    <p:extLst>
      <p:ext uri="{BB962C8B-B14F-4D97-AF65-F5344CB8AC3E}">
        <p14:creationId xmlns:p14="http://schemas.microsoft.com/office/powerpoint/2010/main" val="61240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7"/>
                                        </p:tgtEl>
                                      </p:cBhvr>
                                    </p:animEffect>
                                    <p:animScale>
                                      <p:cBhvr>
                                        <p:cTn id="7"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FB2631-CF6E-48EB-A383-C268E6C0CD23}"/>
              </a:ext>
            </a:extLst>
          </p:cNvPr>
          <p:cNvSpPr>
            <a:spLocks noGrp="1"/>
          </p:cNvSpPr>
          <p:nvPr>
            <p:ph type="title"/>
          </p:nvPr>
        </p:nvSpPr>
        <p:spPr/>
        <p:txBody>
          <a:bodyPr/>
          <a:lstStyle/>
          <a:p>
            <a:r>
              <a:rPr lang="nl-NL" dirty="0" err="1"/>
              <a:t>Estimating</a:t>
            </a:r>
            <a:r>
              <a:rPr lang="nl-NL" dirty="0"/>
              <a:t> &amp; </a:t>
            </a:r>
            <a:r>
              <a:rPr lang="nl-NL" dirty="0" err="1"/>
              <a:t>Budgeting</a:t>
            </a:r>
            <a:endParaRPr lang="nl-NL" dirty="0"/>
          </a:p>
        </p:txBody>
      </p:sp>
      <p:sp>
        <p:nvSpPr>
          <p:cNvPr id="6" name="Title 2">
            <a:extLst>
              <a:ext uri="{FF2B5EF4-FFF2-40B4-BE49-F238E27FC236}">
                <a16:creationId xmlns:a16="http://schemas.microsoft.com/office/drawing/2014/main" id="{B3613869-3DC3-4B96-8F93-8BFC3FD47652}"/>
              </a:ext>
            </a:extLst>
          </p:cNvPr>
          <p:cNvSpPr txBox="1">
            <a:spLocks/>
          </p:cNvSpPr>
          <p:nvPr/>
        </p:nvSpPr>
        <p:spPr>
          <a:xfrm>
            <a:off x="483991" y="1028700"/>
            <a:ext cx="8176022" cy="327025"/>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kern="1200" cap="none" spc="38" baseline="0">
                <a:solidFill>
                  <a:schemeClr val="tx1"/>
                </a:solidFill>
                <a:latin typeface="+mj-lt"/>
                <a:ea typeface="Fira Sans" panose="020B0503050000020004" pitchFamily="34" charset="0"/>
                <a:cs typeface="+mj-cs"/>
              </a:defRPr>
            </a:lvl1pPr>
          </a:lstStyle>
          <a:p>
            <a:r>
              <a:rPr lang="en-GB" sz="1600" i="1" dirty="0">
                <a:solidFill>
                  <a:schemeClr val="accent1"/>
                </a:solidFill>
              </a:rPr>
              <a:t>Maturity Process</a:t>
            </a:r>
          </a:p>
        </p:txBody>
      </p:sp>
      <p:graphicFrame>
        <p:nvGraphicFramePr>
          <p:cNvPr id="4" name="Diagram 3">
            <a:extLst>
              <a:ext uri="{FF2B5EF4-FFF2-40B4-BE49-F238E27FC236}">
                <a16:creationId xmlns:a16="http://schemas.microsoft.com/office/drawing/2014/main" id="{77278AD5-7FF6-45BA-BA39-47F40D82D773}"/>
              </a:ext>
            </a:extLst>
          </p:cNvPr>
          <p:cNvGraphicFramePr/>
          <p:nvPr>
            <p:extLst>
              <p:ext uri="{D42A27DB-BD31-4B8C-83A1-F6EECF244321}">
                <p14:modId xmlns:p14="http://schemas.microsoft.com/office/powerpoint/2010/main" val="729830607"/>
              </p:ext>
            </p:extLst>
          </p:nvPr>
        </p:nvGraphicFramePr>
        <p:xfrm>
          <a:off x="914400" y="2476500"/>
          <a:ext cx="73152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05734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64" presetClass="path" presetSubtype="0" accel="9333" decel="90667" fill="hold" grpId="1" nodeType="withEffect">
                                  <p:stCondLst>
                                    <p:cond delay="0"/>
                                  </p:stCondLst>
                                  <p:childTnLst>
                                    <p:animMotion origin="layout" path="M 0 0.05583 L 0 0 " pathEditMode="relative" rAng="0" ptsTypes="AA">
                                      <p:cBhvr>
                                        <p:cTn id="9" dur="750" fill="hold"/>
                                        <p:tgtEl>
                                          <p:spTgt spid="3"/>
                                        </p:tgtEl>
                                        <p:attrNameLst>
                                          <p:attrName>ppt_x</p:attrName>
                                          <p:attrName>ppt_y</p:attrName>
                                        </p:attrNameLst>
                                      </p:cBhvr>
                                      <p:rCtr x="0" y="-2806"/>
                                    </p:animMotion>
                                  </p:childTnLst>
                                </p:cTn>
                              </p:par>
                              <p:par>
                                <p:cTn id="10" presetID="10" presetClass="entr" presetSubtype="0" fill="hold" grpId="0" nodeType="withEffect">
                                  <p:stCondLst>
                                    <p:cond delay="3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64" presetClass="path" presetSubtype="0" accel="9333" decel="90667" fill="hold" grpId="1" nodeType="withEffect">
                                  <p:stCondLst>
                                    <p:cond delay="50"/>
                                  </p:stCondLst>
                                  <p:childTnLst>
                                    <p:animMotion origin="layout" path="M 0 0.05583 L 0 0 " pathEditMode="relative" rAng="0" ptsTypes="AA">
                                      <p:cBhvr>
                                        <p:cTn id="14" dur="750" fill="hold"/>
                                        <p:tgtEl>
                                          <p:spTgt spid="6"/>
                                        </p:tgtEl>
                                        <p:attrNameLst>
                                          <p:attrName>ppt_x</p:attrName>
                                          <p:attrName>ppt_y</p:attrName>
                                        </p:attrNameLst>
                                      </p:cBhvr>
                                      <p:rCtr x="0" y="-2806"/>
                                    </p:animMotion>
                                  </p:childTnLst>
                                </p:cTn>
                              </p:par>
                            </p:childTnLst>
                          </p:cTn>
                        </p:par>
                        <p:par>
                          <p:cTn id="15" fill="hold">
                            <p:stCondLst>
                              <p:cond delay="8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36F6-B6E8-48DB-845D-2C25BC1DDE65}"/>
              </a:ext>
            </a:extLst>
          </p:cNvPr>
          <p:cNvSpPr>
            <a:spLocks noGrp="1"/>
          </p:cNvSpPr>
          <p:nvPr>
            <p:ph type="title"/>
          </p:nvPr>
        </p:nvSpPr>
        <p:spPr>
          <a:xfrm>
            <a:off x="0" y="548284"/>
            <a:ext cx="4664159" cy="660144"/>
          </a:xfrm>
        </p:spPr>
        <p:txBody>
          <a:bodyPr/>
          <a:lstStyle/>
          <a:p>
            <a:r>
              <a:rPr lang="nl-NL" dirty="0" err="1"/>
              <a:t>Estimating</a:t>
            </a:r>
            <a:r>
              <a:rPr lang="nl-NL" dirty="0"/>
              <a:t> &amp; </a:t>
            </a:r>
            <a:r>
              <a:rPr lang="nl-NL" dirty="0" err="1"/>
              <a:t>Budgeting</a:t>
            </a:r>
            <a:endParaRPr lang="nl-NL" dirty="0"/>
          </a:p>
        </p:txBody>
      </p:sp>
      <p:sp>
        <p:nvSpPr>
          <p:cNvPr id="4" name="Text Placeholder 3">
            <a:extLst>
              <a:ext uri="{FF2B5EF4-FFF2-40B4-BE49-F238E27FC236}">
                <a16:creationId xmlns:a16="http://schemas.microsoft.com/office/drawing/2014/main" id="{E61D914A-F249-4253-B11A-5B1DE48D9197}"/>
              </a:ext>
            </a:extLst>
          </p:cNvPr>
          <p:cNvSpPr>
            <a:spLocks noGrp="1"/>
          </p:cNvSpPr>
          <p:nvPr>
            <p:ph type="body" sz="quarter" idx="18"/>
          </p:nvPr>
        </p:nvSpPr>
        <p:spPr>
          <a:xfrm>
            <a:off x="482204" y="1705241"/>
            <a:ext cx="4838700" cy="576792"/>
          </a:xfrm>
        </p:spPr>
        <p:txBody>
          <a:bodyPr/>
          <a:lstStyle/>
          <a:p>
            <a:r>
              <a:rPr lang="nl-NL" dirty="0"/>
              <a:t>Deliverables</a:t>
            </a:r>
          </a:p>
        </p:txBody>
      </p:sp>
      <p:graphicFrame>
        <p:nvGraphicFramePr>
          <p:cNvPr id="8" name="Table 7">
            <a:extLst>
              <a:ext uri="{FF2B5EF4-FFF2-40B4-BE49-F238E27FC236}">
                <a16:creationId xmlns:a16="http://schemas.microsoft.com/office/drawing/2014/main" id="{2F6A37F0-232F-40D0-AE6D-F8079A4612FE}"/>
              </a:ext>
            </a:extLst>
          </p:cNvPr>
          <p:cNvGraphicFramePr>
            <a:graphicFrameLocks noGrp="1"/>
          </p:cNvGraphicFramePr>
          <p:nvPr>
            <p:extLst>
              <p:ext uri="{D42A27DB-BD31-4B8C-83A1-F6EECF244321}">
                <p14:modId xmlns:p14="http://schemas.microsoft.com/office/powerpoint/2010/main" val="931371288"/>
              </p:ext>
            </p:extLst>
          </p:nvPr>
        </p:nvGraphicFramePr>
        <p:xfrm>
          <a:off x="533400" y="2095500"/>
          <a:ext cx="6629400" cy="3337560"/>
        </p:xfrm>
        <a:graphic>
          <a:graphicData uri="http://schemas.openxmlformats.org/drawingml/2006/table">
            <a:tbl>
              <a:tblPr firstRow="1" bandRow="1">
                <a:tableStyleId>{5C22544A-7EE6-4342-B048-85BDC9FD1C3A}</a:tableStyleId>
              </a:tblPr>
              <a:tblGrid>
                <a:gridCol w="2147929">
                  <a:extLst>
                    <a:ext uri="{9D8B030D-6E8A-4147-A177-3AD203B41FA5}">
                      <a16:colId xmlns:a16="http://schemas.microsoft.com/office/drawing/2014/main" val="556776100"/>
                    </a:ext>
                  </a:extLst>
                </a:gridCol>
                <a:gridCol w="1500277">
                  <a:extLst>
                    <a:ext uri="{9D8B030D-6E8A-4147-A177-3AD203B41FA5}">
                      <a16:colId xmlns:a16="http://schemas.microsoft.com/office/drawing/2014/main" val="2485603931"/>
                    </a:ext>
                  </a:extLst>
                </a:gridCol>
                <a:gridCol w="1552428">
                  <a:extLst>
                    <a:ext uri="{9D8B030D-6E8A-4147-A177-3AD203B41FA5}">
                      <a16:colId xmlns:a16="http://schemas.microsoft.com/office/drawing/2014/main" val="2099422626"/>
                    </a:ext>
                  </a:extLst>
                </a:gridCol>
                <a:gridCol w="1428766">
                  <a:extLst>
                    <a:ext uri="{9D8B030D-6E8A-4147-A177-3AD203B41FA5}">
                      <a16:colId xmlns:a16="http://schemas.microsoft.com/office/drawing/2014/main" val="3140776366"/>
                    </a:ext>
                  </a:extLst>
                </a:gridCol>
              </a:tblGrid>
              <a:tr h="370840">
                <a:tc>
                  <a:txBody>
                    <a:bodyPr/>
                    <a:lstStyle/>
                    <a:p>
                      <a:endParaRPr lang="en-GB" noProof="0"/>
                    </a:p>
                  </a:txBody>
                  <a:tcP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GB" sz="1400" b="1" kern="1200" spc="50" noProof="0" dirty="0">
                          <a:ln w="13500">
                            <a:solidFill>
                              <a:schemeClr val="accent1">
                                <a:shade val="2500"/>
                                <a:alpha val="6500"/>
                              </a:schemeClr>
                            </a:solidFill>
                            <a:prstDash val="solid"/>
                          </a:ln>
                          <a:solidFill>
                            <a:schemeClr val="accent1">
                              <a:tint val="3000"/>
                              <a:alpha val="95000"/>
                            </a:schemeClr>
                          </a:solidFill>
                          <a:latin typeface="+mn-lt"/>
                          <a:ea typeface="+mn-ea"/>
                          <a:cs typeface="Arial" pitchFamily="34" charset="0"/>
                        </a:rPr>
                        <a:t>± 50% Estimate</a:t>
                      </a:r>
                    </a:p>
                  </a:txBody>
                  <a:tcPr anchor="ct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GB" sz="1400" b="1" kern="1200" spc="50" noProof="0" dirty="0">
                          <a:ln w="13500">
                            <a:solidFill>
                              <a:schemeClr val="accent1">
                                <a:shade val="2500"/>
                                <a:alpha val="6500"/>
                              </a:schemeClr>
                            </a:solidFill>
                            <a:prstDash val="solid"/>
                          </a:ln>
                          <a:solidFill>
                            <a:schemeClr val="accent1">
                              <a:tint val="3000"/>
                              <a:alpha val="95000"/>
                            </a:schemeClr>
                          </a:solidFill>
                          <a:latin typeface="+mn-lt"/>
                          <a:ea typeface="+mn-ea"/>
                          <a:cs typeface="Arial" pitchFamily="34" charset="0"/>
                        </a:rPr>
                        <a:t>± 30% Estimate</a:t>
                      </a:r>
                    </a:p>
                  </a:txBody>
                  <a:tcPr anchor="ct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GB" sz="1400" b="1" kern="1200" spc="50" noProof="0" dirty="0">
                          <a:ln w="13500">
                            <a:solidFill>
                              <a:schemeClr val="accent1">
                                <a:shade val="2500"/>
                                <a:alpha val="6500"/>
                              </a:schemeClr>
                            </a:solidFill>
                            <a:prstDash val="solid"/>
                          </a:ln>
                          <a:solidFill>
                            <a:schemeClr val="accent1">
                              <a:tint val="3000"/>
                              <a:alpha val="95000"/>
                            </a:schemeClr>
                          </a:solidFill>
                          <a:latin typeface="+mn-lt"/>
                          <a:ea typeface="+mn-ea"/>
                          <a:cs typeface="Arial" pitchFamily="34" charset="0"/>
                        </a:rPr>
                        <a:t>± 10% Estimate</a:t>
                      </a:r>
                    </a:p>
                  </a:txBody>
                  <a:tcPr anchor="ctr"/>
                </a:tc>
                <a:extLst>
                  <a:ext uri="{0D108BD9-81ED-4DB2-BD59-A6C34878D82A}">
                    <a16:rowId xmlns:a16="http://schemas.microsoft.com/office/drawing/2014/main" val="623719254"/>
                  </a:ext>
                </a:extLst>
              </a:tr>
              <a:tr h="370840">
                <a:tc>
                  <a:txBody>
                    <a:bodyPr/>
                    <a:lstStyle/>
                    <a:p>
                      <a:r>
                        <a:rPr lang="en-GB" b="1" noProof="0" dirty="0"/>
                        <a:t>Equipment count</a:t>
                      </a:r>
                    </a:p>
                  </a:txBody>
                  <a:tcPr anchor="ctr">
                    <a:solidFill>
                      <a:schemeClr val="bg2"/>
                    </a:solidFill>
                  </a:tcPr>
                </a:tc>
                <a:tc>
                  <a:txBody>
                    <a:bodyPr/>
                    <a:lstStyle/>
                    <a:p>
                      <a:r>
                        <a:rPr lang="en-GB" noProof="0" dirty="0"/>
                        <a:t>Preliminary</a:t>
                      </a:r>
                    </a:p>
                  </a:txBody>
                  <a:tcPr anchor="ctr">
                    <a:solidFill>
                      <a:srgbClr val="FFED96"/>
                    </a:solidFill>
                  </a:tcPr>
                </a:tc>
                <a:tc>
                  <a:txBody>
                    <a:bodyPr/>
                    <a:lstStyle/>
                    <a:p>
                      <a:r>
                        <a:rPr lang="en-GB" noProof="0"/>
                        <a:t>90% complete</a:t>
                      </a:r>
                    </a:p>
                  </a:txBody>
                  <a:tcPr anchor="ctr">
                    <a:solidFill>
                      <a:srgbClr val="9FD188"/>
                    </a:solidFill>
                  </a:tcPr>
                </a:tc>
                <a:tc>
                  <a:txBody>
                    <a:bodyPr/>
                    <a:lstStyle/>
                    <a:p>
                      <a:r>
                        <a:rPr lang="en-GB" noProof="0"/>
                        <a:t>99% complete</a:t>
                      </a:r>
                    </a:p>
                  </a:txBody>
                  <a:tcPr anchor="ctr">
                    <a:solidFill>
                      <a:srgbClr val="9FD188"/>
                    </a:solidFill>
                  </a:tcPr>
                </a:tc>
                <a:extLst>
                  <a:ext uri="{0D108BD9-81ED-4DB2-BD59-A6C34878D82A}">
                    <a16:rowId xmlns:a16="http://schemas.microsoft.com/office/drawing/2014/main" val="2845459449"/>
                  </a:ext>
                </a:extLst>
              </a:tr>
              <a:tr h="370840">
                <a:tc>
                  <a:txBody>
                    <a:bodyPr/>
                    <a:lstStyle/>
                    <a:p>
                      <a:r>
                        <a:rPr lang="en-GB" b="1" noProof="0" dirty="0"/>
                        <a:t>TA premises</a:t>
                      </a:r>
                    </a:p>
                  </a:txBody>
                  <a:tcPr anchor="c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noProof="0" dirty="0"/>
                        <a:t>Preliminary</a:t>
                      </a:r>
                    </a:p>
                  </a:txBody>
                  <a:tcPr anchor="ctr">
                    <a:solidFill>
                      <a:srgbClr val="FFED96"/>
                    </a:solidFill>
                  </a:tcPr>
                </a:tc>
                <a:tc>
                  <a:txBody>
                    <a:bodyPr/>
                    <a:lstStyle/>
                    <a:p>
                      <a:r>
                        <a:rPr lang="en-GB" noProof="0" dirty="0"/>
                        <a:t>100% complete</a:t>
                      </a:r>
                    </a:p>
                  </a:txBody>
                  <a:tcPr anchor="ctr">
                    <a:solidFill>
                      <a:srgbClr val="9FD188"/>
                    </a:solidFill>
                  </a:tcPr>
                </a:tc>
                <a:tc>
                  <a:txBody>
                    <a:bodyPr/>
                    <a:lstStyle/>
                    <a:p>
                      <a:r>
                        <a:rPr lang="en-GB" noProof="0"/>
                        <a:t>100% complete</a:t>
                      </a:r>
                    </a:p>
                  </a:txBody>
                  <a:tcPr anchor="ctr">
                    <a:solidFill>
                      <a:srgbClr val="9FD188"/>
                    </a:solidFill>
                  </a:tcPr>
                </a:tc>
                <a:extLst>
                  <a:ext uri="{0D108BD9-81ED-4DB2-BD59-A6C34878D82A}">
                    <a16:rowId xmlns:a16="http://schemas.microsoft.com/office/drawing/2014/main" val="2019532584"/>
                  </a:ext>
                </a:extLst>
              </a:tr>
              <a:tr h="370840">
                <a:tc>
                  <a:txBody>
                    <a:bodyPr/>
                    <a:lstStyle/>
                    <a:p>
                      <a:r>
                        <a:rPr lang="en-GB" b="1" noProof="0" dirty="0"/>
                        <a:t>Inspection data</a:t>
                      </a:r>
                    </a:p>
                  </a:txBody>
                  <a:tcPr anchor="ctr">
                    <a:solidFill>
                      <a:schemeClr val="bg2"/>
                    </a:solidFill>
                  </a:tcPr>
                </a:tc>
                <a:tc>
                  <a:txBody>
                    <a:bodyPr/>
                    <a:lstStyle/>
                    <a:p>
                      <a:r>
                        <a:rPr lang="en-GB" noProof="0" dirty="0">
                          <a:solidFill>
                            <a:schemeClr val="bg1"/>
                          </a:solidFill>
                        </a:rPr>
                        <a:t>High level</a:t>
                      </a:r>
                    </a:p>
                  </a:txBody>
                  <a:tcPr anchor="ctr">
                    <a:solidFill>
                      <a:srgbClr val="CF512E"/>
                    </a:solidFill>
                  </a:tcPr>
                </a:tc>
                <a:tc>
                  <a:txBody>
                    <a:bodyPr/>
                    <a:lstStyle/>
                    <a:p>
                      <a:r>
                        <a:rPr lang="en-GB" noProof="0" dirty="0"/>
                        <a:t>80 – 90% complete</a:t>
                      </a:r>
                    </a:p>
                  </a:txBody>
                  <a:tcPr anchor="ctr">
                    <a:solidFill>
                      <a:srgbClr val="9FD188"/>
                    </a:solidFill>
                  </a:tcPr>
                </a:tc>
                <a:tc>
                  <a:txBody>
                    <a:bodyPr/>
                    <a:lstStyle/>
                    <a:p>
                      <a:r>
                        <a:rPr lang="en-GB" noProof="0" dirty="0"/>
                        <a:t>100% complete</a:t>
                      </a:r>
                    </a:p>
                  </a:txBody>
                  <a:tcPr anchor="ctr">
                    <a:solidFill>
                      <a:srgbClr val="9FD188"/>
                    </a:solidFill>
                  </a:tcPr>
                </a:tc>
                <a:extLst>
                  <a:ext uri="{0D108BD9-81ED-4DB2-BD59-A6C34878D82A}">
                    <a16:rowId xmlns:a16="http://schemas.microsoft.com/office/drawing/2014/main" val="2066886084"/>
                  </a:ext>
                </a:extLst>
              </a:tr>
              <a:tr h="370840">
                <a:tc>
                  <a:txBody>
                    <a:bodyPr/>
                    <a:lstStyle/>
                    <a:p>
                      <a:r>
                        <a:rPr lang="en-GB" b="1" noProof="0" dirty="0"/>
                        <a:t>Maintenance backlog</a:t>
                      </a:r>
                    </a:p>
                  </a:txBody>
                  <a:tcPr anchor="c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noProof="0" dirty="0">
                          <a:solidFill>
                            <a:schemeClr val="bg1"/>
                          </a:solidFill>
                        </a:rPr>
                        <a:t>High level</a:t>
                      </a:r>
                    </a:p>
                  </a:txBody>
                  <a:tcPr anchor="ctr">
                    <a:solidFill>
                      <a:srgbClr val="CF512E"/>
                    </a:solidFill>
                  </a:tcPr>
                </a:tc>
                <a:tc>
                  <a:txBody>
                    <a:bodyPr/>
                    <a:lstStyle/>
                    <a:p>
                      <a:r>
                        <a:rPr lang="en-GB" noProof="0" dirty="0"/>
                        <a:t>60 – 70% complete</a:t>
                      </a:r>
                    </a:p>
                  </a:txBody>
                  <a:tcPr anchor="ctr">
                    <a:solidFill>
                      <a:srgbClr val="FFED96"/>
                    </a:solidFill>
                  </a:tcPr>
                </a:tc>
                <a:tc>
                  <a:txBody>
                    <a:bodyPr/>
                    <a:lstStyle/>
                    <a:p>
                      <a:r>
                        <a:rPr lang="en-GB" noProof="0"/>
                        <a:t>99% complete</a:t>
                      </a:r>
                    </a:p>
                  </a:txBody>
                  <a:tcPr anchor="ctr">
                    <a:solidFill>
                      <a:srgbClr val="9FD188"/>
                    </a:solidFill>
                  </a:tcPr>
                </a:tc>
                <a:extLst>
                  <a:ext uri="{0D108BD9-81ED-4DB2-BD59-A6C34878D82A}">
                    <a16:rowId xmlns:a16="http://schemas.microsoft.com/office/drawing/2014/main" val="4117509023"/>
                  </a:ext>
                </a:extLst>
              </a:tr>
              <a:tr h="370840">
                <a:tc>
                  <a:txBody>
                    <a:bodyPr/>
                    <a:lstStyle/>
                    <a:p>
                      <a:r>
                        <a:rPr lang="en-GB" b="1" noProof="0" dirty="0"/>
                        <a:t>HAZOP</a:t>
                      </a:r>
                    </a:p>
                  </a:txBody>
                  <a:tcPr anchor="ct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noProof="0" dirty="0">
                          <a:solidFill>
                            <a:schemeClr val="bg1"/>
                          </a:solidFill>
                        </a:rPr>
                        <a:t>High level</a:t>
                      </a:r>
                    </a:p>
                  </a:txBody>
                  <a:tcPr anchor="ctr">
                    <a:solidFill>
                      <a:srgbClr val="CF512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noProof="0" dirty="0"/>
                        <a:t>60 – 70% complete</a:t>
                      </a:r>
                    </a:p>
                  </a:txBody>
                  <a:tcPr anchor="ctr">
                    <a:solidFill>
                      <a:srgbClr val="FFED9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noProof="0" dirty="0"/>
                        <a:t>100% complete</a:t>
                      </a:r>
                    </a:p>
                  </a:txBody>
                  <a:tcPr anchor="ctr">
                    <a:solidFill>
                      <a:srgbClr val="9FD188"/>
                    </a:solidFill>
                  </a:tcPr>
                </a:tc>
                <a:extLst>
                  <a:ext uri="{0D108BD9-81ED-4DB2-BD59-A6C34878D82A}">
                    <a16:rowId xmlns:a16="http://schemas.microsoft.com/office/drawing/2014/main" val="4255606424"/>
                  </a:ext>
                </a:extLst>
              </a:tr>
              <a:tr h="370840">
                <a:tc>
                  <a:txBody>
                    <a:bodyPr/>
                    <a:lstStyle/>
                    <a:p>
                      <a:r>
                        <a:rPr lang="en-GB" b="1" noProof="0" dirty="0"/>
                        <a:t>Design changes</a:t>
                      </a:r>
                    </a:p>
                  </a:txBody>
                  <a:tcPr anchor="ctr">
                    <a:noFill/>
                  </a:tcPr>
                </a:tc>
                <a:tc>
                  <a:txBody>
                    <a:bodyPr/>
                    <a:lstStyle/>
                    <a:p>
                      <a:r>
                        <a:rPr lang="en-GB" noProof="0"/>
                        <a:t>Preliminary</a:t>
                      </a:r>
                    </a:p>
                  </a:txBody>
                  <a:tcPr anchor="ctr">
                    <a:solidFill>
                      <a:srgbClr val="FFED96"/>
                    </a:solidFill>
                  </a:tcPr>
                </a:tc>
                <a:tc>
                  <a:txBody>
                    <a:bodyPr/>
                    <a:lstStyle/>
                    <a:p>
                      <a:r>
                        <a:rPr lang="en-GB" noProof="0"/>
                        <a:t>50 – 70% complete</a:t>
                      </a:r>
                    </a:p>
                  </a:txBody>
                  <a:tcPr anchor="ctr">
                    <a:solidFill>
                      <a:srgbClr val="FFED9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noProof="0" dirty="0"/>
                        <a:t>100% complete</a:t>
                      </a:r>
                    </a:p>
                  </a:txBody>
                  <a:tcPr anchor="ctr">
                    <a:solidFill>
                      <a:srgbClr val="9FD188"/>
                    </a:solidFill>
                  </a:tcPr>
                </a:tc>
                <a:extLst>
                  <a:ext uri="{0D108BD9-81ED-4DB2-BD59-A6C34878D82A}">
                    <a16:rowId xmlns:a16="http://schemas.microsoft.com/office/drawing/2014/main" val="2921862804"/>
                  </a:ext>
                </a:extLst>
              </a:tr>
              <a:tr h="370840">
                <a:tc>
                  <a:txBody>
                    <a:bodyPr/>
                    <a:lstStyle/>
                    <a:p>
                      <a:r>
                        <a:rPr lang="en-GB" b="1" noProof="0" dirty="0"/>
                        <a:t>CAPEX projects</a:t>
                      </a:r>
                    </a:p>
                  </a:txBody>
                  <a:tcPr anchor="ctr">
                    <a:solidFill>
                      <a:schemeClr val="bg2"/>
                    </a:solidFill>
                  </a:tcPr>
                </a:tc>
                <a:tc>
                  <a:txBody>
                    <a:bodyPr/>
                    <a:lstStyle/>
                    <a:p>
                      <a:r>
                        <a:rPr lang="en-GB" noProof="0"/>
                        <a:t>Preliminary</a:t>
                      </a:r>
                    </a:p>
                  </a:txBody>
                  <a:tcPr anchor="ctr">
                    <a:solidFill>
                      <a:srgbClr val="FFED96"/>
                    </a:solidFill>
                  </a:tcPr>
                </a:tc>
                <a:tc>
                  <a:txBody>
                    <a:bodyPr/>
                    <a:lstStyle/>
                    <a:p>
                      <a:r>
                        <a:rPr lang="en-GB" noProof="0"/>
                        <a:t>80 – 90% complete</a:t>
                      </a:r>
                    </a:p>
                  </a:txBody>
                  <a:tcPr anchor="ctr">
                    <a:solidFill>
                      <a:srgbClr val="9FD18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noProof="0" dirty="0"/>
                        <a:t>100% complete</a:t>
                      </a:r>
                    </a:p>
                  </a:txBody>
                  <a:tcPr anchor="ctr">
                    <a:solidFill>
                      <a:srgbClr val="9FD188"/>
                    </a:solidFill>
                  </a:tcPr>
                </a:tc>
                <a:extLst>
                  <a:ext uri="{0D108BD9-81ED-4DB2-BD59-A6C34878D82A}">
                    <a16:rowId xmlns:a16="http://schemas.microsoft.com/office/drawing/2014/main" val="3793127021"/>
                  </a:ext>
                </a:extLst>
              </a:tr>
              <a:tr h="370840">
                <a:tc>
                  <a:txBody>
                    <a:bodyPr/>
                    <a:lstStyle/>
                    <a:p>
                      <a:r>
                        <a:rPr lang="en-GB" b="1" noProof="0" dirty="0"/>
                        <a:t>Leak detection and repair</a:t>
                      </a:r>
                    </a:p>
                  </a:txBody>
                  <a:tcPr anchor="ctr">
                    <a:noFill/>
                  </a:tcPr>
                </a:tc>
                <a:tc>
                  <a:txBody>
                    <a:bodyPr/>
                    <a:lstStyle/>
                    <a:p>
                      <a:r>
                        <a:rPr lang="en-GB" noProof="0"/>
                        <a:t>Preliminary</a:t>
                      </a:r>
                    </a:p>
                  </a:txBody>
                  <a:tcPr anchor="ctr">
                    <a:solidFill>
                      <a:srgbClr val="FFED96"/>
                    </a:solidFill>
                  </a:tcPr>
                </a:tc>
                <a:tc>
                  <a:txBody>
                    <a:bodyPr/>
                    <a:lstStyle/>
                    <a:p>
                      <a:r>
                        <a:rPr lang="en-GB" noProof="0"/>
                        <a:t>Preliminary</a:t>
                      </a:r>
                    </a:p>
                  </a:txBody>
                  <a:tcPr anchor="ctr">
                    <a:solidFill>
                      <a:srgbClr val="FFED96"/>
                    </a:solidFill>
                  </a:tcPr>
                </a:tc>
                <a:tc>
                  <a:txBody>
                    <a:bodyPr/>
                    <a:lstStyle/>
                    <a:p>
                      <a:r>
                        <a:rPr lang="en-GB" noProof="0" dirty="0"/>
                        <a:t>100% complete</a:t>
                      </a:r>
                    </a:p>
                  </a:txBody>
                  <a:tcPr anchor="ctr">
                    <a:solidFill>
                      <a:srgbClr val="9FD188"/>
                    </a:solidFill>
                  </a:tcPr>
                </a:tc>
                <a:extLst>
                  <a:ext uri="{0D108BD9-81ED-4DB2-BD59-A6C34878D82A}">
                    <a16:rowId xmlns:a16="http://schemas.microsoft.com/office/drawing/2014/main" val="3578934988"/>
                  </a:ext>
                </a:extLst>
              </a:tr>
            </a:tbl>
          </a:graphicData>
        </a:graphic>
      </p:graphicFrame>
    </p:spTree>
    <p:extLst>
      <p:ext uri="{BB962C8B-B14F-4D97-AF65-F5344CB8AC3E}">
        <p14:creationId xmlns:p14="http://schemas.microsoft.com/office/powerpoint/2010/main" val="426583872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45CA7-7F70-40B3-8C1D-D0F99959D1BB}"/>
              </a:ext>
            </a:extLst>
          </p:cNvPr>
          <p:cNvSpPr>
            <a:spLocks noGrp="1"/>
          </p:cNvSpPr>
          <p:nvPr>
            <p:ph type="body" sz="quarter" idx="17"/>
          </p:nvPr>
        </p:nvSpPr>
        <p:spPr>
          <a:xfrm>
            <a:off x="482204" y="2282032"/>
            <a:ext cx="8280796" cy="2879989"/>
          </a:xfrm>
        </p:spPr>
        <p:txBody>
          <a:bodyPr/>
          <a:lstStyle/>
          <a:p>
            <a:r>
              <a:rPr lang="en-GB" dirty="0"/>
              <a:t>±</a:t>
            </a:r>
            <a:r>
              <a:rPr lang="en-GB" b="1" dirty="0"/>
              <a:t> 50% Estimate</a:t>
            </a:r>
            <a:r>
              <a:rPr lang="en-GB" dirty="0"/>
              <a:t>: Historical extrapolation</a:t>
            </a:r>
          </a:p>
          <a:p>
            <a:pPr lvl="1"/>
            <a:r>
              <a:rPr lang="en-GB" dirty="0"/>
              <a:t>Historical TA data, scaled to current TA and indexed to today’s price level</a:t>
            </a:r>
          </a:p>
          <a:p>
            <a:r>
              <a:rPr lang="en-GB" dirty="0"/>
              <a:t>±</a:t>
            </a:r>
            <a:r>
              <a:rPr lang="en-GB" b="1" dirty="0"/>
              <a:t> 30% Estimate</a:t>
            </a:r>
            <a:r>
              <a:rPr lang="en-GB" dirty="0"/>
              <a:t>: Conceptual estimate</a:t>
            </a:r>
          </a:p>
          <a:p>
            <a:pPr lvl="1"/>
            <a:r>
              <a:rPr lang="en-GB" dirty="0"/>
              <a:t>Quantities from mechanical work packs, priced in-house</a:t>
            </a:r>
          </a:p>
          <a:p>
            <a:pPr lvl="1"/>
            <a:r>
              <a:rPr lang="en-GB" dirty="0"/>
              <a:t>Other disciplines factored from mechanical work, using benchmark data</a:t>
            </a:r>
          </a:p>
          <a:p>
            <a:r>
              <a:rPr lang="en-GB" dirty="0"/>
              <a:t>±</a:t>
            </a:r>
            <a:r>
              <a:rPr lang="en-GB" b="1" dirty="0"/>
              <a:t> 10% Estimate</a:t>
            </a:r>
            <a:r>
              <a:rPr lang="en-GB" dirty="0"/>
              <a:t>: Detailed control estimate</a:t>
            </a:r>
          </a:p>
          <a:p>
            <a:pPr lvl="1"/>
            <a:r>
              <a:rPr lang="en-GB" dirty="0"/>
              <a:t>Quantities for all disciplines calculated and priced by contractors based on work packs</a:t>
            </a:r>
          </a:p>
          <a:p>
            <a:pPr lvl="1"/>
            <a:r>
              <a:rPr lang="en-GB" dirty="0"/>
              <a:t>Pricing accepted by owner</a:t>
            </a:r>
          </a:p>
        </p:txBody>
      </p:sp>
      <p:sp>
        <p:nvSpPr>
          <p:cNvPr id="3" name="Title 2">
            <a:extLst>
              <a:ext uri="{FF2B5EF4-FFF2-40B4-BE49-F238E27FC236}">
                <a16:creationId xmlns:a16="http://schemas.microsoft.com/office/drawing/2014/main" id="{82AA36F6-B6E8-48DB-845D-2C25BC1DDE65}"/>
              </a:ext>
            </a:extLst>
          </p:cNvPr>
          <p:cNvSpPr>
            <a:spLocks noGrp="1"/>
          </p:cNvSpPr>
          <p:nvPr>
            <p:ph type="title"/>
          </p:nvPr>
        </p:nvSpPr>
        <p:spPr>
          <a:xfrm>
            <a:off x="0" y="548284"/>
            <a:ext cx="4664159" cy="660144"/>
          </a:xfrm>
        </p:spPr>
        <p:txBody>
          <a:bodyPr/>
          <a:lstStyle/>
          <a:p>
            <a:r>
              <a:rPr lang="nl-NL" dirty="0" err="1"/>
              <a:t>Estimating</a:t>
            </a:r>
            <a:r>
              <a:rPr lang="nl-NL" dirty="0"/>
              <a:t> &amp; </a:t>
            </a:r>
            <a:r>
              <a:rPr lang="nl-NL" dirty="0" err="1"/>
              <a:t>Budgeting</a:t>
            </a:r>
            <a:endParaRPr lang="nl-NL" dirty="0"/>
          </a:p>
        </p:txBody>
      </p:sp>
      <p:sp>
        <p:nvSpPr>
          <p:cNvPr id="4" name="Text Placeholder 3">
            <a:extLst>
              <a:ext uri="{FF2B5EF4-FFF2-40B4-BE49-F238E27FC236}">
                <a16:creationId xmlns:a16="http://schemas.microsoft.com/office/drawing/2014/main" id="{E61D914A-F249-4253-B11A-5B1DE48D9197}"/>
              </a:ext>
            </a:extLst>
          </p:cNvPr>
          <p:cNvSpPr>
            <a:spLocks noGrp="1"/>
          </p:cNvSpPr>
          <p:nvPr>
            <p:ph type="body" sz="quarter" idx="18"/>
          </p:nvPr>
        </p:nvSpPr>
        <p:spPr/>
        <p:txBody>
          <a:bodyPr/>
          <a:lstStyle/>
          <a:p>
            <a:r>
              <a:rPr lang="en-GB" dirty="0"/>
              <a:t>Methods</a:t>
            </a:r>
          </a:p>
        </p:txBody>
      </p:sp>
    </p:spTree>
    <p:extLst>
      <p:ext uri="{BB962C8B-B14F-4D97-AF65-F5344CB8AC3E}">
        <p14:creationId xmlns:p14="http://schemas.microsoft.com/office/powerpoint/2010/main" val="403748535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A0BD17-7CCF-4E14-87AD-92B974FCF9DF}"/>
              </a:ext>
            </a:extLst>
          </p:cNvPr>
          <p:cNvSpPr>
            <a:spLocks noGrp="1"/>
          </p:cNvSpPr>
          <p:nvPr>
            <p:ph type="body" sz="quarter" idx="17"/>
          </p:nvPr>
        </p:nvSpPr>
        <p:spPr>
          <a:xfrm>
            <a:off x="482203" y="2339579"/>
            <a:ext cx="5697617" cy="2591990"/>
          </a:xfrm>
        </p:spPr>
        <p:txBody>
          <a:bodyPr>
            <a:normAutofit fontScale="92500" lnSpcReduction="20000"/>
          </a:bodyPr>
          <a:lstStyle/>
          <a:p>
            <a:pPr marL="342900" indent="-342900">
              <a:buFont typeface="+mj-lt"/>
              <a:buAutoNum type="arabicPeriod"/>
            </a:pPr>
            <a:r>
              <a:rPr lang="en-GB" dirty="0"/>
              <a:t>Take cost and duration of previous or similar TA</a:t>
            </a:r>
          </a:p>
          <a:p>
            <a:pPr marL="342900" indent="-342900">
              <a:buFont typeface="+mj-lt"/>
              <a:buAutoNum type="arabicPeriod"/>
            </a:pPr>
            <a:r>
              <a:rPr lang="nl-NL" dirty="0" err="1"/>
              <a:t>Remove</a:t>
            </a:r>
            <a:r>
              <a:rPr lang="nl-NL" dirty="0"/>
              <a:t> </a:t>
            </a:r>
            <a:r>
              <a:rPr lang="nl-NL" dirty="0" err="1"/>
              <a:t>the</a:t>
            </a:r>
            <a:r>
              <a:rPr lang="nl-NL" dirty="0"/>
              <a:t> </a:t>
            </a:r>
            <a:r>
              <a:rPr lang="nl-NL" dirty="0" err="1"/>
              <a:t>incidents</a:t>
            </a:r>
            <a:r>
              <a:rPr lang="nl-NL" dirty="0"/>
              <a:t> </a:t>
            </a:r>
            <a:r>
              <a:rPr lang="nl-NL" dirty="0" err="1"/>
              <a:t>and</a:t>
            </a:r>
            <a:r>
              <a:rPr lang="nl-NL" dirty="0"/>
              <a:t> non-</a:t>
            </a:r>
            <a:r>
              <a:rPr lang="nl-NL" dirty="0" err="1"/>
              <a:t>usual</a:t>
            </a:r>
            <a:r>
              <a:rPr lang="nl-NL" dirty="0"/>
              <a:t> items </a:t>
            </a:r>
            <a:r>
              <a:rPr lang="nl-NL" dirty="0" err="1"/>
              <a:t>from</a:t>
            </a:r>
            <a:r>
              <a:rPr lang="nl-NL" dirty="0"/>
              <a:t> </a:t>
            </a:r>
            <a:r>
              <a:rPr lang="nl-NL" dirty="0" err="1"/>
              <a:t>the</a:t>
            </a:r>
            <a:r>
              <a:rPr lang="nl-NL" dirty="0"/>
              <a:t> budget </a:t>
            </a:r>
            <a:endParaRPr lang="en-GB" dirty="0"/>
          </a:p>
          <a:p>
            <a:pPr marL="342900" indent="-342900">
              <a:buFont typeface="+mj-lt"/>
              <a:buAutoNum type="arabicPeriod"/>
            </a:pPr>
            <a:r>
              <a:rPr lang="en-GB" dirty="0"/>
              <a:t>Adjust for expected number of scope items (e.g., equipment counts, repair items, etc.)</a:t>
            </a:r>
          </a:p>
          <a:p>
            <a:pPr marL="342900" indent="-342900">
              <a:buFont typeface="+mj-lt"/>
              <a:buAutoNum type="arabicPeriod"/>
            </a:pPr>
            <a:r>
              <a:rPr lang="en-GB" dirty="0"/>
              <a:t>Take into account duration and time constraints</a:t>
            </a:r>
          </a:p>
          <a:p>
            <a:pPr marL="342900" indent="-342900">
              <a:buFont typeface="+mj-lt"/>
              <a:buAutoNum type="arabicPeriod"/>
            </a:pPr>
            <a:r>
              <a:rPr lang="en-GB" dirty="0"/>
              <a:t>Index costs to current price level</a:t>
            </a:r>
          </a:p>
          <a:p>
            <a:pPr marL="342900" indent="-342900">
              <a:buFont typeface="+mj-lt"/>
              <a:buAutoNum type="arabicPeriod"/>
            </a:pPr>
            <a:r>
              <a:rPr lang="en-GB" dirty="0"/>
              <a:t>Escalate costs to cover for future inflation</a:t>
            </a:r>
          </a:p>
        </p:txBody>
      </p:sp>
      <p:sp>
        <p:nvSpPr>
          <p:cNvPr id="3" name="Text Placeholder 2">
            <a:extLst>
              <a:ext uri="{FF2B5EF4-FFF2-40B4-BE49-F238E27FC236}">
                <a16:creationId xmlns:a16="http://schemas.microsoft.com/office/drawing/2014/main" id="{EB146813-0FB6-4B3A-8E7A-ED71D9AA134A}"/>
              </a:ext>
            </a:extLst>
          </p:cNvPr>
          <p:cNvSpPr>
            <a:spLocks noGrp="1"/>
          </p:cNvSpPr>
          <p:nvPr>
            <p:ph type="body" sz="quarter" idx="18"/>
          </p:nvPr>
        </p:nvSpPr>
        <p:spPr/>
        <p:txBody>
          <a:bodyPr/>
          <a:lstStyle/>
          <a:p>
            <a:r>
              <a:rPr lang="en-GB" dirty="0"/>
              <a:t>Method:</a:t>
            </a:r>
          </a:p>
        </p:txBody>
      </p:sp>
      <p:sp>
        <p:nvSpPr>
          <p:cNvPr id="4" name="Title 3">
            <a:extLst>
              <a:ext uri="{FF2B5EF4-FFF2-40B4-BE49-F238E27FC236}">
                <a16:creationId xmlns:a16="http://schemas.microsoft.com/office/drawing/2014/main" id="{22AEEBEE-2F01-4308-A663-F6560A39D1DF}"/>
              </a:ext>
            </a:extLst>
          </p:cNvPr>
          <p:cNvSpPr>
            <a:spLocks noGrp="1"/>
          </p:cNvSpPr>
          <p:nvPr>
            <p:ph type="title"/>
          </p:nvPr>
        </p:nvSpPr>
        <p:spPr>
          <a:xfrm>
            <a:off x="1" y="746200"/>
            <a:ext cx="4667813" cy="660144"/>
          </a:xfrm>
        </p:spPr>
        <p:txBody>
          <a:bodyPr/>
          <a:lstStyle/>
          <a:p>
            <a:r>
              <a:rPr lang="en-US" dirty="0"/>
              <a:t>Historical extrapolation</a:t>
            </a:r>
            <a:endParaRPr lang="en-GB" dirty="0"/>
          </a:p>
        </p:txBody>
      </p:sp>
      <p:sp>
        <p:nvSpPr>
          <p:cNvPr id="6" name="Slide Number Placeholder 5">
            <a:extLst>
              <a:ext uri="{FF2B5EF4-FFF2-40B4-BE49-F238E27FC236}">
                <a16:creationId xmlns:a16="http://schemas.microsoft.com/office/drawing/2014/main" id="{9E395E50-FB65-4A14-ABF2-2EC8C615EDF4}"/>
              </a:ext>
            </a:extLst>
          </p:cNvPr>
          <p:cNvSpPr>
            <a:spLocks noGrp="1"/>
          </p:cNvSpPr>
          <p:nvPr>
            <p:ph type="sldNum" sz="quarter" idx="10"/>
          </p:nvPr>
        </p:nvSpPr>
        <p:spPr>
          <a:xfrm>
            <a:off x="11611495" y="6556881"/>
            <a:ext cx="503238" cy="222250"/>
          </a:xfrm>
          <a:prstGeom prst="rect">
            <a:avLst/>
          </a:prstGeom>
        </p:spPr>
        <p:txBody>
          <a:bodyPr/>
          <a:lstStyle>
            <a:defPPr>
              <a:defRPr lang="en-US"/>
            </a:defPPr>
            <a:lvl1pPr marL="0" algn="l" defTabSz="914400" rtl="0" eaLnBrk="1" fontAlgn="auto" latinLnBrk="0" hangingPunct="1">
              <a:spcBef>
                <a:spcPts val="0"/>
              </a:spcBef>
              <a:spcAft>
                <a:spcPts val="0"/>
              </a:spcAft>
              <a:defRPr lang="nl-NL" sz="1000" kern="1200">
                <a:solidFill>
                  <a:schemeClr val="tx1"/>
                </a:solidFill>
                <a:latin typeface="Arial" charset="0"/>
                <a:ea typeface="ＭＳ Ｐゴシック"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2D631FB-E615-4482-909B-7BE6DA22C966}" type="slidenum">
              <a:rPr lang="en-GB" smtClean="0"/>
              <a:pPr>
                <a:defRPr/>
              </a:pPr>
              <a:t>18</a:t>
            </a:fld>
            <a:endParaRPr lang="en-GB" dirty="0"/>
          </a:p>
        </p:txBody>
      </p:sp>
    </p:spTree>
    <p:extLst>
      <p:ext uri="{BB962C8B-B14F-4D97-AF65-F5344CB8AC3E}">
        <p14:creationId xmlns:p14="http://schemas.microsoft.com/office/powerpoint/2010/main" val="138701364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1A6720-F6C2-48D4-9F7A-B15ECAE8D251}"/>
              </a:ext>
            </a:extLst>
          </p:cNvPr>
          <p:cNvSpPr>
            <a:spLocks noGrp="1"/>
          </p:cNvSpPr>
          <p:nvPr>
            <p:ph type="body" sz="quarter" idx="17"/>
          </p:nvPr>
        </p:nvSpPr>
        <p:spPr>
          <a:xfrm>
            <a:off x="565152" y="1705244"/>
            <a:ext cx="7297736" cy="3456781"/>
          </a:xfrm>
        </p:spPr>
        <p:txBody>
          <a:bodyPr/>
          <a:lstStyle/>
          <a:p>
            <a:pPr marL="0" indent="0">
              <a:buNone/>
            </a:pPr>
            <a:r>
              <a:rPr lang="en-US" dirty="0"/>
              <a:t>Indication of historical factors that can be used to estimate disciplines other than mechanical </a:t>
            </a:r>
          </a:p>
        </p:txBody>
      </p:sp>
      <p:sp>
        <p:nvSpPr>
          <p:cNvPr id="3" name="Title 2">
            <a:extLst>
              <a:ext uri="{FF2B5EF4-FFF2-40B4-BE49-F238E27FC236}">
                <a16:creationId xmlns:a16="http://schemas.microsoft.com/office/drawing/2014/main" id="{BB0B2B85-95EF-4785-B942-4B43D4F2D10A}"/>
              </a:ext>
            </a:extLst>
          </p:cNvPr>
          <p:cNvSpPr>
            <a:spLocks noGrp="1"/>
          </p:cNvSpPr>
          <p:nvPr>
            <p:ph type="title"/>
          </p:nvPr>
        </p:nvSpPr>
        <p:spPr>
          <a:xfrm>
            <a:off x="0" y="746200"/>
            <a:ext cx="6473372" cy="660144"/>
          </a:xfrm>
        </p:spPr>
        <p:txBody>
          <a:bodyPr/>
          <a:lstStyle/>
          <a:p>
            <a:r>
              <a:rPr lang="en-GB" dirty="0"/>
              <a:t>Conceptual / Semi-detailed estimate </a:t>
            </a:r>
          </a:p>
        </p:txBody>
      </p:sp>
      <p:graphicFrame>
        <p:nvGraphicFramePr>
          <p:cNvPr id="5" name="Table 4">
            <a:extLst>
              <a:ext uri="{FF2B5EF4-FFF2-40B4-BE49-F238E27FC236}">
                <a16:creationId xmlns:a16="http://schemas.microsoft.com/office/drawing/2014/main" id="{31FA56DB-01DF-4756-9ED5-405C3E386B95}"/>
              </a:ext>
            </a:extLst>
          </p:cNvPr>
          <p:cNvGraphicFramePr>
            <a:graphicFrameLocks noGrp="1"/>
          </p:cNvGraphicFramePr>
          <p:nvPr>
            <p:extLst>
              <p:ext uri="{D42A27DB-BD31-4B8C-83A1-F6EECF244321}">
                <p14:modId xmlns:p14="http://schemas.microsoft.com/office/powerpoint/2010/main" val="4185104551"/>
              </p:ext>
            </p:extLst>
          </p:nvPr>
        </p:nvGraphicFramePr>
        <p:xfrm>
          <a:off x="642938" y="2700598"/>
          <a:ext cx="8140700" cy="2502813"/>
        </p:xfrm>
        <a:graphic>
          <a:graphicData uri="http://schemas.openxmlformats.org/drawingml/2006/table">
            <a:tbl>
              <a:tblPr firstRow="1" bandRow="1">
                <a:tableStyleId>{5C22544A-7EE6-4342-B048-85BDC9FD1C3A}</a:tableStyleId>
              </a:tblPr>
              <a:tblGrid>
                <a:gridCol w="2729362">
                  <a:extLst>
                    <a:ext uri="{9D8B030D-6E8A-4147-A177-3AD203B41FA5}">
                      <a16:colId xmlns:a16="http://schemas.microsoft.com/office/drawing/2014/main" val="2777521879"/>
                    </a:ext>
                  </a:extLst>
                </a:gridCol>
                <a:gridCol w="1340158">
                  <a:extLst>
                    <a:ext uri="{9D8B030D-6E8A-4147-A177-3AD203B41FA5}">
                      <a16:colId xmlns:a16="http://schemas.microsoft.com/office/drawing/2014/main" val="3386178004"/>
                    </a:ext>
                  </a:extLst>
                </a:gridCol>
                <a:gridCol w="2730350">
                  <a:extLst>
                    <a:ext uri="{9D8B030D-6E8A-4147-A177-3AD203B41FA5}">
                      <a16:colId xmlns:a16="http://schemas.microsoft.com/office/drawing/2014/main" val="1888148039"/>
                    </a:ext>
                  </a:extLst>
                </a:gridCol>
                <a:gridCol w="1340830">
                  <a:extLst>
                    <a:ext uri="{9D8B030D-6E8A-4147-A177-3AD203B41FA5}">
                      <a16:colId xmlns:a16="http://schemas.microsoft.com/office/drawing/2014/main" val="882262931"/>
                    </a:ext>
                  </a:extLst>
                </a:gridCol>
              </a:tblGrid>
              <a:tr h="278130">
                <a:tc>
                  <a:txBody>
                    <a:bodyPr/>
                    <a:lstStyle/>
                    <a:p>
                      <a:r>
                        <a:rPr lang="nl-NL" sz="1050" b="1" dirty="0"/>
                        <a:t>Discipline</a:t>
                      </a:r>
                      <a:endParaRPr lang="en-GB" sz="1050" b="1" dirty="0"/>
                    </a:p>
                  </a:txBody>
                  <a:tcPr marL="68580" marR="68580" marT="34290" marB="34290" anchor="ctr"/>
                </a:tc>
                <a:tc>
                  <a:txBody>
                    <a:bodyPr/>
                    <a:lstStyle/>
                    <a:p>
                      <a:r>
                        <a:rPr lang="nl-NL" sz="1050" dirty="0"/>
                        <a:t>Percentage</a:t>
                      </a:r>
                      <a:endParaRPr lang="en-GB" sz="1050" dirty="0"/>
                    </a:p>
                  </a:txBody>
                  <a:tcPr marL="68580" marR="68580" marT="34290" marB="34290" anchor="ctr">
                    <a:lnR w="28575" cap="flat" cmpd="sng" algn="ctr">
                      <a:solidFill>
                        <a:schemeClr val="bg1"/>
                      </a:solidFill>
                      <a:prstDash val="solid"/>
                      <a:round/>
                      <a:headEnd type="none" w="med" len="med"/>
                      <a:tailEnd type="none" w="med" len="med"/>
                    </a:lnR>
                  </a:tcPr>
                </a:tc>
                <a:tc>
                  <a:txBody>
                    <a:bodyPr/>
                    <a:lstStyle/>
                    <a:p>
                      <a:r>
                        <a:rPr lang="nl-NL" sz="1050" b="1" dirty="0"/>
                        <a:t>Discipline</a:t>
                      </a:r>
                      <a:endParaRPr lang="en-GB" sz="1050" b="1" dirty="0"/>
                    </a:p>
                  </a:txBody>
                  <a:tcPr marL="68580" marR="68580" marT="34290" marB="34290" anchor="ctr">
                    <a:lnL w="28575" cap="flat" cmpd="sng" algn="ctr">
                      <a:solidFill>
                        <a:schemeClr val="bg1"/>
                      </a:solidFill>
                      <a:prstDash val="solid"/>
                      <a:round/>
                      <a:headEnd type="none" w="med" len="med"/>
                      <a:tailEnd type="none" w="med" len="med"/>
                    </a:lnL>
                  </a:tcPr>
                </a:tc>
                <a:tc>
                  <a:txBody>
                    <a:bodyPr/>
                    <a:lstStyle/>
                    <a:p>
                      <a:r>
                        <a:rPr lang="nl-NL" sz="1050" dirty="0"/>
                        <a:t>Percentage</a:t>
                      </a:r>
                      <a:endParaRPr lang="en-GB" sz="1050" dirty="0"/>
                    </a:p>
                  </a:txBody>
                  <a:tcPr marL="68580" marR="68580" marT="34290" marB="34290" anchor="ctr"/>
                </a:tc>
                <a:extLst>
                  <a:ext uri="{0D108BD9-81ED-4DB2-BD59-A6C34878D82A}">
                    <a16:rowId xmlns:a16="http://schemas.microsoft.com/office/drawing/2014/main" val="4042277676"/>
                  </a:ext>
                </a:extLst>
              </a:tr>
              <a:tr h="278130">
                <a:tc>
                  <a:txBody>
                    <a:bodyPr/>
                    <a:lstStyle/>
                    <a:p>
                      <a:r>
                        <a:rPr lang="en-US" sz="1050" b="1" noProof="0" dirty="0"/>
                        <a:t>Mechanical</a:t>
                      </a:r>
                    </a:p>
                  </a:txBody>
                  <a:tcPr marL="68580" marR="68580" marT="34290" marB="34290" anchor="ctr">
                    <a:solidFill>
                      <a:schemeClr val="bg1">
                        <a:lumMod val="95000"/>
                      </a:schemeClr>
                    </a:solidFill>
                  </a:tcPr>
                </a:tc>
                <a:tc>
                  <a:txBody>
                    <a:bodyPr/>
                    <a:lstStyle/>
                    <a:p>
                      <a:r>
                        <a:rPr lang="nl-NL" sz="1050" dirty="0"/>
                        <a:t>100%</a:t>
                      </a:r>
                      <a:endParaRPr lang="en-GB" sz="1050" dirty="0"/>
                    </a:p>
                  </a:txBody>
                  <a:tcPr marL="68580" marR="68580" marT="34290" marB="3429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r>
                        <a:rPr lang="en-US" sz="1050" b="1" noProof="0"/>
                        <a:t>Painting</a:t>
                      </a:r>
                    </a:p>
                  </a:txBody>
                  <a:tcPr marL="68580" marR="68580" marT="34290" marB="34290" anchor="ctr">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r>
                        <a:rPr lang="nl-NL" sz="1050" dirty="0"/>
                        <a:t>0.2 – 0.5%</a:t>
                      </a:r>
                      <a:endParaRPr lang="en-GB" sz="1050" dirty="0"/>
                    </a:p>
                  </a:txBody>
                  <a:tcPr marL="68580" marR="68580" marT="34290" marB="34290" anchor="ctr">
                    <a:solidFill>
                      <a:schemeClr val="bg1">
                        <a:lumMod val="95000"/>
                      </a:schemeClr>
                    </a:solidFill>
                  </a:tcPr>
                </a:tc>
                <a:extLst>
                  <a:ext uri="{0D108BD9-81ED-4DB2-BD59-A6C34878D82A}">
                    <a16:rowId xmlns:a16="http://schemas.microsoft.com/office/drawing/2014/main" val="2136683393"/>
                  </a:ext>
                </a:extLst>
              </a:tr>
              <a:tr h="278130">
                <a:tc>
                  <a:txBody>
                    <a:bodyPr/>
                    <a:lstStyle/>
                    <a:p>
                      <a:r>
                        <a:rPr lang="en-US" sz="1050" b="1" noProof="0"/>
                        <a:t>Rotating</a:t>
                      </a:r>
                    </a:p>
                  </a:txBody>
                  <a:tcPr marL="68580" marR="68580" marT="34290" marB="34290" anchor="ctr">
                    <a:solidFill>
                      <a:schemeClr val="bg1"/>
                    </a:solidFill>
                  </a:tcPr>
                </a:tc>
                <a:tc>
                  <a:txBody>
                    <a:bodyPr/>
                    <a:lstStyle/>
                    <a:p>
                      <a:r>
                        <a:rPr lang="nl-NL" sz="1050" dirty="0"/>
                        <a:t>2 - 5%</a:t>
                      </a:r>
                      <a:endParaRPr lang="en-GB" sz="1050" dirty="0"/>
                    </a:p>
                  </a:txBody>
                  <a:tcPr marL="68580" marR="68580" marT="34290" marB="34290" anchor="ctr">
                    <a:lnR w="28575" cap="flat" cmpd="sng" algn="ctr">
                      <a:solidFill>
                        <a:schemeClr val="bg1"/>
                      </a:solidFill>
                      <a:prstDash val="solid"/>
                      <a:round/>
                      <a:headEnd type="none" w="med" len="med"/>
                      <a:tailEnd type="none" w="med" len="med"/>
                    </a:lnR>
                    <a:solidFill>
                      <a:schemeClr val="bg1"/>
                    </a:solidFill>
                  </a:tcPr>
                </a:tc>
                <a:tc>
                  <a:txBody>
                    <a:bodyPr/>
                    <a:lstStyle/>
                    <a:p>
                      <a:r>
                        <a:rPr lang="en-US" sz="1050" b="1" noProof="0"/>
                        <a:t>Cleaning</a:t>
                      </a:r>
                    </a:p>
                  </a:txBody>
                  <a:tcPr marL="68580" marR="68580" marT="34290" marB="34290" anchor="ctr">
                    <a:lnL w="28575" cap="flat" cmpd="sng" algn="ctr">
                      <a:solidFill>
                        <a:schemeClr val="bg1"/>
                      </a:solidFill>
                      <a:prstDash val="solid"/>
                      <a:round/>
                      <a:headEnd type="none" w="med" len="med"/>
                      <a:tailEnd type="none" w="med" len="med"/>
                    </a:lnL>
                    <a:solidFill>
                      <a:schemeClr val="bg1"/>
                    </a:solidFill>
                  </a:tcPr>
                </a:tc>
                <a:tc>
                  <a:txBody>
                    <a:bodyPr/>
                    <a:lstStyle/>
                    <a:p>
                      <a:r>
                        <a:rPr lang="nl-NL" sz="1050" dirty="0"/>
                        <a:t>20 – 50%</a:t>
                      </a:r>
                      <a:endParaRPr lang="en-GB" sz="1050" dirty="0"/>
                    </a:p>
                  </a:txBody>
                  <a:tcPr marL="68580" marR="68580" marT="34290" marB="34290" anchor="ctr">
                    <a:solidFill>
                      <a:schemeClr val="bg1"/>
                    </a:solidFill>
                  </a:tcPr>
                </a:tc>
                <a:extLst>
                  <a:ext uri="{0D108BD9-81ED-4DB2-BD59-A6C34878D82A}">
                    <a16:rowId xmlns:a16="http://schemas.microsoft.com/office/drawing/2014/main" val="3799773500"/>
                  </a:ext>
                </a:extLst>
              </a:tr>
              <a:tr h="278130">
                <a:tc>
                  <a:txBody>
                    <a:bodyPr/>
                    <a:lstStyle/>
                    <a:p>
                      <a:r>
                        <a:rPr lang="en-US" sz="1050" b="1" noProof="0"/>
                        <a:t>E&amp;I</a:t>
                      </a:r>
                    </a:p>
                  </a:txBody>
                  <a:tcPr marL="68580" marR="68580" marT="34290" marB="34290" anchor="ctr">
                    <a:solidFill>
                      <a:schemeClr val="bg1">
                        <a:lumMod val="95000"/>
                      </a:schemeClr>
                    </a:solidFill>
                  </a:tcPr>
                </a:tc>
                <a:tc>
                  <a:txBody>
                    <a:bodyPr/>
                    <a:lstStyle/>
                    <a:p>
                      <a:r>
                        <a:rPr lang="nl-NL" sz="1050" dirty="0"/>
                        <a:t>20 - 40%</a:t>
                      </a:r>
                      <a:endParaRPr lang="en-GB" sz="1050" dirty="0"/>
                    </a:p>
                  </a:txBody>
                  <a:tcPr marL="68580" marR="68580" marT="34290" marB="3429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r>
                        <a:rPr lang="en-US" sz="1050" b="1" noProof="0"/>
                        <a:t>Scaffolding</a:t>
                      </a:r>
                    </a:p>
                  </a:txBody>
                  <a:tcPr marL="68580" marR="68580" marT="34290" marB="34290" anchor="ctr">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r>
                        <a:rPr lang="nl-NL" sz="1050" dirty="0"/>
                        <a:t>25 – 50%</a:t>
                      </a:r>
                      <a:endParaRPr lang="en-GB" sz="1050" dirty="0"/>
                    </a:p>
                  </a:txBody>
                  <a:tcPr marL="68580" marR="68580" marT="34290" marB="34290" anchor="ctr">
                    <a:solidFill>
                      <a:schemeClr val="bg1">
                        <a:lumMod val="95000"/>
                      </a:schemeClr>
                    </a:solidFill>
                  </a:tcPr>
                </a:tc>
                <a:extLst>
                  <a:ext uri="{0D108BD9-81ED-4DB2-BD59-A6C34878D82A}">
                    <a16:rowId xmlns:a16="http://schemas.microsoft.com/office/drawing/2014/main" val="1966872355"/>
                  </a:ext>
                </a:extLst>
              </a:tr>
              <a:tr h="277773">
                <a:tc>
                  <a:txBody>
                    <a:bodyPr/>
                    <a:lstStyle/>
                    <a:p>
                      <a:r>
                        <a:rPr lang="en-US" sz="1050" b="1" noProof="0"/>
                        <a:t>Tracing</a:t>
                      </a:r>
                    </a:p>
                  </a:txBody>
                  <a:tcPr marL="68580" marR="68580" marT="34290" marB="34290" anchor="ctr">
                    <a:solidFill>
                      <a:schemeClr val="bg1"/>
                    </a:solidFill>
                  </a:tcPr>
                </a:tc>
                <a:tc>
                  <a:txBody>
                    <a:bodyPr/>
                    <a:lstStyle/>
                    <a:p>
                      <a:r>
                        <a:rPr lang="nl-NL" sz="1050" dirty="0"/>
                        <a:t>6 – 12%</a:t>
                      </a:r>
                      <a:endParaRPr lang="en-GB" sz="1050" dirty="0"/>
                    </a:p>
                  </a:txBody>
                  <a:tcPr marL="68580" marR="68580" marT="34290" marB="34290" anchor="ctr">
                    <a:lnR w="28575" cap="flat" cmpd="sng" algn="ctr">
                      <a:solidFill>
                        <a:schemeClr val="bg1"/>
                      </a:solidFill>
                      <a:prstDash val="solid"/>
                      <a:round/>
                      <a:headEnd type="none" w="med" len="med"/>
                      <a:tailEnd type="none" w="med" len="med"/>
                    </a:lnR>
                    <a:solidFill>
                      <a:schemeClr val="bg1"/>
                    </a:solidFill>
                  </a:tcPr>
                </a:tc>
                <a:tc>
                  <a:txBody>
                    <a:bodyPr/>
                    <a:lstStyle/>
                    <a:p>
                      <a:r>
                        <a:rPr lang="en-US" sz="1050" b="1" noProof="0"/>
                        <a:t>Insulation</a:t>
                      </a:r>
                    </a:p>
                  </a:txBody>
                  <a:tcPr marL="68580" marR="68580" marT="34290" marB="34290" anchor="ctr">
                    <a:lnL w="28575" cap="flat" cmpd="sng" algn="ctr">
                      <a:solidFill>
                        <a:schemeClr val="bg1"/>
                      </a:solidFill>
                      <a:prstDash val="solid"/>
                      <a:round/>
                      <a:headEnd type="none" w="med" len="med"/>
                      <a:tailEnd type="none" w="med" len="med"/>
                    </a:lnL>
                    <a:solidFill>
                      <a:schemeClr val="bg1"/>
                    </a:solidFill>
                  </a:tcPr>
                </a:tc>
                <a:tc>
                  <a:txBody>
                    <a:bodyPr/>
                    <a:lstStyle/>
                    <a:p>
                      <a:r>
                        <a:rPr lang="nl-NL" sz="1050" dirty="0"/>
                        <a:t>10 – 30%</a:t>
                      </a:r>
                      <a:endParaRPr lang="en-GB" sz="1050" dirty="0"/>
                    </a:p>
                  </a:txBody>
                  <a:tcPr marL="68580" marR="68580" marT="34290" marB="34290" anchor="ctr">
                    <a:solidFill>
                      <a:schemeClr val="bg1"/>
                    </a:solidFill>
                  </a:tcPr>
                </a:tc>
                <a:extLst>
                  <a:ext uri="{0D108BD9-81ED-4DB2-BD59-A6C34878D82A}">
                    <a16:rowId xmlns:a16="http://schemas.microsoft.com/office/drawing/2014/main" val="2968802616"/>
                  </a:ext>
                </a:extLst>
              </a:tr>
              <a:tr h="278130">
                <a:tc>
                  <a:txBody>
                    <a:bodyPr/>
                    <a:lstStyle/>
                    <a:p>
                      <a:r>
                        <a:rPr lang="en-US" sz="1050" b="1" noProof="0"/>
                        <a:t>NDT</a:t>
                      </a:r>
                    </a:p>
                  </a:txBody>
                  <a:tcPr marL="68580" marR="68580" marT="34290" marB="34290" anchor="ctr">
                    <a:solidFill>
                      <a:schemeClr val="bg1">
                        <a:lumMod val="95000"/>
                      </a:schemeClr>
                    </a:solidFill>
                  </a:tcPr>
                </a:tc>
                <a:tc>
                  <a:txBody>
                    <a:bodyPr/>
                    <a:lstStyle/>
                    <a:p>
                      <a:r>
                        <a:rPr lang="nl-NL" sz="1050" dirty="0"/>
                        <a:t>2 – 5%</a:t>
                      </a:r>
                      <a:endParaRPr lang="en-GB" sz="1050" dirty="0"/>
                    </a:p>
                  </a:txBody>
                  <a:tcPr marL="68580" marR="68580" marT="34290" marB="3429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r>
                        <a:rPr lang="en-US" sz="1050" b="1" noProof="0"/>
                        <a:t>Lifting </a:t>
                      </a:r>
                    </a:p>
                  </a:txBody>
                  <a:tcPr marL="68580" marR="68580" marT="34290" marB="34290" anchor="ctr">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r>
                        <a:rPr lang="nl-NL" sz="1050" dirty="0"/>
                        <a:t>15 – 30%</a:t>
                      </a:r>
                      <a:endParaRPr lang="en-GB" sz="1050" dirty="0"/>
                    </a:p>
                  </a:txBody>
                  <a:tcPr marL="68580" marR="68580" marT="34290" marB="34290" anchor="ctr">
                    <a:solidFill>
                      <a:schemeClr val="bg1">
                        <a:lumMod val="95000"/>
                      </a:schemeClr>
                    </a:solidFill>
                  </a:tcPr>
                </a:tc>
                <a:extLst>
                  <a:ext uri="{0D108BD9-81ED-4DB2-BD59-A6C34878D82A}">
                    <a16:rowId xmlns:a16="http://schemas.microsoft.com/office/drawing/2014/main" val="1749498119"/>
                  </a:ext>
                </a:extLst>
              </a:tr>
              <a:tr h="278130">
                <a:tc>
                  <a:txBody>
                    <a:bodyPr/>
                    <a:lstStyle/>
                    <a:p>
                      <a:r>
                        <a:rPr lang="en-US" sz="1050" b="1" noProof="0"/>
                        <a:t>Inspection</a:t>
                      </a:r>
                    </a:p>
                  </a:txBody>
                  <a:tcPr marL="68580" marR="68580" marT="34290" marB="34290" anchor="ctr">
                    <a:solidFill>
                      <a:schemeClr val="bg1"/>
                    </a:solidFill>
                  </a:tcPr>
                </a:tc>
                <a:tc>
                  <a:txBody>
                    <a:bodyPr/>
                    <a:lstStyle/>
                    <a:p>
                      <a:r>
                        <a:rPr lang="nl-NL" sz="1050" dirty="0"/>
                        <a:t>2 – 4%</a:t>
                      </a:r>
                      <a:endParaRPr lang="en-GB" sz="1050" dirty="0"/>
                    </a:p>
                  </a:txBody>
                  <a:tcPr marL="68580" marR="68580" marT="34290" marB="34290" anchor="ctr">
                    <a:lnR w="28575" cap="flat" cmpd="sng" algn="ctr">
                      <a:solidFill>
                        <a:schemeClr val="bg1"/>
                      </a:solidFill>
                      <a:prstDash val="solid"/>
                      <a:round/>
                      <a:headEnd type="none" w="med" len="med"/>
                      <a:tailEnd type="none" w="med" len="med"/>
                    </a:lnR>
                    <a:solidFill>
                      <a:schemeClr val="bg1"/>
                    </a:solidFill>
                  </a:tcPr>
                </a:tc>
                <a:tc>
                  <a:txBody>
                    <a:bodyPr/>
                    <a:lstStyle/>
                    <a:p>
                      <a:r>
                        <a:rPr lang="en-US" sz="1050" b="1" noProof="0"/>
                        <a:t>Fire &amp; Manhole watches</a:t>
                      </a:r>
                    </a:p>
                  </a:txBody>
                  <a:tcPr marL="68580" marR="68580" marT="34290" marB="34290" anchor="ctr">
                    <a:lnL w="28575" cap="flat" cmpd="sng" algn="ctr">
                      <a:solidFill>
                        <a:schemeClr val="bg1"/>
                      </a:solidFill>
                      <a:prstDash val="solid"/>
                      <a:round/>
                      <a:headEnd type="none" w="med" len="med"/>
                      <a:tailEnd type="none" w="med" len="med"/>
                    </a:lnL>
                    <a:solidFill>
                      <a:schemeClr val="bg1"/>
                    </a:solidFill>
                  </a:tcPr>
                </a:tc>
                <a:tc>
                  <a:txBody>
                    <a:bodyPr/>
                    <a:lstStyle/>
                    <a:p>
                      <a:r>
                        <a:rPr lang="nl-NL" sz="1050" dirty="0"/>
                        <a:t>5 – 20%</a:t>
                      </a:r>
                      <a:endParaRPr lang="en-GB" sz="1050" dirty="0"/>
                    </a:p>
                  </a:txBody>
                  <a:tcPr marL="68580" marR="68580" marT="34290" marB="34290" anchor="ctr">
                    <a:solidFill>
                      <a:schemeClr val="bg1"/>
                    </a:solidFill>
                  </a:tcPr>
                </a:tc>
                <a:extLst>
                  <a:ext uri="{0D108BD9-81ED-4DB2-BD59-A6C34878D82A}">
                    <a16:rowId xmlns:a16="http://schemas.microsoft.com/office/drawing/2014/main" val="865346945"/>
                  </a:ext>
                </a:extLst>
              </a:tr>
              <a:tr h="278130">
                <a:tc>
                  <a:txBody>
                    <a:bodyPr/>
                    <a:lstStyle/>
                    <a:p>
                      <a:r>
                        <a:rPr lang="en-US" sz="1050" b="1" noProof="0"/>
                        <a:t>Miscellaneous</a:t>
                      </a:r>
                    </a:p>
                  </a:txBody>
                  <a:tcPr marL="68580" marR="68580" marT="34290" marB="34290" anchor="ctr">
                    <a:solidFill>
                      <a:schemeClr val="bg1">
                        <a:lumMod val="95000"/>
                      </a:schemeClr>
                    </a:solidFill>
                  </a:tcPr>
                </a:tc>
                <a:tc>
                  <a:txBody>
                    <a:bodyPr/>
                    <a:lstStyle/>
                    <a:p>
                      <a:r>
                        <a:rPr lang="nl-NL" sz="1050" dirty="0"/>
                        <a:t>2 – 5%</a:t>
                      </a:r>
                      <a:endParaRPr lang="en-GB" sz="1050" dirty="0"/>
                    </a:p>
                  </a:txBody>
                  <a:tcPr marL="68580" marR="68580" marT="34290" marB="3429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r>
                        <a:rPr lang="en-US" sz="1050" b="1" noProof="0" dirty="0"/>
                        <a:t>Materials</a:t>
                      </a:r>
                    </a:p>
                  </a:txBody>
                  <a:tcPr marL="68580" marR="68580" marT="34290" marB="34290" anchor="ctr">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r>
                        <a:rPr lang="nl-NL" sz="1050" dirty="0"/>
                        <a:t>30 – 60%</a:t>
                      </a:r>
                      <a:endParaRPr lang="en-GB" sz="1050" dirty="0"/>
                    </a:p>
                  </a:txBody>
                  <a:tcPr marL="68580" marR="68580" marT="34290" marB="34290" anchor="ctr">
                    <a:solidFill>
                      <a:schemeClr val="bg1">
                        <a:lumMod val="95000"/>
                      </a:schemeClr>
                    </a:solidFill>
                  </a:tcPr>
                </a:tc>
                <a:extLst>
                  <a:ext uri="{0D108BD9-81ED-4DB2-BD59-A6C34878D82A}">
                    <a16:rowId xmlns:a16="http://schemas.microsoft.com/office/drawing/2014/main" val="2476665126"/>
                  </a:ext>
                </a:extLst>
              </a:tr>
              <a:tr h="278130">
                <a:tc>
                  <a:txBody>
                    <a:bodyPr/>
                    <a:lstStyle/>
                    <a:p>
                      <a:r>
                        <a:rPr lang="en-US" sz="1050" b="1" noProof="0" dirty="0"/>
                        <a:t>Vendor work / overhaul</a:t>
                      </a:r>
                    </a:p>
                  </a:txBody>
                  <a:tcPr marL="68580" marR="68580" marT="34290" marB="34290" anchor="ctr">
                    <a:solidFill>
                      <a:schemeClr val="bg1"/>
                    </a:solidFill>
                  </a:tcPr>
                </a:tc>
                <a:tc>
                  <a:txBody>
                    <a:bodyPr/>
                    <a:lstStyle/>
                    <a:p>
                      <a:r>
                        <a:rPr lang="nl-NL" sz="1050" dirty="0"/>
                        <a:t>10 – 40%</a:t>
                      </a:r>
                      <a:endParaRPr lang="en-GB" sz="1050" dirty="0"/>
                    </a:p>
                  </a:txBody>
                  <a:tcPr marL="68580" marR="68580" marT="34290" marB="34290" anchor="ctr">
                    <a:lnR w="28575" cap="flat" cmpd="sng" algn="ctr">
                      <a:solidFill>
                        <a:schemeClr val="bg1"/>
                      </a:solidFill>
                      <a:prstDash val="solid"/>
                      <a:round/>
                      <a:headEnd type="none" w="med" len="med"/>
                      <a:tailEnd type="none" w="med" len="med"/>
                    </a:lnR>
                    <a:solidFill>
                      <a:schemeClr val="bg1"/>
                    </a:solidFill>
                  </a:tcPr>
                </a:tc>
                <a:tc>
                  <a:txBody>
                    <a:bodyPr/>
                    <a:lstStyle/>
                    <a:p>
                      <a:endParaRPr lang="en-GB" sz="1050" b="1" dirty="0"/>
                    </a:p>
                  </a:txBody>
                  <a:tcPr marL="68580" marR="68580" marT="34290" marB="34290" anchor="ctr">
                    <a:lnL w="28575" cap="flat" cmpd="sng" algn="ctr">
                      <a:solidFill>
                        <a:schemeClr val="bg1"/>
                      </a:solidFill>
                      <a:prstDash val="solid"/>
                      <a:round/>
                      <a:headEnd type="none" w="med" len="med"/>
                      <a:tailEnd type="none" w="med" len="med"/>
                    </a:lnL>
                    <a:solidFill>
                      <a:schemeClr val="bg1"/>
                    </a:solidFill>
                  </a:tcPr>
                </a:tc>
                <a:tc>
                  <a:txBody>
                    <a:bodyPr/>
                    <a:lstStyle/>
                    <a:p>
                      <a:endParaRPr lang="en-GB" sz="1050" dirty="0"/>
                    </a:p>
                  </a:txBody>
                  <a:tcPr marL="68580" marR="68580" marT="34290" marB="34290" anchor="ctr">
                    <a:solidFill>
                      <a:schemeClr val="bg1"/>
                    </a:solidFill>
                  </a:tcPr>
                </a:tc>
                <a:extLst>
                  <a:ext uri="{0D108BD9-81ED-4DB2-BD59-A6C34878D82A}">
                    <a16:rowId xmlns:a16="http://schemas.microsoft.com/office/drawing/2014/main" val="85986229"/>
                  </a:ext>
                </a:extLst>
              </a:tr>
            </a:tbl>
          </a:graphicData>
        </a:graphic>
      </p:graphicFrame>
      <p:sp>
        <p:nvSpPr>
          <p:cNvPr id="6" name="Slide Number Placeholder 5">
            <a:extLst>
              <a:ext uri="{FF2B5EF4-FFF2-40B4-BE49-F238E27FC236}">
                <a16:creationId xmlns:a16="http://schemas.microsoft.com/office/drawing/2014/main" id="{D2B42FC6-E2A3-4E5B-B019-9C0B60E30FAB}"/>
              </a:ext>
            </a:extLst>
          </p:cNvPr>
          <p:cNvSpPr>
            <a:spLocks noGrp="1"/>
          </p:cNvSpPr>
          <p:nvPr>
            <p:ph type="sldNum" sz="quarter" idx="10"/>
          </p:nvPr>
        </p:nvSpPr>
        <p:spPr>
          <a:xfrm>
            <a:off x="11611495" y="6556881"/>
            <a:ext cx="503238" cy="222250"/>
          </a:xfrm>
          <a:prstGeom prst="rect">
            <a:avLst/>
          </a:prstGeom>
        </p:spPr>
        <p:txBody>
          <a:bodyPr/>
          <a:lstStyle>
            <a:defPPr>
              <a:defRPr lang="en-US"/>
            </a:defPPr>
            <a:lvl1pPr marL="0" algn="l" defTabSz="914400" rtl="0" eaLnBrk="1" fontAlgn="auto" latinLnBrk="0" hangingPunct="1">
              <a:spcBef>
                <a:spcPts val="0"/>
              </a:spcBef>
              <a:spcAft>
                <a:spcPts val="0"/>
              </a:spcAft>
              <a:defRPr lang="nl-NL" sz="1000" kern="1200">
                <a:solidFill>
                  <a:schemeClr val="tx1"/>
                </a:solidFill>
                <a:latin typeface="Arial" charset="0"/>
                <a:ea typeface="ＭＳ Ｐゴシック"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2D631FB-E615-4482-909B-7BE6DA22C966}" type="slidenum">
              <a:rPr lang="en-GB" smtClean="0"/>
              <a:pPr>
                <a:defRPr/>
              </a:pPr>
              <a:t>19</a:t>
            </a:fld>
            <a:endParaRPr lang="en-GB" dirty="0"/>
          </a:p>
        </p:txBody>
      </p:sp>
    </p:spTree>
    <p:extLst>
      <p:ext uri="{BB962C8B-B14F-4D97-AF65-F5344CB8AC3E}">
        <p14:creationId xmlns:p14="http://schemas.microsoft.com/office/powerpoint/2010/main" val="212828650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7"/>
          </p:nvPr>
        </p:nvSpPr>
        <p:spPr>
          <a:xfrm>
            <a:off x="565154" y="1705245"/>
            <a:ext cx="4686296" cy="3797030"/>
          </a:xfrm>
        </p:spPr>
        <p:txBody>
          <a:bodyPr>
            <a:normAutofit fontScale="70000" lnSpcReduction="20000"/>
          </a:bodyPr>
          <a:lstStyle/>
          <a:p>
            <a:pPr marL="0" lvl="0" indent="0">
              <a:lnSpc>
                <a:spcPct val="150000"/>
              </a:lnSpc>
              <a:buNone/>
            </a:pPr>
            <a:r>
              <a:rPr lang="en-GB" b="1" dirty="0"/>
              <a:t>Degree</a:t>
            </a:r>
          </a:p>
          <a:p>
            <a:pPr>
              <a:lnSpc>
                <a:spcPct val="150000"/>
              </a:lnSpc>
            </a:pPr>
            <a:r>
              <a:rPr lang="en-GB" dirty="0"/>
              <a:t>MSc in applied physics</a:t>
            </a:r>
          </a:p>
          <a:p>
            <a:pPr lvl="0">
              <a:lnSpc>
                <a:spcPct val="150000"/>
              </a:lnSpc>
            </a:pPr>
            <a:r>
              <a:rPr lang="en-GB" dirty="0"/>
              <a:t>Experienced certified cost engineer (CCE) </a:t>
            </a:r>
          </a:p>
          <a:p>
            <a:pPr marL="0" lvl="0" indent="0">
              <a:lnSpc>
                <a:spcPct val="150000"/>
              </a:lnSpc>
              <a:buNone/>
            </a:pPr>
            <a:endParaRPr lang="en-GB" dirty="0"/>
          </a:p>
          <a:p>
            <a:pPr marL="0" lvl="0" indent="0">
              <a:lnSpc>
                <a:spcPct val="150000"/>
              </a:lnSpc>
              <a:buNone/>
            </a:pPr>
            <a:r>
              <a:rPr lang="en-GB" b="1" dirty="0"/>
              <a:t>Experience</a:t>
            </a:r>
          </a:p>
          <a:p>
            <a:pPr lvl="0">
              <a:lnSpc>
                <a:spcPct val="150000"/>
              </a:lnSpc>
            </a:pPr>
            <a:r>
              <a:rPr lang="en-GB" dirty="0"/>
              <a:t>Head of Cost Engineering Academy </a:t>
            </a:r>
          </a:p>
          <a:p>
            <a:pPr lvl="0">
              <a:lnSpc>
                <a:spcPct val="150000"/>
              </a:lnSpc>
            </a:pPr>
            <a:r>
              <a:rPr lang="en-GB" dirty="0"/>
              <a:t>Teacher at the Dutch Association of Cost Engineers (DACE)</a:t>
            </a:r>
          </a:p>
          <a:p>
            <a:pPr lvl="0">
              <a:lnSpc>
                <a:spcPct val="150000"/>
              </a:lnSpc>
            </a:pPr>
            <a:r>
              <a:rPr lang="en-GB" dirty="0"/>
              <a:t>Has provided consulting services in process assessment, development, and implementation to major multinational companies</a:t>
            </a:r>
          </a:p>
          <a:p>
            <a:pPr lvl="0">
              <a:lnSpc>
                <a:spcPct val="150000"/>
              </a:lnSpc>
            </a:pPr>
            <a:r>
              <a:rPr lang="en-GB" dirty="0"/>
              <a:t>…such as Shell, Unilever, Bayer, Cargill, CB&amp;I, Mott MacDonald, Heineken, </a:t>
            </a:r>
            <a:r>
              <a:rPr lang="en-GB" dirty="0" err="1"/>
              <a:t>Vopak</a:t>
            </a:r>
            <a:r>
              <a:rPr lang="en-GB" dirty="0"/>
              <a:t>, Enbridge, Yara, and Rijkswaterstaat</a:t>
            </a:r>
          </a:p>
        </p:txBody>
      </p:sp>
      <p:sp>
        <p:nvSpPr>
          <p:cNvPr id="2" name="Title 1"/>
          <p:cNvSpPr>
            <a:spLocks noGrp="1"/>
          </p:cNvSpPr>
          <p:nvPr>
            <p:ph type="title"/>
          </p:nvPr>
        </p:nvSpPr>
        <p:spPr>
          <a:xfrm>
            <a:off x="0" y="548284"/>
            <a:ext cx="4329117" cy="660144"/>
          </a:xfrm>
        </p:spPr>
        <p:txBody>
          <a:bodyPr>
            <a:normAutofit/>
          </a:bodyPr>
          <a:lstStyle/>
          <a:p>
            <a:r>
              <a:rPr lang="en-US" dirty="0"/>
              <a:t>About Elmer Sachteleben</a:t>
            </a:r>
          </a:p>
        </p:txBody>
      </p:sp>
      <p:pic>
        <p:nvPicPr>
          <p:cNvPr id="5" name="Picture 4">
            <a:extLst>
              <a:ext uri="{FF2B5EF4-FFF2-40B4-BE49-F238E27FC236}">
                <a16:creationId xmlns:a16="http://schemas.microsoft.com/office/drawing/2014/main" id="{E6D11E06-18D1-4D1E-A790-46FD7E94B8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705245"/>
            <a:ext cx="2485174" cy="3106468"/>
          </a:xfrm>
          <a:prstGeom prst="rect">
            <a:avLst/>
          </a:prstGeom>
        </p:spPr>
      </p:pic>
    </p:spTree>
    <p:extLst>
      <p:ext uri="{BB962C8B-B14F-4D97-AF65-F5344CB8AC3E}">
        <p14:creationId xmlns:p14="http://schemas.microsoft.com/office/powerpoint/2010/main" val="3481809683"/>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BA1BB-B8CB-4521-9F74-70A8F2192A30}"/>
              </a:ext>
            </a:extLst>
          </p:cNvPr>
          <p:cNvSpPr>
            <a:spLocks noGrp="1"/>
          </p:cNvSpPr>
          <p:nvPr>
            <p:ph type="body" sz="quarter" idx="17"/>
          </p:nvPr>
        </p:nvSpPr>
        <p:spPr>
          <a:xfrm>
            <a:off x="482203" y="1820466"/>
            <a:ext cx="7739329" cy="3111103"/>
          </a:xfrm>
        </p:spPr>
        <p:txBody>
          <a:bodyPr/>
          <a:lstStyle/>
          <a:p>
            <a:r>
              <a:rPr lang="en-GB"/>
              <a:t>For the main disciplines (e.g.: Mechanical, Piping, Insulation, Scaffolding, E&amp;I, Cleaning), hours are estimated based on work packages:</a:t>
            </a:r>
            <a:endParaRPr lang="en-GB" dirty="0"/>
          </a:p>
        </p:txBody>
      </p:sp>
      <p:sp>
        <p:nvSpPr>
          <p:cNvPr id="3" name="Title 2">
            <a:extLst>
              <a:ext uri="{FF2B5EF4-FFF2-40B4-BE49-F238E27FC236}">
                <a16:creationId xmlns:a16="http://schemas.microsoft.com/office/drawing/2014/main" id="{BED4BB4A-6496-482B-B9FB-FF9B2D42C6CB}"/>
              </a:ext>
            </a:extLst>
          </p:cNvPr>
          <p:cNvSpPr>
            <a:spLocks noGrp="1"/>
          </p:cNvSpPr>
          <p:nvPr>
            <p:ph type="title"/>
          </p:nvPr>
        </p:nvSpPr>
        <p:spPr>
          <a:xfrm>
            <a:off x="1" y="746200"/>
            <a:ext cx="4539445" cy="660144"/>
          </a:xfrm>
        </p:spPr>
        <p:txBody>
          <a:bodyPr/>
          <a:lstStyle/>
          <a:p>
            <a:r>
              <a:rPr lang="en-GB"/>
              <a:t>Estimating direct costs</a:t>
            </a:r>
            <a:endParaRPr lang="en-GB" dirty="0"/>
          </a:p>
        </p:txBody>
      </p:sp>
      <p:pic>
        <p:nvPicPr>
          <p:cNvPr id="5" name="Picture 4" descr="A screenshot of a computer&#10;&#10;Description automatically generated">
            <a:extLst>
              <a:ext uri="{FF2B5EF4-FFF2-40B4-BE49-F238E27FC236}">
                <a16:creationId xmlns:a16="http://schemas.microsoft.com/office/drawing/2014/main" id="{FF1E873B-694D-4616-A0F6-4FE690A7DF1A}"/>
              </a:ext>
            </a:extLst>
          </p:cNvPr>
          <p:cNvPicPr>
            <a:picLocks noChangeAspect="1"/>
          </p:cNvPicPr>
          <p:nvPr/>
        </p:nvPicPr>
        <p:blipFill>
          <a:blip r:embed="rId3"/>
          <a:stretch>
            <a:fillRect/>
          </a:stretch>
        </p:blipFill>
        <p:spPr>
          <a:xfrm>
            <a:off x="825638" y="2680000"/>
            <a:ext cx="6793276" cy="2392346"/>
          </a:xfrm>
          <a:prstGeom prst="rect">
            <a:avLst/>
          </a:prstGeom>
        </p:spPr>
      </p:pic>
      <p:sp>
        <p:nvSpPr>
          <p:cNvPr id="6" name="Slide Number Placeholder 5">
            <a:extLst>
              <a:ext uri="{FF2B5EF4-FFF2-40B4-BE49-F238E27FC236}">
                <a16:creationId xmlns:a16="http://schemas.microsoft.com/office/drawing/2014/main" id="{CF00E946-EB78-4978-A974-70C1654530C0}"/>
              </a:ext>
            </a:extLst>
          </p:cNvPr>
          <p:cNvSpPr>
            <a:spLocks noGrp="1"/>
          </p:cNvSpPr>
          <p:nvPr>
            <p:ph type="sldNum" sz="quarter" idx="10"/>
          </p:nvPr>
        </p:nvSpPr>
        <p:spPr>
          <a:xfrm>
            <a:off x="11611495" y="6556881"/>
            <a:ext cx="503238" cy="222250"/>
          </a:xfrm>
          <a:prstGeom prst="rect">
            <a:avLst/>
          </a:prstGeom>
        </p:spPr>
        <p:txBody>
          <a:bodyPr/>
          <a:lstStyle>
            <a:defPPr>
              <a:defRPr lang="en-US"/>
            </a:defPPr>
            <a:lvl1pPr marL="0" algn="l" defTabSz="914400" rtl="0" eaLnBrk="1" fontAlgn="auto" latinLnBrk="0" hangingPunct="1">
              <a:spcBef>
                <a:spcPts val="0"/>
              </a:spcBef>
              <a:spcAft>
                <a:spcPts val="0"/>
              </a:spcAft>
              <a:defRPr lang="nl-NL" sz="1000" kern="1200">
                <a:solidFill>
                  <a:schemeClr val="tx1"/>
                </a:solidFill>
                <a:latin typeface="Arial" charset="0"/>
                <a:ea typeface="ＭＳ Ｐゴシック"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2D631FB-E615-4482-909B-7BE6DA22C966}" type="slidenum">
              <a:rPr lang="en-GB" smtClean="0"/>
              <a:pPr>
                <a:defRPr/>
              </a:pPr>
              <a:t>20</a:t>
            </a:fld>
            <a:endParaRPr lang="en-GB" dirty="0"/>
          </a:p>
        </p:txBody>
      </p:sp>
    </p:spTree>
    <p:extLst>
      <p:ext uri="{BB962C8B-B14F-4D97-AF65-F5344CB8AC3E}">
        <p14:creationId xmlns:p14="http://schemas.microsoft.com/office/powerpoint/2010/main" val="84590871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9224-6D7D-4B98-9D2B-0D5CDF297E5D}"/>
              </a:ext>
            </a:extLst>
          </p:cNvPr>
          <p:cNvSpPr>
            <a:spLocks noGrp="1"/>
          </p:cNvSpPr>
          <p:nvPr>
            <p:ph type="title"/>
          </p:nvPr>
        </p:nvSpPr>
        <p:spPr/>
        <p:txBody>
          <a:bodyPr/>
          <a:lstStyle/>
          <a:p>
            <a:r>
              <a:rPr lang="en-GB" dirty="0"/>
              <a:t>Total Turnaround Cost Management</a:t>
            </a:r>
            <a:endParaRPr lang="nl-NL" dirty="0"/>
          </a:p>
        </p:txBody>
      </p:sp>
      <p:graphicFrame>
        <p:nvGraphicFramePr>
          <p:cNvPr id="6" name="Chart 5">
            <a:extLst>
              <a:ext uri="{FF2B5EF4-FFF2-40B4-BE49-F238E27FC236}">
                <a16:creationId xmlns:a16="http://schemas.microsoft.com/office/drawing/2014/main" id="{35692F8B-DFE1-49FF-BC50-B497B08AEFBC}"/>
              </a:ext>
            </a:extLst>
          </p:cNvPr>
          <p:cNvGraphicFramePr/>
          <p:nvPr>
            <p:extLst>
              <p:ext uri="{D42A27DB-BD31-4B8C-83A1-F6EECF244321}">
                <p14:modId xmlns:p14="http://schemas.microsoft.com/office/powerpoint/2010/main" val="2310262287"/>
              </p:ext>
            </p:extLst>
          </p:nvPr>
        </p:nvGraphicFramePr>
        <p:xfrm>
          <a:off x="1866900" y="1409700"/>
          <a:ext cx="5410200" cy="3606800"/>
        </p:xfrm>
        <a:graphic>
          <a:graphicData uri="http://schemas.openxmlformats.org/drawingml/2006/chart">
            <c:chart xmlns:c="http://schemas.openxmlformats.org/drawingml/2006/chart" xmlns:r="http://schemas.openxmlformats.org/officeDocument/2006/relationships" r:id="rId2"/>
          </a:graphicData>
        </a:graphic>
      </p:graphicFrame>
      <p:grpSp>
        <p:nvGrpSpPr>
          <p:cNvPr id="35" name="Group 34">
            <a:extLst>
              <a:ext uri="{FF2B5EF4-FFF2-40B4-BE49-F238E27FC236}">
                <a16:creationId xmlns:a16="http://schemas.microsoft.com/office/drawing/2014/main" id="{2E8D173C-5B5F-4734-AF9D-293492A78A2C}"/>
              </a:ext>
            </a:extLst>
          </p:cNvPr>
          <p:cNvGrpSpPr/>
          <p:nvPr/>
        </p:nvGrpSpPr>
        <p:grpSpPr>
          <a:xfrm>
            <a:off x="4826542" y="1136316"/>
            <a:ext cx="2339213" cy="926362"/>
            <a:chOff x="4826542" y="1136316"/>
            <a:chExt cx="2339213" cy="926362"/>
          </a:xfrm>
        </p:grpSpPr>
        <p:sp>
          <p:nvSpPr>
            <p:cNvPr id="25" name="TextBox 24">
              <a:extLst>
                <a:ext uri="{FF2B5EF4-FFF2-40B4-BE49-F238E27FC236}">
                  <a16:creationId xmlns:a16="http://schemas.microsoft.com/office/drawing/2014/main" id="{A1BC2C3E-CD84-4BD6-B9F8-3B3B5563BB56}"/>
                </a:ext>
              </a:extLst>
            </p:cNvPr>
            <p:cNvSpPr txBox="1"/>
            <p:nvPr/>
          </p:nvSpPr>
          <p:spPr>
            <a:xfrm flipH="1">
              <a:off x="5275325" y="1136316"/>
              <a:ext cx="1890430" cy="539999"/>
            </a:xfrm>
            <a:prstGeom prst="rect">
              <a:avLst/>
            </a:prstGeom>
            <a:noFill/>
          </p:spPr>
          <p:txBody>
            <a:bodyPr wrap="square" lIns="0" tIns="0" rIns="0" bIns="0" rtlCol="0" anchor="ctr">
              <a:noAutofit/>
            </a:bodyPr>
            <a:lstStyle/>
            <a:p>
              <a:pPr defTabSz="914378">
                <a:defRPr/>
              </a:pPr>
              <a:r>
                <a:rPr lang="nl-NL" sz="1200" kern="0" dirty="0">
                  <a:latin typeface="+mj-lt"/>
                </a:rPr>
                <a:t>Scope Management</a:t>
              </a:r>
            </a:p>
          </p:txBody>
        </p:sp>
        <p:pic>
          <p:nvPicPr>
            <p:cNvPr id="21" name="Graphic 20">
              <a:extLst>
                <a:ext uri="{FF2B5EF4-FFF2-40B4-BE49-F238E27FC236}">
                  <a16:creationId xmlns:a16="http://schemas.microsoft.com/office/drawing/2014/main" id="{4EE53B96-F508-4BC2-93FD-F6669FDC56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6542" y="1522678"/>
              <a:ext cx="540000" cy="540000"/>
            </a:xfrm>
            <a:prstGeom prst="rect">
              <a:avLst/>
            </a:prstGeom>
          </p:spPr>
        </p:pic>
      </p:grpSp>
      <p:grpSp>
        <p:nvGrpSpPr>
          <p:cNvPr id="36" name="Group 35">
            <a:extLst>
              <a:ext uri="{FF2B5EF4-FFF2-40B4-BE49-F238E27FC236}">
                <a16:creationId xmlns:a16="http://schemas.microsoft.com/office/drawing/2014/main" id="{E038DC6E-906A-461C-B27D-B561B93E4CD1}"/>
              </a:ext>
            </a:extLst>
          </p:cNvPr>
          <p:cNvGrpSpPr/>
          <p:nvPr/>
        </p:nvGrpSpPr>
        <p:grpSpPr>
          <a:xfrm>
            <a:off x="5655812" y="2208177"/>
            <a:ext cx="2513031" cy="542381"/>
            <a:chOff x="5655812" y="2208177"/>
            <a:chExt cx="2513031" cy="542381"/>
          </a:xfrm>
        </p:grpSpPr>
        <p:pic>
          <p:nvPicPr>
            <p:cNvPr id="14" name="Graphic 13">
              <a:extLst>
                <a:ext uri="{FF2B5EF4-FFF2-40B4-BE49-F238E27FC236}">
                  <a16:creationId xmlns:a16="http://schemas.microsoft.com/office/drawing/2014/main" id="{976D4215-FC72-4113-AC72-58C31A7F5C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5812" y="2210558"/>
              <a:ext cx="540000" cy="540000"/>
            </a:xfrm>
            <a:prstGeom prst="rect">
              <a:avLst/>
            </a:prstGeom>
          </p:spPr>
        </p:pic>
        <p:sp>
          <p:nvSpPr>
            <p:cNvPr id="26" name="TextBox 25">
              <a:extLst>
                <a:ext uri="{FF2B5EF4-FFF2-40B4-BE49-F238E27FC236}">
                  <a16:creationId xmlns:a16="http://schemas.microsoft.com/office/drawing/2014/main" id="{C5EA9E21-383B-4F9E-849B-56D9A1B5E116}"/>
                </a:ext>
              </a:extLst>
            </p:cNvPr>
            <p:cNvSpPr txBox="1"/>
            <p:nvPr/>
          </p:nvSpPr>
          <p:spPr>
            <a:xfrm flipH="1">
              <a:off x="6278413" y="2208177"/>
              <a:ext cx="1890430" cy="539999"/>
            </a:xfrm>
            <a:prstGeom prst="rect">
              <a:avLst/>
            </a:prstGeom>
            <a:noFill/>
          </p:spPr>
          <p:txBody>
            <a:bodyPr wrap="square" lIns="0" tIns="0" rIns="0" bIns="0" rtlCol="0" anchor="ctr">
              <a:noAutofit/>
            </a:bodyPr>
            <a:lstStyle/>
            <a:p>
              <a:pPr defTabSz="914378">
                <a:defRPr/>
              </a:pPr>
              <a:r>
                <a:rPr lang="nl-NL" sz="1200" kern="0" dirty="0" err="1">
                  <a:latin typeface="+mj-lt"/>
                </a:rPr>
                <a:t>Work</a:t>
              </a:r>
              <a:r>
                <a:rPr lang="nl-NL" sz="1200" kern="0" dirty="0">
                  <a:latin typeface="+mj-lt"/>
                </a:rPr>
                <a:t> Package Planning</a:t>
              </a:r>
            </a:p>
          </p:txBody>
        </p:sp>
      </p:grpSp>
      <p:grpSp>
        <p:nvGrpSpPr>
          <p:cNvPr id="37" name="Group 36">
            <a:extLst>
              <a:ext uri="{FF2B5EF4-FFF2-40B4-BE49-F238E27FC236}">
                <a16:creationId xmlns:a16="http://schemas.microsoft.com/office/drawing/2014/main" id="{658285B5-1369-468E-8BF6-C3FC6FD73987}"/>
              </a:ext>
            </a:extLst>
          </p:cNvPr>
          <p:cNvGrpSpPr/>
          <p:nvPr/>
        </p:nvGrpSpPr>
        <p:grpSpPr>
          <a:xfrm>
            <a:off x="5791200" y="3213100"/>
            <a:ext cx="2514600" cy="543174"/>
            <a:chOff x="5791200" y="3213100"/>
            <a:chExt cx="2514600" cy="543174"/>
          </a:xfrm>
        </p:grpSpPr>
        <p:pic>
          <p:nvPicPr>
            <p:cNvPr id="22" name="Graphic 21">
              <a:extLst>
                <a:ext uri="{FF2B5EF4-FFF2-40B4-BE49-F238E27FC236}">
                  <a16:creationId xmlns:a16="http://schemas.microsoft.com/office/drawing/2014/main" id="{6974F03D-513E-4D0D-8FCB-749AA928BC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1200" y="3213100"/>
              <a:ext cx="540000" cy="540000"/>
            </a:xfrm>
            <a:prstGeom prst="rect">
              <a:avLst/>
            </a:prstGeom>
          </p:spPr>
        </p:pic>
        <p:sp>
          <p:nvSpPr>
            <p:cNvPr id="27" name="TextBox 26">
              <a:extLst>
                <a:ext uri="{FF2B5EF4-FFF2-40B4-BE49-F238E27FC236}">
                  <a16:creationId xmlns:a16="http://schemas.microsoft.com/office/drawing/2014/main" id="{CD30A1B5-EE7B-443C-99C1-5FEFFE851A88}"/>
                </a:ext>
              </a:extLst>
            </p:cNvPr>
            <p:cNvSpPr txBox="1"/>
            <p:nvPr/>
          </p:nvSpPr>
          <p:spPr>
            <a:xfrm flipH="1">
              <a:off x="6415370" y="3216275"/>
              <a:ext cx="1890430" cy="539999"/>
            </a:xfrm>
            <a:prstGeom prst="rect">
              <a:avLst/>
            </a:prstGeom>
            <a:noFill/>
          </p:spPr>
          <p:txBody>
            <a:bodyPr wrap="square" lIns="0" tIns="0" rIns="0" bIns="0" rtlCol="0" anchor="ctr">
              <a:noAutofit/>
            </a:bodyPr>
            <a:lstStyle/>
            <a:p>
              <a:pPr defTabSz="914378">
                <a:defRPr/>
              </a:pPr>
              <a:r>
                <a:rPr lang="nl-NL" sz="1200" kern="0" dirty="0">
                  <a:latin typeface="+mj-lt"/>
                </a:rPr>
                <a:t>Estimating / Budgeting</a:t>
              </a:r>
            </a:p>
          </p:txBody>
        </p:sp>
      </p:grpSp>
      <p:grpSp>
        <p:nvGrpSpPr>
          <p:cNvPr id="38" name="Group 37">
            <a:extLst>
              <a:ext uri="{FF2B5EF4-FFF2-40B4-BE49-F238E27FC236}">
                <a16:creationId xmlns:a16="http://schemas.microsoft.com/office/drawing/2014/main" id="{0A72E737-E65D-47CB-AB43-BF7B487EA16E}"/>
              </a:ext>
            </a:extLst>
          </p:cNvPr>
          <p:cNvGrpSpPr/>
          <p:nvPr/>
        </p:nvGrpSpPr>
        <p:grpSpPr>
          <a:xfrm>
            <a:off x="5279260" y="4156164"/>
            <a:ext cx="2402370" cy="830453"/>
            <a:chOff x="5279260" y="4156164"/>
            <a:chExt cx="2402370" cy="830453"/>
          </a:xfrm>
        </p:grpSpPr>
        <p:pic>
          <p:nvPicPr>
            <p:cNvPr id="13" name="Graphic 12">
              <a:extLst>
                <a:ext uri="{FF2B5EF4-FFF2-40B4-BE49-F238E27FC236}">
                  <a16:creationId xmlns:a16="http://schemas.microsoft.com/office/drawing/2014/main" id="{4F634458-10B0-4332-8E35-5D6F25F3CA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79260" y="4156164"/>
              <a:ext cx="540000" cy="540000"/>
            </a:xfrm>
            <a:prstGeom prst="rect">
              <a:avLst/>
            </a:prstGeom>
          </p:spPr>
        </p:pic>
        <p:sp>
          <p:nvSpPr>
            <p:cNvPr id="28" name="TextBox 27">
              <a:extLst>
                <a:ext uri="{FF2B5EF4-FFF2-40B4-BE49-F238E27FC236}">
                  <a16:creationId xmlns:a16="http://schemas.microsoft.com/office/drawing/2014/main" id="{B7D8888B-3E61-4262-85C2-FE7523B61BF1}"/>
                </a:ext>
              </a:extLst>
            </p:cNvPr>
            <p:cNvSpPr txBox="1"/>
            <p:nvPr/>
          </p:nvSpPr>
          <p:spPr>
            <a:xfrm flipH="1">
              <a:off x="5791200" y="4446618"/>
              <a:ext cx="1890430" cy="539999"/>
            </a:xfrm>
            <a:prstGeom prst="rect">
              <a:avLst/>
            </a:prstGeom>
            <a:noFill/>
          </p:spPr>
          <p:txBody>
            <a:bodyPr wrap="square" lIns="0" tIns="0" rIns="0" bIns="0" rtlCol="0" anchor="ctr">
              <a:noAutofit/>
            </a:bodyPr>
            <a:lstStyle/>
            <a:p>
              <a:pPr defTabSz="914378">
                <a:defRPr/>
              </a:pPr>
              <a:r>
                <a:rPr lang="nl-NL" sz="1200" kern="0" dirty="0">
                  <a:latin typeface="+mj-lt"/>
                </a:rPr>
                <a:t>Contract Management</a:t>
              </a:r>
            </a:p>
          </p:txBody>
        </p:sp>
      </p:grpSp>
      <p:grpSp>
        <p:nvGrpSpPr>
          <p:cNvPr id="39" name="Group 38">
            <a:extLst>
              <a:ext uri="{FF2B5EF4-FFF2-40B4-BE49-F238E27FC236}">
                <a16:creationId xmlns:a16="http://schemas.microsoft.com/office/drawing/2014/main" id="{103FD569-0F55-4BAD-96B6-C3F8F90184D8}"/>
              </a:ext>
            </a:extLst>
          </p:cNvPr>
          <p:cNvGrpSpPr/>
          <p:nvPr/>
        </p:nvGrpSpPr>
        <p:grpSpPr>
          <a:xfrm>
            <a:off x="3627565" y="4513804"/>
            <a:ext cx="1890430" cy="952657"/>
            <a:chOff x="3627565" y="4513804"/>
            <a:chExt cx="1890430" cy="952657"/>
          </a:xfrm>
        </p:grpSpPr>
        <p:pic>
          <p:nvPicPr>
            <p:cNvPr id="12" name="Graphic 11">
              <a:extLst>
                <a:ext uri="{FF2B5EF4-FFF2-40B4-BE49-F238E27FC236}">
                  <a16:creationId xmlns:a16="http://schemas.microsoft.com/office/drawing/2014/main" id="{83C3619E-E88F-47E1-A559-6FCE09E60D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02000" y="4513804"/>
              <a:ext cx="540000" cy="540000"/>
            </a:xfrm>
            <a:prstGeom prst="rect">
              <a:avLst/>
            </a:prstGeom>
          </p:spPr>
        </p:pic>
        <p:sp>
          <p:nvSpPr>
            <p:cNvPr id="29" name="TextBox 28">
              <a:extLst>
                <a:ext uri="{FF2B5EF4-FFF2-40B4-BE49-F238E27FC236}">
                  <a16:creationId xmlns:a16="http://schemas.microsoft.com/office/drawing/2014/main" id="{95ACD672-4204-4501-8A50-56D67365AB9E}"/>
                </a:ext>
              </a:extLst>
            </p:cNvPr>
            <p:cNvSpPr txBox="1"/>
            <p:nvPr/>
          </p:nvSpPr>
          <p:spPr>
            <a:xfrm flipH="1">
              <a:off x="3627565" y="5056187"/>
              <a:ext cx="1890430" cy="410274"/>
            </a:xfrm>
            <a:prstGeom prst="rect">
              <a:avLst/>
            </a:prstGeom>
            <a:noFill/>
          </p:spPr>
          <p:txBody>
            <a:bodyPr wrap="square" lIns="0" tIns="0" rIns="0" bIns="0" rtlCol="0" anchor="ctr">
              <a:noAutofit/>
            </a:bodyPr>
            <a:lstStyle/>
            <a:p>
              <a:pPr algn="ctr" defTabSz="914378">
                <a:defRPr/>
              </a:pPr>
              <a:r>
                <a:rPr lang="nl-NL" sz="1200" b="1" kern="0" dirty="0">
                  <a:solidFill>
                    <a:schemeClr val="accent1"/>
                  </a:solidFill>
                  <a:latin typeface="+mj-lt"/>
                </a:rPr>
                <a:t>Tendering</a:t>
              </a:r>
            </a:p>
          </p:txBody>
        </p:sp>
      </p:grpSp>
      <p:grpSp>
        <p:nvGrpSpPr>
          <p:cNvPr id="40" name="Group 39">
            <a:extLst>
              <a:ext uri="{FF2B5EF4-FFF2-40B4-BE49-F238E27FC236}">
                <a16:creationId xmlns:a16="http://schemas.microsoft.com/office/drawing/2014/main" id="{57A3D4C3-7F1F-4A53-8EF3-72DD046D7532}"/>
              </a:ext>
            </a:extLst>
          </p:cNvPr>
          <p:cNvGrpSpPr/>
          <p:nvPr/>
        </p:nvGrpSpPr>
        <p:grpSpPr>
          <a:xfrm>
            <a:off x="1479532" y="4158710"/>
            <a:ext cx="2385208" cy="807453"/>
            <a:chOff x="1479532" y="4158710"/>
            <a:chExt cx="2385208" cy="807453"/>
          </a:xfrm>
        </p:grpSpPr>
        <p:pic>
          <p:nvPicPr>
            <p:cNvPr id="8" name="Graphic 7">
              <a:extLst>
                <a:ext uri="{FF2B5EF4-FFF2-40B4-BE49-F238E27FC236}">
                  <a16:creationId xmlns:a16="http://schemas.microsoft.com/office/drawing/2014/main" id="{9D71B538-81A2-4F93-BC88-89D10778112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24740" y="4158710"/>
              <a:ext cx="540000" cy="540000"/>
            </a:xfrm>
            <a:prstGeom prst="rect">
              <a:avLst/>
            </a:prstGeom>
          </p:spPr>
        </p:pic>
        <p:sp>
          <p:nvSpPr>
            <p:cNvPr id="30" name="TextBox 29">
              <a:extLst>
                <a:ext uri="{FF2B5EF4-FFF2-40B4-BE49-F238E27FC236}">
                  <a16:creationId xmlns:a16="http://schemas.microsoft.com/office/drawing/2014/main" id="{2500DA97-90D5-4F08-B86C-2F2F38FF89FD}"/>
                </a:ext>
              </a:extLst>
            </p:cNvPr>
            <p:cNvSpPr txBox="1"/>
            <p:nvPr/>
          </p:nvSpPr>
          <p:spPr>
            <a:xfrm flipH="1">
              <a:off x="1479532" y="4426164"/>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Scheduling</a:t>
              </a:r>
            </a:p>
          </p:txBody>
        </p:sp>
      </p:grpSp>
      <p:grpSp>
        <p:nvGrpSpPr>
          <p:cNvPr id="41" name="Group 40">
            <a:extLst>
              <a:ext uri="{FF2B5EF4-FFF2-40B4-BE49-F238E27FC236}">
                <a16:creationId xmlns:a16="http://schemas.microsoft.com/office/drawing/2014/main" id="{88A6BBEB-DB39-48E5-A32E-914345EE3A22}"/>
              </a:ext>
            </a:extLst>
          </p:cNvPr>
          <p:cNvGrpSpPr/>
          <p:nvPr/>
        </p:nvGrpSpPr>
        <p:grpSpPr>
          <a:xfrm>
            <a:off x="725742" y="3213100"/>
            <a:ext cx="2557458" cy="540000"/>
            <a:chOff x="725742" y="3213100"/>
            <a:chExt cx="2557458" cy="540000"/>
          </a:xfrm>
        </p:grpSpPr>
        <p:pic>
          <p:nvPicPr>
            <p:cNvPr id="20" name="Graphic 19">
              <a:extLst>
                <a:ext uri="{FF2B5EF4-FFF2-40B4-BE49-F238E27FC236}">
                  <a16:creationId xmlns:a16="http://schemas.microsoft.com/office/drawing/2014/main" id="{296B56A3-A5E0-4E1C-A076-C66A22643B8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743200" y="3213100"/>
              <a:ext cx="540000" cy="540000"/>
            </a:xfrm>
            <a:prstGeom prst="rect">
              <a:avLst/>
            </a:prstGeom>
          </p:spPr>
        </p:pic>
        <p:sp>
          <p:nvSpPr>
            <p:cNvPr id="31" name="TextBox 30">
              <a:extLst>
                <a:ext uri="{FF2B5EF4-FFF2-40B4-BE49-F238E27FC236}">
                  <a16:creationId xmlns:a16="http://schemas.microsoft.com/office/drawing/2014/main" id="{D15E42B7-663E-4474-B8D6-F2F8EE59E2E9}"/>
                </a:ext>
              </a:extLst>
            </p:cNvPr>
            <p:cNvSpPr txBox="1"/>
            <p:nvPr/>
          </p:nvSpPr>
          <p:spPr>
            <a:xfrm flipH="1">
              <a:off x="725742" y="3213100"/>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Field Change Management</a:t>
              </a:r>
            </a:p>
          </p:txBody>
        </p:sp>
      </p:grpSp>
      <p:grpSp>
        <p:nvGrpSpPr>
          <p:cNvPr id="42" name="Group 41">
            <a:extLst>
              <a:ext uri="{FF2B5EF4-FFF2-40B4-BE49-F238E27FC236}">
                <a16:creationId xmlns:a16="http://schemas.microsoft.com/office/drawing/2014/main" id="{EEE8AE3D-E7E0-4ABA-9F78-5F562EC45ECF}"/>
              </a:ext>
            </a:extLst>
          </p:cNvPr>
          <p:cNvGrpSpPr/>
          <p:nvPr/>
        </p:nvGrpSpPr>
        <p:grpSpPr>
          <a:xfrm>
            <a:off x="978834" y="2208177"/>
            <a:ext cx="2498792" cy="542381"/>
            <a:chOff x="978834" y="2208177"/>
            <a:chExt cx="2498792" cy="542381"/>
          </a:xfrm>
        </p:grpSpPr>
        <p:pic>
          <p:nvPicPr>
            <p:cNvPr id="10" name="Graphic 9">
              <a:extLst>
                <a:ext uri="{FF2B5EF4-FFF2-40B4-BE49-F238E27FC236}">
                  <a16:creationId xmlns:a16="http://schemas.microsoft.com/office/drawing/2014/main" id="{4A22847B-5DBA-44C8-83ED-F661E3C2A45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37626" y="2210558"/>
              <a:ext cx="540000" cy="540000"/>
            </a:xfrm>
            <a:prstGeom prst="rect">
              <a:avLst/>
            </a:prstGeom>
          </p:spPr>
        </p:pic>
        <p:sp>
          <p:nvSpPr>
            <p:cNvPr id="32" name="TextBox 31">
              <a:extLst>
                <a:ext uri="{FF2B5EF4-FFF2-40B4-BE49-F238E27FC236}">
                  <a16:creationId xmlns:a16="http://schemas.microsoft.com/office/drawing/2014/main" id="{0825F3E2-6ADD-4B7B-86DE-C92E914705F7}"/>
                </a:ext>
              </a:extLst>
            </p:cNvPr>
            <p:cNvSpPr txBox="1"/>
            <p:nvPr/>
          </p:nvSpPr>
          <p:spPr>
            <a:xfrm flipH="1">
              <a:off x="978834" y="2208177"/>
              <a:ext cx="1890430" cy="539999"/>
            </a:xfrm>
            <a:prstGeom prst="rect">
              <a:avLst/>
            </a:prstGeom>
            <a:noFill/>
          </p:spPr>
          <p:txBody>
            <a:bodyPr wrap="square" lIns="0" tIns="0" rIns="0" bIns="0" rtlCol="0" anchor="ctr">
              <a:noAutofit/>
            </a:bodyPr>
            <a:lstStyle/>
            <a:p>
              <a:pPr algn="r" defTabSz="914378">
                <a:defRPr/>
              </a:pPr>
              <a:r>
                <a:rPr lang="nl-NL" sz="1200" kern="0" dirty="0" err="1">
                  <a:latin typeface="+mj-lt"/>
                </a:rPr>
                <a:t>Progress</a:t>
              </a:r>
              <a:r>
                <a:rPr lang="nl-NL" sz="1200" kern="0" dirty="0">
                  <a:latin typeface="+mj-lt"/>
                </a:rPr>
                <a:t> &amp; Cost Control</a:t>
              </a:r>
            </a:p>
          </p:txBody>
        </p:sp>
      </p:grpSp>
      <p:grpSp>
        <p:nvGrpSpPr>
          <p:cNvPr id="43" name="Group 42">
            <a:extLst>
              <a:ext uri="{FF2B5EF4-FFF2-40B4-BE49-F238E27FC236}">
                <a16:creationId xmlns:a16="http://schemas.microsoft.com/office/drawing/2014/main" id="{19CFBAA8-2F1C-499E-903F-9474F09BB440}"/>
              </a:ext>
            </a:extLst>
          </p:cNvPr>
          <p:cNvGrpSpPr/>
          <p:nvPr/>
        </p:nvGrpSpPr>
        <p:grpSpPr>
          <a:xfrm>
            <a:off x="1985865" y="1145626"/>
            <a:ext cx="2357535" cy="917052"/>
            <a:chOff x="1985865" y="1145626"/>
            <a:chExt cx="2357535" cy="917052"/>
          </a:xfrm>
        </p:grpSpPr>
        <p:pic>
          <p:nvPicPr>
            <p:cNvPr id="11" name="Graphic 10">
              <a:extLst>
                <a:ext uri="{FF2B5EF4-FFF2-40B4-BE49-F238E27FC236}">
                  <a16:creationId xmlns:a16="http://schemas.microsoft.com/office/drawing/2014/main" id="{82C7136F-9AF6-420A-9BD3-2CF3DE5D0DF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803400" y="1522678"/>
              <a:ext cx="540000" cy="540000"/>
            </a:xfrm>
            <a:prstGeom prst="rect">
              <a:avLst/>
            </a:prstGeom>
          </p:spPr>
        </p:pic>
        <p:sp>
          <p:nvSpPr>
            <p:cNvPr id="33" name="TextBox 32">
              <a:extLst>
                <a:ext uri="{FF2B5EF4-FFF2-40B4-BE49-F238E27FC236}">
                  <a16:creationId xmlns:a16="http://schemas.microsoft.com/office/drawing/2014/main" id="{9A94F49F-82BD-4B7B-997C-D91F241C351D}"/>
                </a:ext>
              </a:extLst>
            </p:cNvPr>
            <p:cNvSpPr txBox="1"/>
            <p:nvPr/>
          </p:nvSpPr>
          <p:spPr>
            <a:xfrm flipH="1">
              <a:off x="1985865" y="1145626"/>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Benchmarking</a:t>
              </a:r>
            </a:p>
          </p:txBody>
        </p:sp>
      </p:grpSp>
      <p:pic>
        <p:nvPicPr>
          <p:cNvPr id="45" name="Graphic 44">
            <a:extLst>
              <a:ext uri="{FF2B5EF4-FFF2-40B4-BE49-F238E27FC236}">
                <a16:creationId xmlns:a16="http://schemas.microsoft.com/office/drawing/2014/main" id="{97D680B0-B2E3-49CB-834F-DFFE5C5A064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412660" y="2053760"/>
            <a:ext cx="2318679" cy="2318679"/>
          </a:xfrm>
          <a:prstGeom prst="rect">
            <a:avLst/>
          </a:prstGeom>
        </p:spPr>
      </p:pic>
    </p:spTree>
    <p:extLst>
      <p:ext uri="{BB962C8B-B14F-4D97-AF65-F5344CB8AC3E}">
        <p14:creationId xmlns:p14="http://schemas.microsoft.com/office/powerpoint/2010/main" val="90032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9"/>
                                        </p:tgtEl>
                                      </p:cBhvr>
                                    </p:animEffect>
                                    <p:animScale>
                                      <p:cBhvr>
                                        <p:cTn id="7" dur="25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B38E7-BE04-4E01-99DB-D6310F24C7BC}"/>
              </a:ext>
            </a:extLst>
          </p:cNvPr>
          <p:cNvSpPr>
            <a:spLocks noGrp="1"/>
          </p:cNvSpPr>
          <p:nvPr>
            <p:ph type="body" sz="quarter" idx="17"/>
          </p:nvPr>
        </p:nvSpPr>
        <p:spPr/>
        <p:txBody>
          <a:bodyPr/>
          <a:lstStyle/>
          <a:p>
            <a:r>
              <a:rPr lang="en-GB" dirty="0"/>
              <a:t>Mechanical / Piping</a:t>
            </a:r>
          </a:p>
          <a:p>
            <a:r>
              <a:rPr lang="en-GB" dirty="0"/>
              <a:t>Scaffolding</a:t>
            </a:r>
          </a:p>
          <a:p>
            <a:r>
              <a:rPr lang="en-GB" dirty="0"/>
              <a:t>Insulation</a:t>
            </a:r>
          </a:p>
          <a:p>
            <a:r>
              <a:rPr lang="en-GB" dirty="0"/>
              <a:t>Painting</a:t>
            </a:r>
          </a:p>
          <a:p>
            <a:r>
              <a:rPr lang="en-GB" dirty="0"/>
              <a:t>Tracing</a:t>
            </a:r>
          </a:p>
          <a:p>
            <a:r>
              <a:rPr lang="en-GB" dirty="0"/>
              <a:t>Electrical &amp; Instrumentation</a:t>
            </a:r>
          </a:p>
          <a:p>
            <a:r>
              <a:rPr lang="en-GB" dirty="0"/>
              <a:t>Cleaning</a:t>
            </a:r>
          </a:p>
        </p:txBody>
      </p:sp>
      <p:sp>
        <p:nvSpPr>
          <p:cNvPr id="3" name="Title 2">
            <a:extLst>
              <a:ext uri="{FF2B5EF4-FFF2-40B4-BE49-F238E27FC236}">
                <a16:creationId xmlns:a16="http://schemas.microsoft.com/office/drawing/2014/main" id="{25481E35-A8E2-496C-B5BA-3921EC73DE18}"/>
              </a:ext>
            </a:extLst>
          </p:cNvPr>
          <p:cNvSpPr>
            <a:spLocks noGrp="1"/>
          </p:cNvSpPr>
          <p:nvPr>
            <p:ph type="title"/>
          </p:nvPr>
        </p:nvSpPr>
        <p:spPr>
          <a:xfrm>
            <a:off x="0" y="548284"/>
            <a:ext cx="4413706" cy="660144"/>
          </a:xfrm>
        </p:spPr>
        <p:txBody>
          <a:bodyPr/>
          <a:lstStyle/>
          <a:p>
            <a:r>
              <a:rPr lang="nl-NL" dirty="0" err="1"/>
              <a:t>Tendering</a:t>
            </a:r>
            <a:r>
              <a:rPr lang="nl-NL" dirty="0"/>
              <a:t>: disciplines</a:t>
            </a:r>
          </a:p>
        </p:txBody>
      </p:sp>
      <p:sp>
        <p:nvSpPr>
          <p:cNvPr id="4" name="Text Placeholder 3">
            <a:extLst>
              <a:ext uri="{FF2B5EF4-FFF2-40B4-BE49-F238E27FC236}">
                <a16:creationId xmlns:a16="http://schemas.microsoft.com/office/drawing/2014/main" id="{8B284523-70EB-496D-8221-EC8BDB78BD8D}"/>
              </a:ext>
            </a:extLst>
          </p:cNvPr>
          <p:cNvSpPr>
            <a:spLocks noGrp="1"/>
          </p:cNvSpPr>
          <p:nvPr>
            <p:ph type="body" sz="quarter" idx="18"/>
          </p:nvPr>
        </p:nvSpPr>
        <p:spPr/>
        <p:txBody>
          <a:bodyPr/>
          <a:lstStyle/>
          <a:p>
            <a:r>
              <a:rPr lang="nl-NL" dirty="0"/>
              <a:t>Disciplines</a:t>
            </a:r>
          </a:p>
        </p:txBody>
      </p:sp>
    </p:spTree>
    <p:extLst>
      <p:ext uri="{BB962C8B-B14F-4D97-AF65-F5344CB8AC3E}">
        <p14:creationId xmlns:p14="http://schemas.microsoft.com/office/powerpoint/2010/main" val="298535816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21"/>
          <p:cNvSpPr/>
          <p:nvPr/>
        </p:nvSpPr>
        <p:spPr>
          <a:xfrm>
            <a:off x="3515194" y="1302546"/>
            <a:ext cx="2020670" cy="820691"/>
          </a:xfrm>
          <a:prstGeom prst="rect">
            <a:avLst/>
          </a:prstGeom>
          <a:solidFill>
            <a:schemeClr val="accent1"/>
          </a:solidFill>
          <a:ln>
            <a:noFill/>
          </a:ln>
          <a:effectLst>
            <a:outerShdw blurRad="63500" dist="12700" dir="5400000" algn="t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2" name="Rectangle 13"/>
          <p:cNvSpPr/>
          <p:nvPr/>
        </p:nvSpPr>
        <p:spPr>
          <a:xfrm>
            <a:off x="3534565" y="1305168"/>
            <a:ext cx="2029730" cy="81544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ctr">
            <a:noAutofit/>
          </a:bodyPr>
          <a:lstStyle/>
          <a:p>
            <a:pPr algn="ctr">
              <a:lnSpc>
                <a:spcPct val="110000"/>
              </a:lnSpc>
            </a:pPr>
            <a:r>
              <a:rPr lang="en-US" sz="1400" b="1" spc="50" dirty="0">
                <a:ln w="13500">
                  <a:solidFill>
                    <a:schemeClr val="accent1">
                      <a:shade val="2500"/>
                      <a:alpha val="6500"/>
                    </a:schemeClr>
                  </a:solidFill>
                  <a:prstDash val="solid"/>
                </a:ln>
                <a:solidFill>
                  <a:schemeClr val="accent1">
                    <a:tint val="3000"/>
                    <a:alpha val="95000"/>
                  </a:schemeClr>
                </a:solidFill>
                <a:cs typeface="Arial" pitchFamily="34" charset="0"/>
              </a:rPr>
              <a:t>Create Reference Estimate</a:t>
            </a:r>
          </a:p>
        </p:txBody>
      </p:sp>
      <p:sp>
        <p:nvSpPr>
          <p:cNvPr id="97" name="Rectangle 21"/>
          <p:cNvSpPr/>
          <p:nvPr/>
        </p:nvSpPr>
        <p:spPr>
          <a:xfrm>
            <a:off x="695711" y="1302545"/>
            <a:ext cx="2132409" cy="820693"/>
          </a:xfrm>
          <a:prstGeom prst="rect">
            <a:avLst/>
          </a:prstGeom>
          <a:solidFill>
            <a:schemeClr val="accent1"/>
          </a:solidFill>
          <a:ln>
            <a:noFill/>
          </a:ln>
          <a:effectLst>
            <a:outerShdw blurRad="63500" dist="12700" dir="5400000" algn="t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dirty="0"/>
          </a:p>
        </p:txBody>
      </p:sp>
      <p:sp>
        <p:nvSpPr>
          <p:cNvPr id="98" name="Rectangle 13"/>
          <p:cNvSpPr/>
          <p:nvPr/>
        </p:nvSpPr>
        <p:spPr>
          <a:xfrm>
            <a:off x="676334" y="1302547"/>
            <a:ext cx="2132412" cy="820688"/>
          </a:xfrm>
          <a:prstGeom prst="rect">
            <a:avLst/>
          </a:prstGeom>
          <a:noFill/>
          <a:ln>
            <a:noFill/>
          </a:ln>
        </p:spPr>
        <p:txBody>
          <a:bodyPr wrap="square" lIns="91440" tIns="45720" rIns="91440" bIns="45720" anchor="ctr">
            <a:noAutofit/>
          </a:bodyPr>
          <a:lstStyle/>
          <a:p>
            <a:pPr algn="ctr">
              <a:lnSpc>
                <a:spcPct val="110000"/>
              </a:lnSpc>
            </a:pPr>
            <a:r>
              <a:rPr lang="en-US" sz="1400" b="1" spc="50" dirty="0">
                <a:ln w="13500">
                  <a:solidFill>
                    <a:schemeClr val="accent1">
                      <a:shade val="2500"/>
                      <a:alpha val="6500"/>
                    </a:schemeClr>
                  </a:solidFill>
                  <a:prstDash val="solid"/>
                </a:ln>
                <a:solidFill>
                  <a:schemeClr val="accent1">
                    <a:tint val="3000"/>
                    <a:alpha val="95000"/>
                  </a:schemeClr>
                </a:solidFill>
                <a:cs typeface="Arial" pitchFamily="34" charset="0"/>
              </a:rPr>
              <a:t>Determine scope</a:t>
            </a:r>
          </a:p>
          <a:p>
            <a:pPr algn="ctr">
              <a:lnSpc>
                <a:spcPct val="110000"/>
              </a:lnSpc>
            </a:pPr>
            <a:r>
              <a:rPr lang="en-US" sz="1400" b="1" spc="50" dirty="0">
                <a:ln w="13500">
                  <a:solidFill>
                    <a:schemeClr val="accent1">
                      <a:shade val="2500"/>
                      <a:alpha val="6500"/>
                    </a:schemeClr>
                  </a:solidFill>
                  <a:prstDash val="solid"/>
                </a:ln>
                <a:solidFill>
                  <a:schemeClr val="accent1">
                    <a:tint val="3000"/>
                    <a:alpha val="95000"/>
                  </a:schemeClr>
                </a:solidFill>
                <a:cs typeface="Arial" pitchFamily="34" charset="0"/>
              </a:rPr>
              <a:t>(based on history)</a:t>
            </a:r>
          </a:p>
        </p:txBody>
      </p:sp>
      <p:sp>
        <p:nvSpPr>
          <p:cNvPr id="99" name="Rectangle 21"/>
          <p:cNvSpPr/>
          <p:nvPr/>
        </p:nvSpPr>
        <p:spPr>
          <a:xfrm>
            <a:off x="6276379" y="1302546"/>
            <a:ext cx="2132409" cy="820690"/>
          </a:xfrm>
          <a:prstGeom prst="rect">
            <a:avLst/>
          </a:prstGeom>
          <a:solidFill>
            <a:schemeClr val="accent1"/>
          </a:solidFill>
          <a:ln>
            <a:noFill/>
          </a:ln>
          <a:effectLst>
            <a:outerShdw blurRad="63500" dist="12700" dir="5400000" algn="t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noAutofit/>
          </a:bodyPr>
          <a:lstStyle/>
          <a:p>
            <a:pPr algn="ctr">
              <a:lnSpc>
                <a:spcPct val="110000"/>
              </a:lnSpc>
            </a:pPr>
            <a:endParaRPr lang="nl-NL" sz="1350"/>
          </a:p>
        </p:txBody>
      </p:sp>
      <p:sp>
        <p:nvSpPr>
          <p:cNvPr id="100" name="Rectangle 13"/>
          <p:cNvSpPr/>
          <p:nvPr/>
        </p:nvSpPr>
        <p:spPr>
          <a:xfrm>
            <a:off x="6251365" y="1305169"/>
            <a:ext cx="2138048" cy="815445"/>
          </a:xfrm>
          <a:prstGeom prst="rect">
            <a:avLst/>
          </a:prstGeom>
          <a:noFill/>
          <a:ln>
            <a:noFill/>
          </a:ln>
        </p:spPr>
        <p:txBody>
          <a:bodyPr wrap="square" lIns="91440" tIns="45720" rIns="91440" bIns="45720" anchor="ctr">
            <a:noAutofit/>
          </a:bodyPr>
          <a:lstStyle/>
          <a:p>
            <a:pPr algn="ctr">
              <a:lnSpc>
                <a:spcPct val="110000"/>
              </a:lnSpc>
            </a:pPr>
            <a:r>
              <a:rPr lang="en-US" sz="1400" b="1" spc="50" dirty="0">
                <a:ln w="13500">
                  <a:solidFill>
                    <a:schemeClr val="accent1">
                      <a:shade val="2500"/>
                      <a:alpha val="6500"/>
                    </a:schemeClr>
                  </a:solidFill>
                  <a:prstDash val="solid"/>
                </a:ln>
                <a:solidFill>
                  <a:schemeClr val="accent1">
                    <a:tint val="3000"/>
                    <a:alpha val="95000"/>
                  </a:schemeClr>
                </a:solidFill>
                <a:cs typeface="Arial" pitchFamily="34" charset="0"/>
              </a:rPr>
              <a:t>Receive market quotes </a:t>
            </a:r>
          </a:p>
        </p:txBody>
      </p:sp>
      <p:sp>
        <p:nvSpPr>
          <p:cNvPr id="103" name="PIJL-RECHTS 1"/>
          <p:cNvSpPr/>
          <p:nvPr/>
        </p:nvSpPr>
        <p:spPr>
          <a:xfrm>
            <a:off x="5535864" y="1469380"/>
            <a:ext cx="721139" cy="487023"/>
          </a:xfrm>
          <a:prstGeom prst="rightArrow">
            <a:avLst/>
          </a:prstGeom>
          <a:solidFill>
            <a:schemeClr val="accent2"/>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nl-NL" sz="100"/>
          </a:p>
        </p:txBody>
      </p:sp>
      <p:sp>
        <p:nvSpPr>
          <p:cNvPr id="132" name="PIJL-RECHTS 1"/>
          <p:cNvSpPr/>
          <p:nvPr/>
        </p:nvSpPr>
        <p:spPr>
          <a:xfrm rot="5400000">
            <a:off x="6273570" y="2904247"/>
            <a:ext cx="2138027" cy="576005"/>
          </a:xfrm>
          <a:prstGeom prst="rightArrow">
            <a:avLst/>
          </a:prstGeom>
          <a:solidFill>
            <a:schemeClr val="accent2"/>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nl-NL" sz="100"/>
          </a:p>
        </p:txBody>
      </p:sp>
      <p:sp>
        <p:nvSpPr>
          <p:cNvPr id="25" name="Title 21">
            <a:extLst>
              <a:ext uri="{FF2B5EF4-FFF2-40B4-BE49-F238E27FC236}">
                <a16:creationId xmlns:a16="http://schemas.microsoft.com/office/drawing/2014/main" id="{1FA290A0-C74F-4D7E-A539-F26B25327535}"/>
              </a:ext>
            </a:extLst>
          </p:cNvPr>
          <p:cNvSpPr txBox="1">
            <a:spLocks/>
          </p:cNvSpPr>
          <p:nvPr/>
        </p:nvSpPr>
        <p:spPr>
          <a:xfrm>
            <a:off x="423864" y="495300"/>
            <a:ext cx="8296274" cy="563011"/>
          </a:xfrm>
          <a:prstGeom prst="rect">
            <a:avLst/>
          </a:prstGeom>
        </p:spPr>
        <p:txBody>
          <a:bodyPr anchor="ctr">
            <a:noAutofit/>
          </a:bodyPr>
          <a:lstStyle>
            <a:lvl1pPr algn="ctr" defTabSz="914400" rtl="0" eaLnBrk="1" latinLnBrk="0" hangingPunct="1">
              <a:spcBef>
                <a:spcPct val="0"/>
              </a:spcBef>
              <a:buNone/>
              <a:defRPr sz="4400" b="1" kern="1200" spc="50" baseline="0">
                <a:solidFill>
                  <a:schemeClr val="tx1"/>
                </a:solidFill>
                <a:latin typeface="Fira Sans" panose="020B0503050000020004" pitchFamily="34" charset="0"/>
                <a:ea typeface="Fira Sans" panose="020B0503050000020004" pitchFamily="34" charset="0"/>
                <a:cs typeface="+mj-cs"/>
              </a:defRPr>
            </a:lvl1pPr>
          </a:lstStyle>
          <a:p>
            <a:r>
              <a:rPr lang="en-GB" sz="2400" dirty="0">
                <a:latin typeface="Calibri (Headings)"/>
              </a:rPr>
              <a:t>Commercial Tendering Process</a:t>
            </a:r>
          </a:p>
        </p:txBody>
      </p:sp>
      <p:sp>
        <p:nvSpPr>
          <p:cNvPr id="26" name="PIJL-RECHTS 1">
            <a:extLst>
              <a:ext uri="{FF2B5EF4-FFF2-40B4-BE49-F238E27FC236}">
                <a16:creationId xmlns:a16="http://schemas.microsoft.com/office/drawing/2014/main" id="{3B09BC6D-1656-40A9-82E5-53F517BEB4DA}"/>
              </a:ext>
            </a:extLst>
          </p:cNvPr>
          <p:cNvSpPr/>
          <p:nvPr/>
        </p:nvSpPr>
        <p:spPr>
          <a:xfrm>
            <a:off x="2828118" y="1469380"/>
            <a:ext cx="690212" cy="487023"/>
          </a:xfrm>
          <a:prstGeom prst="rightArrow">
            <a:avLst/>
          </a:prstGeom>
          <a:solidFill>
            <a:schemeClr val="accent2"/>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nl-NL" sz="100"/>
          </a:p>
        </p:txBody>
      </p:sp>
      <p:sp>
        <p:nvSpPr>
          <p:cNvPr id="27" name="Rectangle 21">
            <a:extLst>
              <a:ext uri="{FF2B5EF4-FFF2-40B4-BE49-F238E27FC236}">
                <a16:creationId xmlns:a16="http://schemas.microsoft.com/office/drawing/2014/main" id="{ACBDC9B8-68CD-4B31-96F6-065722ECAAA3}"/>
              </a:ext>
            </a:extLst>
          </p:cNvPr>
          <p:cNvSpPr/>
          <p:nvPr/>
        </p:nvSpPr>
        <p:spPr>
          <a:xfrm>
            <a:off x="3515194" y="4264584"/>
            <a:ext cx="2020670" cy="820691"/>
          </a:xfrm>
          <a:prstGeom prst="rect">
            <a:avLst/>
          </a:prstGeom>
          <a:solidFill>
            <a:schemeClr val="accent1"/>
          </a:solidFill>
          <a:ln>
            <a:noFill/>
          </a:ln>
          <a:effectLst>
            <a:outerShdw blurRad="63500" dist="12700" dir="5400000" algn="t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8" name="Rectangle 13">
            <a:extLst>
              <a:ext uri="{FF2B5EF4-FFF2-40B4-BE49-F238E27FC236}">
                <a16:creationId xmlns:a16="http://schemas.microsoft.com/office/drawing/2014/main" id="{025E8ECD-7268-4AE4-AE22-15DDF72608C4}"/>
              </a:ext>
            </a:extLst>
          </p:cNvPr>
          <p:cNvSpPr/>
          <p:nvPr/>
        </p:nvSpPr>
        <p:spPr>
          <a:xfrm>
            <a:off x="3534565" y="4267206"/>
            <a:ext cx="2029730" cy="81544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ctr">
            <a:noAutofit/>
          </a:bodyPr>
          <a:lstStyle/>
          <a:p>
            <a:pPr algn="ctr">
              <a:lnSpc>
                <a:spcPct val="110000"/>
              </a:lnSpc>
            </a:pPr>
            <a:r>
              <a:rPr lang="en-US" sz="1400" b="1" spc="50" dirty="0">
                <a:ln w="13500">
                  <a:solidFill>
                    <a:schemeClr val="accent1">
                      <a:shade val="2500"/>
                      <a:alpha val="6500"/>
                    </a:schemeClr>
                  </a:solidFill>
                  <a:prstDash val="solid"/>
                </a:ln>
                <a:solidFill>
                  <a:schemeClr val="accent1">
                    <a:tint val="3000"/>
                    <a:alpha val="95000"/>
                  </a:schemeClr>
                </a:solidFill>
                <a:cs typeface="Arial" pitchFamily="34" charset="0"/>
              </a:rPr>
              <a:t>Risk Assessment on Scope Changes</a:t>
            </a:r>
          </a:p>
        </p:txBody>
      </p:sp>
      <p:sp>
        <p:nvSpPr>
          <p:cNvPr id="29" name="Rectangle 21">
            <a:extLst>
              <a:ext uri="{FF2B5EF4-FFF2-40B4-BE49-F238E27FC236}">
                <a16:creationId xmlns:a16="http://schemas.microsoft.com/office/drawing/2014/main" id="{8ED2D59D-0208-4CE9-A501-5935908B6EF7}"/>
              </a:ext>
            </a:extLst>
          </p:cNvPr>
          <p:cNvSpPr/>
          <p:nvPr/>
        </p:nvSpPr>
        <p:spPr>
          <a:xfrm>
            <a:off x="676337" y="4264583"/>
            <a:ext cx="2132409" cy="820693"/>
          </a:xfrm>
          <a:prstGeom prst="rect">
            <a:avLst/>
          </a:prstGeom>
          <a:solidFill>
            <a:schemeClr val="accent1"/>
          </a:solidFill>
          <a:ln>
            <a:noFill/>
          </a:ln>
          <a:effectLst>
            <a:outerShdw blurRad="63500" dist="12700" dir="5400000" algn="t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dirty="0"/>
          </a:p>
        </p:txBody>
      </p:sp>
      <p:sp>
        <p:nvSpPr>
          <p:cNvPr id="30" name="Rectangle 13">
            <a:extLst>
              <a:ext uri="{FF2B5EF4-FFF2-40B4-BE49-F238E27FC236}">
                <a16:creationId xmlns:a16="http://schemas.microsoft.com/office/drawing/2014/main" id="{DABF86A1-BFC2-47CB-8B4B-F12559651702}"/>
              </a:ext>
            </a:extLst>
          </p:cNvPr>
          <p:cNvSpPr/>
          <p:nvPr/>
        </p:nvSpPr>
        <p:spPr>
          <a:xfrm>
            <a:off x="676334" y="4264585"/>
            <a:ext cx="2132412" cy="820688"/>
          </a:xfrm>
          <a:prstGeom prst="rect">
            <a:avLst/>
          </a:prstGeom>
          <a:noFill/>
          <a:ln>
            <a:noFill/>
          </a:ln>
        </p:spPr>
        <p:txBody>
          <a:bodyPr wrap="square" lIns="91440" tIns="45720" rIns="91440" bIns="45720" anchor="ctr">
            <a:noAutofit/>
          </a:bodyPr>
          <a:lstStyle/>
          <a:p>
            <a:pPr algn="ctr">
              <a:lnSpc>
                <a:spcPct val="110000"/>
              </a:lnSpc>
            </a:pPr>
            <a:r>
              <a:rPr lang="en-US" sz="1400" b="1" spc="50" dirty="0">
                <a:ln w="13500">
                  <a:solidFill>
                    <a:schemeClr val="accent1">
                      <a:shade val="2500"/>
                      <a:alpha val="6500"/>
                    </a:schemeClr>
                  </a:solidFill>
                  <a:prstDash val="solid"/>
                </a:ln>
                <a:solidFill>
                  <a:schemeClr val="accent1">
                    <a:tint val="3000"/>
                    <a:alpha val="95000"/>
                  </a:schemeClr>
                </a:solidFill>
                <a:cs typeface="Arial" pitchFamily="34" charset="0"/>
              </a:rPr>
              <a:t>Award Contract or Project</a:t>
            </a:r>
          </a:p>
        </p:txBody>
      </p:sp>
      <p:sp>
        <p:nvSpPr>
          <p:cNvPr id="31" name="Rectangle 21">
            <a:extLst>
              <a:ext uri="{FF2B5EF4-FFF2-40B4-BE49-F238E27FC236}">
                <a16:creationId xmlns:a16="http://schemas.microsoft.com/office/drawing/2014/main" id="{37054B72-03D1-4875-AB57-3FEA7AB0F09B}"/>
              </a:ext>
            </a:extLst>
          </p:cNvPr>
          <p:cNvSpPr/>
          <p:nvPr/>
        </p:nvSpPr>
        <p:spPr>
          <a:xfrm>
            <a:off x="6276379" y="4264584"/>
            <a:ext cx="2132409" cy="820690"/>
          </a:xfrm>
          <a:prstGeom prst="rect">
            <a:avLst/>
          </a:prstGeom>
          <a:solidFill>
            <a:schemeClr val="accent1"/>
          </a:solidFill>
          <a:ln>
            <a:noFill/>
          </a:ln>
          <a:effectLst>
            <a:outerShdw blurRad="63500" dist="12700" dir="5400000" algn="t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400"/>
          </a:p>
        </p:txBody>
      </p:sp>
      <p:sp>
        <p:nvSpPr>
          <p:cNvPr id="32" name="Rectangle 13">
            <a:extLst>
              <a:ext uri="{FF2B5EF4-FFF2-40B4-BE49-F238E27FC236}">
                <a16:creationId xmlns:a16="http://schemas.microsoft.com/office/drawing/2014/main" id="{BA1EBADB-AE03-42D6-BB67-394012687F81}"/>
              </a:ext>
            </a:extLst>
          </p:cNvPr>
          <p:cNvSpPr/>
          <p:nvPr/>
        </p:nvSpPr>
        <p:spPr>
          <a:xfrm>
            <a:off x="6266062" y="4267207"/>
            <a:ext cx="2123351" cy="815445"/>
          </a:xfrm>
          <a:prstGeom prst="rect">
            <a:avLst/>
          </a:prstGeom>
          <a:noFill/>
          <a:ln>
            <a:noFill/>
          </a:ln>
        </p:spPr>
        <p:txBody>
          <a:bodyPr wrap="square" lIns="91440" tIns="45720" rIns="91440" bIns="45720" anchor="ctr">
            <a:noAutofit/>
          </a:bodyPr>
          <a:lstStyle/>
          <a:p>
            <a:pPr algn="ctr">
              <a:lnSpc>
                <a:spcPct val="110000"/>
              </a:lnSpc>
            </a:pPr>
            <a:r>
              <a:rPr lang="en-US" sz="1350" b="1" spc="50" dirty="0">
                <a:ln w="13500">
                  <a:solidFill>
                    <a:schemeClr val="accent1">
                      <a:shade val="2500"/>
                      <a:alpha val="6500"/>
                    </a:schemeClr>
                  </a:solidFill>
                  <a:prstDash val="solid"/>
                </a:ln>
                <a:solidFill>
                  <a:schemeClr val="accent1">
                    <a:tint val="3000"/>
                    <a:alpha val="95000"/>
                  </a:schemeClr>
                </a:solidFill>
                <a:cs typeface="Arial" pitchFamily="34" charset="0"/>
              </a:rPr>
              <a:t>Bid comparison</a:t>
            </a:r>
          </a:p>
        </p:txBody>
      </p:sp>
      <p:sp>
        <p:nvSpPr>
          <p:cNvPr id="33" name="PIJL-RECHTS 1">
            <a:extLst>
              <a:ext uri="{FF2B5EF4-FFF2-40B4-BE49-F238E27FC236}">
                <a16:creationId xmlns:a16="http://schemas.microsoft.com/office/drawing/2014/main" id="{4230B11A-F90E-46B0-9284-CA205AA9047C}"/>
              </a:ext>
            </a:extLst>
          </p:cNvPr>
          <p:cNvSpPr/>
          <p:nvPr/>
        </p:nvSpPr>
        <p:spPr>
          <a:xfrm rot="10800000">
            <a:off x="5544922" y="4431417"/>
            <a:ext cx="731457" cy="487023"/>
          </a:xfrm>
          <a:prstGeom prst="rightArrow">
            <a:avLst/>
          </a:prstGeom>
          <a:solidFill>
            <a:schemeClr val="accent2"/>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nl-NL" sz="100"/>
          </a:p>
        </p:txBody>
      </p:sp>
      <p:sp>
        <p:nvSpPr>
          <p:cNvPr id="34" name="PIJL-RECHTS 1">
            <a:extLst>
              <a:ext uri="{FF2B5EF4-FFF2-40B4-BE49-F238E27FC236}">
                <a16:creationId xmlns:a16="http://schemas.microsoft.com/office/drawing/2014/main" id="{E93142CD-23ED-4494-9AB8-2D99F0CCA08D}"/>
              </a:ext>
            </a:extLst>
          </p:cNvPr>
          <p:cNvSpPr/>
          <p:nvPr/>
        </p:nvSpPr>
        <p:spPr>
          <a:xfrm rot="10800000">
            <a:off x="2806249" y="4431418"/>
            <a:ext cx="708941" cy="487023"/>
          </a:xfrm>
          <a:prstGeom prst="rightArrow">
            <a:avLst/>
          </a:prstGeom>
          <a:solidFill>
            <a:schemeClr val="accent2"/>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nl-NL" sz="100"/>
          </a:p>
        </p:txBody>
      </p:sp>
      <p:pic>
        <p:nvPicPr>
          <p:cNvPr id="3" name="Afbeelding 2">
            <a:extLst>
              <a:ext uri="{FF2B5EF4-FFF2-40B4-BE49-F238E27FC236}">
                <a16:creationId xmlns:a16="http://schemas.microsoft.com/office/drawing/2014/main" id="{2583B2AD-0D39-4DDB-9115-5BB6122D4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7547" y="2470780"/>
            <a:ext cx="1428908" cy="1428908"/>
          </a:xfrm>
          <a:prstGeom prst="rect">
            <a:avLst/>
          </a:prstGeom>
        </p:spPr>
      </p:pic>
      <p:pic>
        <p:nvPicPr>
          <p:cNvPr id="49" name="Afbeelding 48">
            <a:extLst>
              <a:ext uri="{FF2B5EF4-FFF2-40B4-BE49-F238E27FC236}">
                <a16:creationId xmlns:a16="http://schemas.microsoft.com/office/drawing/2014/main" id="{A84F72B5-D64A-4622-8093-8BCDC65221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43" y="3240250"/>
            <a:ext cx="270344" cy="270344"/>
          </a:xfrm>
          <a:prstGeom prst="rect">
            <a:avLst/>
          </a:prstGeom>
        </p:spPr>
      </p:pic>
      <p:sp>
        <p:nvSpPr>
          <p:cNvPr id="23" name="Rectangle 13">
            <a:extLst>
              <a:ext uri="{FF2B5EF4-FFF2-40B4-BE49-F238E27FC236}">
                <a16:creationId xmlns:a16="http://schemas.microsoft.com/office/drawing/2014/main" id="{4F9088DF-99AC-4003-8ABF-16D7CFC9ED35}"/>
              </a:ext>
            </a:extLst>
          </p:cNvPr>
          <p:cNvSpPr/>
          <p:nvPr/>
        </p:nvSpPr>
        <p:spPr>
          <a:xfrm>
            <a:off x="3553149" y="3557301"/>
            <a:ext cx="2029730" cy="81544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ctr">
            <a:noAutofit/>
          </a:bodyPr>
          <a:lstStyle/>
          <a:p>
            <a:pPr algn="ctr">
              <a:lnSpc>
                <a:spcPct val="110000"/>
              </a:lnSpc>
            </a:pPr>
            <a:r>
              <a:rPr lang="en-US" sz="1350" b="1" spc="50" dirty="0">
                <a:ln w="13500">
                  <a:noFill/>
                  <a:prstDash val="solid"/>
                </a:ln>
                <a:solidFill>
                  <a:schemeClr val="tx1">
                    <a:alpha val="95000"/>
                  </a:schemeClr>
                </a:solidFill>
                <a:cs typeface="Arial" pitchFamily="34" charset="0"/>
              </a:rPr>
              <a:t>Database</a:t>
            </a:r>
          </a:p>
        </p:txBody>
      </p:sp>
      <p:sp>
        <p:nvSpPr>
          <p:cNvPr id="24" name="PIJL-RECHTS 1">
            <a:extLst>
              <a:ext uri="{FF2B5EF4-FFF2-40B4-BE49-F238E27FC236}">
                <a16:creationId xmlns:a16="http://schemas.microsoft.com/office/drawing/2014/main" id="{6A24A071-0797-4094-8760-B0A62F6AA875}"/>
              </a:ext>
            </a:extLst>
          </p:cNvPr>
          <p:cNvSpPr/>
          <p:nvPr/>
        </p:nvSpPr>
        <p:spPr>
          <a:xfrm rot="16200000">
            <a:off x="673526" y="2905905"/>
            <a:ext cx="2138027" cy="576005"/>
          </a:xfrm>
          <a:prstGeom prst="rightArrow">
            <a:avLst/>
          </a:prstGeom>
          <a:solidFill>
            <a:schemeClr val="accent2"/>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nl-NL" sz="100"/>
          </a:p>
        </p:txBody>
      </p:sp>
      <p:sp>
        <p:nvSpPr>
          <p:cNvPr id="35" name="Rectangle 13">
            <a:extLst>
              <a:ext uri="{FF2B5EF4-FFF2-40B4-BE49-F238E27FC236}">
                <a16:creationId xmlns:a16="http://schemas.microsoft.com/office/drawing/2014/main" id="{3751294C-5363-48D0-A06E-294B8A0758B7}"/>
              </a:ext>
            </a:extLst>
          </p:cNvPr>
          <p:cNvSpPr/>
          <p:nvPr/>
        </p:nvSpPr>
        <p:spPr>
          <a:xfrm>
            <a:off x="1295400" y="2832526"/>
            <a:ext cx="2029730" cy="81544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ctr">
            <a:noAutofit/>
          </a:bodyPr>
          <a:lstStyle/>
          <a:p>
            <a:pPr algn="ctr">
              <a:lnSpc>
                <a:spcPct val="110000"/>
              </a:lnSpc>
            </a:pPr>
            <a:r>
              <a:rPr lang="en-US" sz="1350" b="1" spc="50" dirty="0">
                <a:ln w="13500">
                  <a:noFill/>
                  <a:prstDash val="solid"/>
                </a:ln>
                <a:solidFill>
                  <a:schemeClr val="tx1">
                    <a:alpha val="95000"/>
                  </a:schemeClr>
                </a:solidFill>
                <a:cs typeface="Arial" pitchFamily="34" charset="0"/>
              </a:rPr>
              <a:t>Historical</a:t>
            </a:r>
          </a:p>
          <a:p>
            <a:pPr algn="ctr">
              <a:lnSpc>
                <a:spcPct val="110000"/>
              </a:lnSpc>
            </a:pPr>
            <a:r>
              <a:rPr lang="en-US" sz="1350" b="1" spc="50" dirty="0">
                <a:ln w="13500">
                  <a:noFill/>
                  <a:prstDash val="solid"/>
                </a:ln>
                <a:solidFill>
                  <a:schemeClr val="tx1">
                    <a:alpha val="95000"/>
                  </a:schemeClr>
                </a:solidFill>
                <a:cs typeface="Arial" pitchFamily="34" charset="0"/>
              </a:rPr>
              <a:t>Data</a:t>
            </a:r>
          </a:p>
        </p:txBody>
      </p:sp>
    </p:spTree>
    <p:extLst>
      <p:ext uri="{BB962C8B-B14F-4D97-AF65-F5344CB8AC3E}">
        <p14:creationId xmlns:p14="http://schemas.microsoft.com/office/powerpoint/2010/main" val="27442141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250"/>
                                        <p:tgtEl>
                                          <p:spTgt spid="26"/>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250"/>
                                        <p:tgtEl>
                                          <p:spTgt spid="103"/>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wipe(up)">
                                      <p:cBhvr>
                                        <p:cTn id="15" dur="250"/>
                                        <p:tgtEl>
                                          <p:spTgt spid="132"/>
                                        </p:tgtEl>
                                      </p:cBhvr>
                                    </p:animEffect>
                                  </p:childTnLst>
                                </p:cTn>
                              </p:par>
                            </p:childTnLst>
                          </p:cTn>
                        </p:par>
                        <p:par>
                          <p:cTn id="16" fill="hold">
                            <p:stCondLst>
                              <p:cond delay="750"/>
                            </p:stCondLst>
                            <p:childTnLst>
                              <p:par>
                                <p:cTn id="17" presetID="22" presetClass="entr" presetSubtype="2"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right)">
                                      <p:cBhvr>
                                        <p:cTn id="19" dur="250"/>
                                        <p:tgtEl>
                                          <p:spTgt spid="33"/>
                                        </p:tgtEl>
                                      </p:cBhvr>
                                    </p:animEffect>
                                  </p:childTnLst>
                                </p:cTn>
                              </p:par>
                            </p:childTnLst>
                          </p:cTn>
                        </p:par>
                        <p:par>
                          <p:cTn id="20" fill="hold">
                            <p:stCondLst>
                              <p:cond delay="1000"/>
                            </p:stCondLst>
                            <p:childTnLst>
                              <p:par>
                                <p:cTn id="21" presetID="22" presetClass="entr" presetSubtype="2"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250"/>
                                        <p:tgtEl>
                                          <p:spTgt spid="34"/>
                                        </p:tgtEl>
                                      </p:cBhvr>
                                    </p:animEffect>
                                  </p:childTnLst>
                                </p:cTn>
                              </p:par>
                            </p:childTnLst>
                          </p:cTn>
                        </p:par>
                        <p:par>
                          <p:cTn id="24" fill="hold">
                            <p:stCondLst>
                              <p:cond delay="1250"/>
                            </p:stCondLst>
                            <p:childTnLst>
                              <p:par>
                                <p:cTn id="25" presetID="22" presetClass="entr" presetSubtype="4"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25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32" grpId="0" animBg="1"/>
      <p:bldP spid="26" grpId="0" animBg="1"/>
      <p:bldP spid="33" grpId="0" animBg="1"/>
      <p:bldP spid="34" grpId="0" animBg="1"/>
      <p:bldP spid="24" grpId="0" animBg="1"/>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0E8A07-C2A9-4CB6-A21F-D2EDA93F61EB}"/>
              </a:ext>
            </a:extLst>
          </p:cNvPr>
          <p:cNvSpPr>
            <a:spLocks noGrp="1"/>
          </p:cNvSpPr>
          <p:nvPr>
            <p:ph type="body" sz="quarter" idx="17"/>
          </p:nvPr>
        </p:nvSpPr>
        <p:spPr>
          <a:xfrm>
            <a:off x="482204" y="2282032"/>
            <a:ext cx="7061596" cy="2879989"/>
          </a:xfrm>
        </p:spPr>
        <p:txBody>
          <a:bodyPr>
            <a:normAutofit/>
          </a:bodyPr>
          <a:lstStyle/>
          <a:p>
            <a:r>
              <a:rPr lang="en-GB" dirty="0"/>
              <a:t>Contractors bid on reference estimate using unit rate database</a:t>
            </a:r>
          </a:p>
          <a:p>
            <a:r>
              <a:rPr lang="en-GB" dirty="0"/>
              <a:t>Time and cost risk “shared”</a:t>
            </a:r>
          </a:p>
          <a:p>
            <a:r>
              <a:rPr lang="en-GB" dirty="0"/>
              <a:t>Owner – At risk for total quantities</a:t>
            </a:r>
          </a:p>
          <a:p>
            <a:r>
              <a:rPr lang="en-GB" dirty="0"/>
              <a:t>Contractor – At risk for fixed unit price</a:t>
            </a:r>
            <a:endParaRPr lang="nl-NL" dirty="0"/>
          </a:p>
          <a:p>
            <a:r>
              <a:rPr lang="en-GB" dirty="0"/>
              <a:t>No negotiations about payments for additional work</a:t>
            </a:r>
          </a:p>
        </p:txBody>
      </p:sp>
      <p:sp>
        <p:nvSpPr>
          <p:cNvPr id="4" name="Title 3">
            <a:extLst>
              <a:ext uri="{FF2B5EF4-FFF2-40B4-BE49-F238E27FC236}">
                <a16:creationId xmlns:a16="http://schemas.microsoft.com/office/drawing/2014/main" id="{3E91C76A-8B30-4AB8-B76E-ACED949FED02}"/>
              </a:ext>
            </a:extLst>
          </p:cNvPr>
          <p:cNvSpPr>
            <a:spLocks noGrp="1"/>
          </p:cNvSpPr>
          <p:nvPr>
            <p:ph type="title"/>
          </p:nvPr>
        </p:nvSpPr>
        <p:spPr/>
        <p:txBody>
          <a:bodyPr/>
          <a:lstStyle/>
          <a:p>
            <a:r>
              <a:rPr lang="nl-NL" dirty="0" err="1"/>
              <a:t>Tendering</a:t>
            </a:r>
            <a:r>
              <a:rPr lang="nl-NL" dirty="0"/>
              <a:t> </a:t>
            </a:r>
            <a:r>
              <a:rPr lang="nl-NL" dirty="0" err="1"/>
              <a:t>with</a:t>
            </a:r>
            <a:r>
              <a:rPr lang="nl-NL" dirty="0"/>
              <a:t> unit </a:t>
            </a:r>
            <a:r>
              <a:rPr lang="nl-NL" dirty="0" err="1"/>
              <a:t>rate</a:t>
            </a:r>
            <a:r>
              <a:rPr lang="nl-NL" dirty="0"/>
              <a:t> </a:t>
            </a:r>
            <a:r>
              <a:rPr lang="nl-NL" dirty="0" err="1"/>
              <a:t>contracts</a:t>
            </a:r>
            <a:endParaRPr lang="nl-NL" dirty="0"/>
          </a:p>
        </p:txBody>
      </p:sp>
      <p:sp>
        <p:nvSpPr>
          <p:cNvPr id="6" name="Text Placeholder 5">
            <a:extLst>
              <a:ext uri="{FF2B5EF4-FFF2-40B4-BE49-F238E27FC236}">
                <a16:creationId xmlns:a16="http://schemas.microsoft.com/office/drawing/2014/main" id="{345CC7F5-BE2D-4A8B-8B90-FCF1F5950C61}"/>
              </a:ext>
            </a:extLst>
          </p:cNvPr>
          <p:cNvSpPr>
            <a:spLocks noGrp="1"/>
          </p:cNvSpPr>
          <p:nvPr>
            <p:ph type="body" sz="quarter" idx="18"/>
          </p:nvPr>
        </p:nvSpPr>
        <p:spPr/>
        <p:txBody>
          <a:bodyPr/>
          <a:lstStyle/>
          <a:p>
            <a:r>
              <a:rPr lang="en-GB" dirty="0"/>
              <a:t>Characteristics</a:t>
            </a:r>
          </a:p>
        </p:txBody>
      </p:sp>
    </p:spTree>
    <p:extLst>
      <p:ext uri="{BB962C8B-B14F-4D97-AF65-F5344CB8AC3E}">
        <p14:creationId xmlns:p14="http://schemas.microsoft.com/office/powerpoint/2010/main" val="1543820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62EDCB-7CFE-4D22-BF2E-C59945983B4F}"/>
              </a:ext>
            </a:extLst>
          </p:cNvPr>
          <p:cNvSpPr>
            <a:spLocks noGrp="1"/>
          </p:cNvSpPr>
          <p:nvPr>
            <p:ph type="body" sz="quarter" idx="17"/>
          </p:nvPr>
        </p:nvSpPr>
        <p:spPr>
          <a:xfrm>
            <a:off x="482204" y="2339579"/>
            <a:ext cx="3428710" cy="2591990"/>
          </a:xfrm>
        </p:spPr>
        <p:txBody>
          <a:bodyPr>
            <a:normAutofit/>
          </a:bodyPr>
          <a:lstStyle/>
          <a:p>
            <a:r>
              <a:rPr lang="en-GB" dirty="0"/>
              <a:t>A similar procedure is used </a:t>
            </a:r>
          </a:p>
          <a:p>
            <a:r>
              <a:rPr lang="en-GB" dirty="0"/>
              <a:t>The different factors and overtime tariffs are compared in tables, bar charts and graphs</a:t>
            </a:r>
          </a:p>
        </p:txBody>
      </p:sp>
      <p:sp>
        <p:nvSpPr>
          <p:cNvPr id="8" name="Text Placeholder 7">
            <a:extLst>
              <a:ext uri="{FF2B5EF4-FFF2-40B4-BE49-F238E27FC236}">
                <a16:creationId xmlns:a16="http://schemas.microsoft.com/office/drawing/2014/main" id="{06E10216-C8B6-419C-91BE-12ACB3BB64D5}"/>
              </a:ext>
            </a:extLst>
          </p:cNvPr>
          <p:cNvSpPr>
            <a:spLocks noGrp="1"/>
          </p:cNvSpPr>
          <p:nvPr>
            <p:ph type="body" sz="quarter" idx="18"/>
          </p:nvPr>
        </p:nvSpPr>
        <p:spPr>
          <a:xfrm>
            <a:off x="482203" y="1820467"/>
            <a:ext cx="6023629" cy="519113"/>
          </a:xfrm>
        </p:spPr>
        <p:txBody>
          <a:bodyPr>
            <a:normAutofit/>
          </a:bodyPr>
          <a:lstStyle/>
          <a:p>
            <a:r>
              <a:rPr lang="en-GB" dirty="0"/>
              <a:t>Comparing efficiency factors and overtime rates</a:t>
            </a:r>
          </a:p>
        </p:txBody>
      </p:sp>
      <p:sp>
        <p:nvSpPr>
          <p:cNvPr id="3" name="Title 2">
            <a:extLst>
              <a:ext uri="{FF2B5EF4-FFF2-40B4-BE49-F238E27FC236}">
                <a16:creationId xmlns:a16="http://schemas.microsoft.com/office/drawing/2014/main" id="{496390DE-8615-421F-B359-7E7D93953599}"/>
              </a:ext>
            </a:extLst>
          </p:cNvPr>
          <p:cNvSpPr>
            <a:spLocks noGrp="1"/>
          </p:cNvSpPr>
          <p:nvPr>
            <p:ph type="title"/>
          </p:nvPr>
        </p:nvSpPr>
        <p:spPr>
          <a:xfrm>
            <a:off x="0" y="746200"/>
            <a:ext cx="3464343" cy="660144"/>
          </a:xfrm>
        </p:spPr>
        <p:txBody>
          <a:bodyPr/>
          <a:lstStyle/>
          <a:p>
            <a:r>
              <a:rPr lang="en-GB" dirty="0"/>
              <a:t>Bid evaluation</a:t>
            </a:r>
          </a:p>
        </p:txBody>
      </p:sp>
      <p:graphicFrame>
        <p:nvGraphicFramePr>
          <p:cNvPr id="6" name="Table 5">
            <a:extLst>
              <a:ext uri="{FF2B5EF4-FFF2-40B4-BE49-F238E27FC236}">
                <a16:creationId xmlns:a16="http://schemas.microsoft.com/office/drawing/2014/main" id="{9B34BCDB-2A04-4297-9CEF-FBE756E9FC9E}"/>
              </a:ext>
            </a:extLst>
          </p:cNvPr>
          <p:cNvGraphicFramePr>
            <a:graphicFrameLocks noGrp="1"/>
          </p:cNvGraphicFramePr>
          <p:nvPr>
            <p:extLst>
              <p:ext uri="{D42A27DB-BD31-4B8C-83A1-F6EECF244321}">
                <p14:modId xmlns:p14="http://schemas.microsoft.com/office/powerpoint/2010/main" val="143256523"/>
              </p:ext>
            </p:extLst>
          </p:nvPr>
        </p:nvGraphicFramePr>
        <p:xfrm>
          <a:off x="4257772" y="3025285"/>
          <a:ext cx="4404024" cy="1920240"/>
        </p:xfrm>
        <a:graphic>
          <a:graphicData uri="http://schemas.openxmlformats.org/drawingml/2006/table">
            <a:tbl>
              <a:tblPr firstRow="1">
                <a:tableStyleId>{2A488322-F2BA-4B5B-9748-0D474271808F}</a:tableStyleId>
              </a:tblPr>
              <a:tblGrid>
                <a:gridCol w="2287362">
                  <a:extLst>
                    <a:ext uri="{9D8B030D-6E8A-4147-A177-3AD203B41FA5}">
                      <a16:colId xmlns:a16="http://schemas.microsoft.com/office/drawing/2014/main" val="3252330519"/>
                    </a:ext>
                  </a:extLst>
                </a:gridCol>
                <a:gridCol w="705554">
                  <a:extLst>
                    <a:ext uri="{9D8B030D-6E8A-4147-A177-3AD203B41FA5}">
                      <a16:colId xmlns:a16="http://schemas.microsoft.com/office/drawing/2014/main" val="2652145925"/>
                    </a:ext>
                  </a:extLst>
                </a:gridCol>
                <a:gridCol w="705554">
                  <a:extLst>
                    <a:ext uri="{9D8B030D-6E8A-4147-A177-3AD203B41FA5}">
                      <a16:colId xmlns:a16="http://schemas.microsoft.com/office/drawing/2014/main" val="2198212060"/>
                    </a:ext>
                  </a:extLst>
                </a:gridCol>
                <a:gridCol w="705554">
                  <a:extLst>
                    <a:ext uri="{9D8B030D-6E8A-4147-A177-3AD203B41FA5}">
                      <a16:colId xmlns:a16="http://schemas.microsoft.com/office/drawing/2014/main" val="1771350253"/>
                    </a:ext>
                  </a:extLst>
                </a:gridCol>
              </a:tblGrid>
              <a:tr h="190808">
                <a:tc>
                  <a:txBody>
                    <a:bodyPr/>
                    <a:lstStyle/>
                    <a:p>
                      <a:pPr algn="l" fontAlgn="b"/>
                      <a:r>
                        <a:rPr lang="en-US" sz="800" b="1" u="none" strike="noStrike" dirty="0">
                          <a:effectLst/>
                        </a:rPr>
                        <a:t>Activity</a:t>
                      </a:r>
                      <a:endParaRPr lang="en-US" sz="800" b="1" i="0" u="none" strike="noStrike" dirty="0">
                        <a:solidFill>
                          <a:srgbClr val="FFFFFF"/>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800" u="none" strike="noStrike" dirty="0">
                          <a:effectLst/>
                        </a:rPr>
                        <a:t>Contractor 1</a:t>
                      </a:r>
                      <a:endParaRPr lang="en-US" sz="800" b="0" i="0" u="none" strike="noStrike" dirty="0">
                        <a:solidFill>
                          <a:srgbClr val="FFFFFF"/>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800" u="none" strike="noStrike" dirty="0">
                          <a:effectLst/>
                        </a:rPr>
                        <a:t>Contractor 2</a:t>
                      </a:r>
                      <a:endParaRPr lang="en-US" sz="800" b="0" i="0" u="none" strike="noStrike" dirty="0">
                        <a:solidFill>
                          <a:srgbClr val="FFFFFF"/>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800" u="none" strike="noStrike" dirty="0">
                          <a:effectLst/>
                        </a:rPr>
                        <a:t>Contractor 3</a:t>
                      </a:r>
                      <a:endParaRPr lang="en-US" sz="800" b="0" i="0" u="none" strike="noStrike" dirty="0">
                        <a:solidFill>
                          <a:srgbClr val="FFFFFF"/>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675736641"/>
                  </a:ext>
                </a:extLst>
              </a:tr>
              <a:tr h="190808">
                <a:tc>
                  <a:txBody>
                    <a:bodyPr/>
                    <a:lstStyle/>
                    <a:p>
                      <a:pPr algn="l" fontAlgn="b"/>
                      <a:r>
                        <a:rPr lang="en-US" sz="800" b="1" u="none" strike="noStrike" dirty="0">
                          <a:effectLst/>
                        </a:rPr>
                        <a:t>Bolting &amp; Hydrotest piping</a:t>
                      </a:r>
                      <a:endParaRPr lang="en-US" sz="800" b="1"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800" u="none" strike="noStrike" dirty="0">
                          <a:effectLst/>
                        </a:rPr>
                        <a:t>                1.00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800" u="none" strike="noStrike" dirty="0">
                          <a:effectLst/>
                        </a:rPr>
                        <a:t>                1.10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800" u="none" strike="noStrike" dirty="0">
                          <a:effectLst/>
                        </a:rPr>
                        <a:t>                1.20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9967963"/>
                  </a:ext>
                </a:extLst>
              </a:tr>
              <a:tr h="190808">
                <a:tc>
                  <a:txBody>
                    <a:bodyPr/>
                    <a:lstStyle/>
                    <a:p>
                      <a:pPr algn="l" fontAlgn="b"/>
                      <a:r>
                        <a:rPr lang="en-GB" sz="800" b="1" u="none" strike="noStrike" dirty="0">
                          <a:effectLst/>
                        </a:rPr>
                        <a:t>Bolting and opening &amp; closing equipment</a:t>
                      </a:r>
                      <a:endParaRPr lang="en-GB" sz="800" b="1"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800" u="none" strike="noStrike" dirty="0">
                          <a:effectLst/>
                        </a:rPr>
                        <a:t>                0.90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800" u="none" strike="noStrike" dirty="0">
                          <a:effectLst/>
                        </a:rPr>
                        <a:t>                1.10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800" u="none" strike="noStrike" dirty="0">
                          <a:effectLst/>
                        </a:rPr>
                        <a:t>                1.20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07398463"/>
                  </a:ext>
                </a:extLst>
              </a:tr>
              <a:tr h="190808">
                <a:tc>
                  <a:txBody>
                    <a:bodyPr/>
                    <a:lstStyle/>
                    <a:p>
                      <a:pPr algn="l" fontAlgn="b"/>
                      <a:r>
                        <a:rPr lang="en-US" sz="800" b="1" u="none" strike="noStrike" dirty="0">
                          <a:effectLst/>
                        </a:rPr>
                        <a:t>Handling piping</a:t>
                      </a:r>
                      <a:endParaRPr lang="en-US" sz="800" b="1"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800" u="none" strike="noStrike" dirty="0">
                          <a:effectLst/>
                        </a:rPr>
                        <a:t>                0.80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800" u="none" strike="noStrike" dirty="0">
                          <a:effectLst/>
                        </a:rPr>
                        <a:t>                1.10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800" u="none" strike="noStrike" dirty="0">
                          <a:effectLst/>
                        </a:rPr>
                        <a:t>                1.20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616699"/>
                  </a:ext>
                </a:extLst>
              </a:tr>
              <a:tr h="190808">
                <a:tc>
                  <a:txBody>
                    <a:bodyPr/>
                    <a:lstStyle/>
                    <a:p>
                      <a:pPr algn="l" fontAlgn="b"/>
                      <a:r>
                        <a:rPr lang="en-US" sz="800" b="1" u="none" strike="noStrike" dirty="0">
                          <a:effectLst/>
                        </a:rPr>
                        <a:t>Welding piping SS</a:t>
                      </a:r>
                      <a:endParaRPr lang="en-US" sz="800" b="1"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800" u="none" strike="noStrike" dirty="0">
                          <a:effectLst/>
                        </a:rPr>
                        <a:t>                1.10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800" u="none" strike="noStrike" dirty="0">
                          <a:effectLst/>
                        </a:rPr>
                        <a:t>                1.10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800" u="none" strike="noStrike" dirty="0">
                          <a:effectLst/>
                        </a:rPr>
                        <a:t>                1.20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75866554"/>
                  </a:ext>
                </a:extLst>
              </a:tr>
              <a:tr h="190808">
                <a:tc>
                  <a:txBody>
                    <a:bodyPr/>
                    <a:lstStyle/>
                    <a:p>
                      <a:pPr algn="l" fontAlgn="b"/>
                      <a:r>
                        <a:rPr lang="en-US" sz="800" b="1" u="none" strike="noStrike" dirty="0">
                          <a:effectLst/>
                        </a:rPr>
                        <a:t>Welding piping CS</a:t>
                      </a:r>
                      <a:endParaRPr lang="en-US" sz="800" b="1"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800" u="none" strike="noStrike" dirty="0">
                          <a:effectLst/>
                        </a:rPr>
                        <a:t>                1.05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800" u="none" strike="noStrike" dirty="0">
                          <a:effectLst/>
                        </a:rPr>
                        <a:t>                1.10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800" u="none" strike="noStrike" dirty="0">
                          <a:effectLst/>
                        </a:rPr>
                        <a:t>                1.20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5694697"/>
                  </a:ext>
                </a:extLst>
              </a:tr>
              <a:tr h="190808">
                <a:tc>
                  <a:txBody>
                    <a:bodyPr/>
                    <a:lstStyle/>
                    <a:p>
                      <a:pPr algn="l" fontAlgn="b"/>
                      <a:r>
                        <a:rPr lang="en-US" sz="800" b="1" u="none" strike="noStrike" dirty="0">
                          <a:effectLst/>
                        </a:rPr>
                        <a:t>Welding piping LACS</a:t>
                      </a:r>
                      <a:endParaRPr lang="en-US" sz="800" b="1"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sz="800" u="none" strike="noStrike" dirty="0">
                          <a:effectLst/>
                        </a:rPr>
                        <a:t>                1.30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sz="800" u="none" strike="noStrike" dirty="0">
                          <a:effectLst/>
                        </a:rPr>
                        <a:t>                1.10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sz="800" u="none" strike="noStrike" dirty="0">
                          <a:effectLst/>
                        </a:rPr>
                        <a:t>                1.20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890652228"/>
                  </a:ext>
                </a:extLst>
              </a:tr>
              <a:tr h="190808">
                <a:tc>
                  <a:txBody>
                    <a:bodyPr/>
                    <a:lstStyle/>
                    <a:p>
                      <a:pPr algn="l" fontAlgn="b"/>
                      <a:r>
                        <a:rPr lang="en-US" sz="800" b="1" u="none" strike="noStrike" dirty="0">
                          <a:effectLst/>
                        </a:rPr>
                        <a:t>Equipment repairs</a:t>
                      </a:r>
                      <a:endParaRPr lang="en-US" sz="800" b="1"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800" u="none" strike="noStrike" dirty="0">
                          <a:effectLst/>
                        </a:rPr>
                        <a:t>                1.90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800" u="none" strike="noStrike" dirty="0">
                          <a:effectLst/>
                        </a:rPr>
                        <a:t>                1.10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800" u="none" strike="noStrike" dirty="0">
                          <a:effectLst/>
                        </a:rPr>
                        <a:t>                1.20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7316570"/>
                  </a:ext>
                </a:extLst>
              </a:tr>
              <a:tr h="190808">
                <a:tc>
                  <a:txBody>
                    <a:bodyPr/>
                    <a:lstStyle/>
                    <a:p>
                      <a:pPr algn="l" fontAlgn="b"/>
                      <a:r>
                        <a:rPr lang="en-US" sz="800" b="1" u="none" strike="noStrike" dirty="0">
                          <a:effectLst/>
                        </a:rPr>
                        <a:t>(De)montage equipment</a:t>
                      </a:r>
                      <a:endParaRPr lang="en-US" sz="800" b="1"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sz="800" u="none" strike="noStrike" dirty="0">
                          <a:effectLst/>
                        </a:rPr>
                        <a:t>                1.18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sz="800" u="none" strike="noStrike" dirty="0">
                          <a:effectLst/>
                        </a:rPr>
                        <a:t>                1.10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sz="800" u="none" strike="noStrike" dirty="0">
                          <a:effectLst/>
                        </a:rPr>
                        <a:t>                1.20 </a:t>
                      </a:r>
                      <a:endParaRPr lang="en-US" sz="800" b="0" i="0" u="none" strike="noStrike" dirty="0">
                        <a:solidFill>
                          <a:srgbClr val="000000"/>
                        </a:solidFill>
                        <a:effectLst/>
                        <a:latin typeface="Calibri" panose="020F0502020204030204" pitchFamily="34" charset="0"/>
                      </a:endParaRPr>
                    </a:p>
                  </a:txBody>
                  <a:tcPr marL="9000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870324906"/>
                  </a:ext>
                </a:extLst>
              </a:tr>
            </a:tbl>
          </a:graphicData>
        </a:graphic>
      </p:graphicFrame>
      <p:sp>
        <p:nvSpPr>
          <p:cNvPr id="7" name="Text Placeholder 3">
            <a:extLst>
              <a:ext uri="{FF2B5EF4-FFF2-40B4-BE49-F238E27FC236}">
                <a16:creationId xmlns:a16="http://schemas.microsoft.com/office/drawing/2014/main" id="{EADB500D-9716-4464-AAD6-B6E681ACA5CA}"/>
              </a:ext>
            </a:extLst>
          </p:cNvPr>
          <p:cNvSpPr txBox="1">
            <a:spLocks/>
          </p:cNvSpPr>
          <p:nvPr/>
        </p:nvSpPr>
        <p:spPr>
          <a:xfrm>
            <a:off x="4257772" y="2677680"/>
            <a:ext cx="4898586" cy="359641"/>
          </a:xfrm>
          <a:prstGeom prst="rect">
            <a:avLst/>
          </a:prstGeom>
        </p:spPr>
        <p:txBody>
          <a:bodyPr vert="horz" lIns="68580" tIns="34290" rIns="68580" bIns="34290" rtlCol="0">
            <a:normAutofit/>
          </a:bodyPr>
          <a:lstStyle>
            <a:lvl1pPr marL="342900" indent="-342900" algn="l" defTabSz="914400" rtl="0" eaLnBrk="1" latinLnBrk="0" hangingPunct="1">
              <a:lnSpc>
                <a:spcPct val="120000"/>
              </a:lnSpc>
              <a:spcBef>
                <a:spcPct val="20000"/>
              </a:spcBef>
              <a:buClr>
                <a:schemeClr val="accent1"/>
              </a:buClr>
              <a:buSzPct val="80000"/>
              <a:buFont typeface="Wingdings" panose="05000000000000000000" pitchFamily="2" charset="2"/>
              <a:buChar char="§"/>
              <a:defRPr sz="2400" kern="1200" spc="50" baseline="0">
                <a:solidFill>
                  <a:schemeClr val="tx1"/>
                </a:solidFill>
                <a:latin typeface="+mn-lt"/>
                <a:ea typeface="Open Sans" panose="020B0606030504020204" pitchFamily="34" charset="0"/>
                <a:cs typeface="Open Sans" panose="020B0606030504020204" pitchFamily="34" charset="0"/>
              </a:defRPr>
            </a:lvl1pPr>
            <a:lvl2pPr marL="742950" indent="-285750" algn="l" defTabSz="914400" rtl="0" eaLnBrk="1" latinLnBrk="0" hangingPunct="1">
              <a:lnSpc>
                <a:spcPct val="120000"/>
              </a:lnSpc>
              <a:spcBef>
                <a:spcPct val="20000"/>
              </a:spcBef>
              <a:buClr>
                <a:schemeClr val="accent1"/>
              </a:buClr>
              <a:buSzPct val="80000"/>
              <a:buFont typeface="Wingdings" panose="05000000000000000000" pitchFamily="2" charset="2"/>
              <a:buChar char="§"/>
              <a:defRPr sz="2000" kern="1200" spc="50" baseline="0">
                <a:solidFill>
                  <a:schemeClr val="tx1"/>
                </a:solidFill>
                <a:latin typeface="+mn-lt"/>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accent1"/>
              </a:buClr>
              <a:buSzPct val="80000"/>
              <a:buFont typeface="Wingdings" panose="05000000000000000000" pitchFamily="2" charset="2"/>
              <a:buChar char="§"/>
              <a:defRPr sz="2000" kern="1200" spc="50" baseline="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accent1"/>
              </a:buClr>
              <a:buSzPct val="80000"/>
              <a:buFont typeface="Wingdings" panose="05000000000000000000" pitchFamily="2" charset="2"/>
              <a:buChar char="§"/>
              <a:defRPr sz="2000" kern="1200" spc="50" baseline="0">
                <a:solidFill>
                  <a:schemeClr val="tx1"/>
                </a:solidFill>
                <a:latin typeface="+mj-lt"/>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accent1"/>
              </a:buClr>
              <a:buSzPct val="80000"/>
              <a:buFont typeface="Wingdings" panose="05000000000000000000" pitchFamily="2" charset="2"/>
              <a:buChar char="§"/>
              <a:defRPr sz="2000" kern="1200" spc="50" baseline="0">
                <a:solidFill>
                  <a:schemeClr val="tx1"/>
                </a:solidFill>
                <a:latin typeface="+mj-lt"/>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t>Example efficiency factors per activity per contractor</a:t>
            </a:r>
            <a:endParaRPr lang="en-GB" sz="1200" b="1" dirty="0"/>
          </a:p>
        </p:txBody>
      </p:sp>
      <p:sp>
        <p:nvSpPr>
          <p:cNvPr id="4" name="Slide Number Placeholder 3">
            <a:extLst>
              <a:ext uri="{FF2B5EF4-FFF2-40B4-BE49-F238E27FC236}">
                <a16:creationId xmlns:a16="http://schemas.microsoft.com/office/drawing/2014/main" id="{3905530E-74E7-49C1-9E40-C6E2029DE263}"/>
              </a:ext>
            </a:extLst>
          </p:cNvPr>
          <p:cNvSpPr>
            <a:spLocks noGrp="1"/>
          </p:cNvSpPr>
          <p:nvPr>
            <p:ph type="sldNum" sz="quarter" idx="10"/>
          </p:nvPr>
        </p:nvSpPr>
        <p:spPr>
          <a:xfrm>
            <a:off x="11611495" y="6556881"/>
            <a:ext cx="503238" cy="222250"/>
          </a:xfrm>
          <a:prstGeom prst="rect">
            <a:avLst/>
          </a:prstGeom>
        </p:spPr>
        <p:txBody>
          <a:bodyPr/>
          <a:lstStyle>
            <a:defPPr>
              <a:defRPr lang="en-US"/>
            </a:defPPr>
            <a:lvl1pPr marL="0" algn="l" defTabSz="914400" rtl="0" eaLnBrk="1" fontAlgn="auto" latinLnBrk="0" hangingPunct="1">
              <a:spcBef>
                <a:spcPts val="0"/>
              </a:spcBef>
              <a:spcAft>
                <a:spcPts val="0"/>
              </a:spcAft>
              <a:defRPr lang="nl-NL" sz="1000" kern="1200">
                <a:solidFill>
                  <a:schemeClr val="tx1"/>
                </a:solidFill>
                <a:latin typeface="Arial" charset="0"/>
                <a:ea typeface="ＭＳ Ｐゴシック"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2D631FB-E615-4482-909B-7BE6DA22C966}" type="slidenum">
              <a:rPr lang="en-GB" smtClean="0"/>
              <a:pPr>
                <a:defRPr/>
              </a:pPr>
              <a:t>25</a:t>
            </a:fld>
            <a:endParaRPr lang="en-GB" dirty="0"/>
          </a:p>
        </p:txBody>
      </p:sp>
    </p:spTree>
    <p:extLst>
      <p:ext uri="{BB962C8B-B14F-4D97-AF65-F5344CB8AC3E}">
        <p14:creationId xmlns:p14="http://schemas.microsoft.com/office/powerpoint/2010/main" val="47180970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6390DE-8615-421F-B359-7E7D93953599}"/>
              </a:ext>
            </a:extLst>
          </p:cNvPr>
          <p:cNvSpPr>
            <a:spLocks noGrp="1"/>
          </p:cNvSpPr>
          <p:nvPr>
            <p:ph type="title"/>
          </p:nvPr>
        </p:nvSpPr>
        <p:spPr/>
        <p:txBody>
          <a:bodyPr/>
          <a:lstStyle/>
          <a:p>
            <a:r>
              <a:rPr lang="en-GB" dirty="0"/>
              <a:t>Bid comparison</a:t>
            </a:r>
          </a:p>
        </p:txBody>
      </p:sp>
      <p:sp>
        <p:nvSpPr>
          <p:cNvPr id="4" name="Text Placeholder 3">
            <a:extLst>
              <a:ext uri="{FF2B5EF4-FFF2-40B4-BE49-F238E27FC236}">
                <a16:creationId xmlns:a16="http://schemas.microsoft.com/office/drawing/2014/main" id="{11F821E3-4E24-4D72-B22C-B1D82D584876}"/>
              </a:ext>
            </a:extLst>
          </p:cNvPr>
          <p:cNvSpPr>
            <a:spLocks noGrp="1"/>
          </p:cNvSpPr>
          <p:nvPr>
            <p:ph type="body" sz="quarter" idx="4294967295"/>
          </p:nvPr>
        </p:nvSpPr>
        <p:spPr>
          <a:xfrm>
            <a:off x="0" y="1204913"/>
            <a:ext cx="7956550" cy="3111500"/>
          </a:xfrm>
        </p:spPr>
        <p:txBody>
          <a:bodyPr>
            <a:normAutofit/>
          </a:bodyPr>
          <a:lstStyle/>
          <a:p>
            <a:pPr marL="0" indent="0" algn="ctr">
              <a:buNone/>
            </a:pPr>
            <a:r>
              <a:rPr lang="en-US" sz="1600" b="1" dirty="0"/>
              <a:t>Example comparison of totals between different contractors</a:t>
            </a:r>
            <a:endParaRPr lang="en-GB" sz="1600" b="1" dirty="0"/>
          </a:p>
        </p:txBody>
      </p:sp>
      <p:sp>
        <p:nvSpPr>
          <p:cNvPr id="6" name="Slide Number Placeholder 5">
            <a:extLst>
              <a:ext uri="{FF2B5EF4-FFF2-40B4-BE49-F238E27FC236}">
                <a16:creationId xmlns:a16="http://schemas.microsoft.com/office/drawing/2014/main" id="{280FDE00-1315-4243-B5D8-3FA0D8C10DBC}"/>
              </a:ext>
            </a:extLst>
          </p:cNvPr>
          <p:cNvSpPr>
            <a:spLocks noGrp="1"/>
          </p:cNvSpPr>
          <p:nvPr>
            <p:ph type="sldNum" sz="quarter" idx="10"/>
          </p:nvPr>
        </p:nvSpPr>
        <p:spPr>
          <a:xfrm>
            <a:off x="8640763" y="6140450"/>
            <a:ext cx="503237" cy="222250"/>
          </a:xfrm>
          <a:prstGeom prst="rect">
            <a:avLst/>
          </a:prstGeom>
        </p:spPr>
        <p:txBody>
          <a:bodyPr/>
          <a:lstStyle>
            <a:defPPr>
              <a:defRPr lang="en-US"/>
            </a:defPPr>
            <a:lvl1pPr marL="0" algn="l" defTabSz="914400" rtl="0" eaLnBrk="1" fontAlgn="auto" latinLnBrk="0" hangingPunct="1">
              <a:spcBef>
                <a:spcPts val="0"/>
              </a:spcBef>
              <a:spcAft>
                <a:spcPts val="0"/>
              </a:spcAft>
              <a:defRPr lang="nl-NL" sz="1000" kern="1200">
                <a:solidFill>
                  <a:schemeClr val="tx1"/>
                </a:solidFill>
                <a:latin typeface="Arial" charset="0"/>
                <a:ea typeface="ＭＳ Ｐゴシック"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2D631FB-E615-4482-909B-7BE6DA22C966}" type="slidenum">
              <a:rPr lang="en-GB" smtClean="0"/>
              <a:pPr>
                <a:defRPr/>
              </a:pPr>
              <a:t>26</a:t>
            </a:fld>
            <a:endParaRPr lang="en-GB" dirty="0"/>
          </a:p>
        </p:txBody>
      </p:sp>
      <p:pic>
        <p:nvPicPr>
          <p:cNvPr id="9" name="Picture 8">
            <a:extLst>
              <a:ext uri="{FF2B5EF4-FFF2-40B4-BE49-F238E27FC236}">
                <a16:creationId xmlns:a16="http://schemas.microsoft.com/office/drawing/2014/main" id="{7059882B-69B6-4D0A-8081-B98BD46ED07E}"/>
              </a:ext>
            </a:extLst>
          </p:cNvPr>
          <p:cNvPicPr>
            <a:picLocks noChangeAspect="1"/>
          </p:cNvPicPr>
          <p:nvPr/>
        </p:nvPicPr>
        <p:blipFill rotWithShape="1">
          <a:blip r:embed="rId3"/>
          <a:srcRect l="14493" r="11594"/>
          <a:stretch/>
        </p:blipFill>
        <p:spPr>
          <a:xfrm>
            <a:off x="381000" y="1874626"/>
            <a:ext cx="3886200" cy="3081549"/>
          </a:xfrm>
          <a:prstGeom prst="rect">
            <a:avLst/>
          </a:prstGeom>
        </p:spPr>
      </p:pic>
      <p:pic>
        <p:nvPicPr>
          <p:cNvPr id="10" name="Picture 9">
            <a:extLst>
              <a:ext uri="{FF2B5EF4-FFF2-40B4-BE49-F238E27FC236}">
                <a16:creationId xmlns:a16="http://schemas.microsoft.com/office/drawing/2014/main" id="{D3B83FF6-9F64-4195-A0AC-FDE689F43C11}"/>
              </a:ext>
            </a:extLst>
          </p:cNvPr>
          <p:cNvPicPr>
            <a:picLocks noChangeAspect="1"/>
          </p:cNvPicPr>
          <p:nvPr/>
        </p:nvPicPr>
        <p:blipFill rotWithShape="1">
          <a:blip r:embed="rId4"/>
          <a:srcRect l="11647" r="9734"/>
          <a:stretch/>
        </p:blipFill>
        <p:spPr>
          <a:xfrm>
            <a:off x="4572000" y="1874626"/>
            <a:ext cx="4114801" cy="3059434"/>
          </a:xfrm>
          <a:prstGeom prst="rect">
            <a:avLst/>
          </a:prstGeom>
        </p:spPr>
      </p:pic>
    </p:spTree>
    <p:extLst>
      <p:ext uri="{BB962C8B-B14F-4D97-AF65-F5344CB8AC3E}">
        <p14:creationId xmlns:p14="http://schemas.microsoft.com/office/powerpoint/2010/main" val="108930324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9224-6D7D-4B98-9D2B-0D5CDF297E5D}"/>
              </a:ext>
            </a:extLst>
          </p:cNvPr>
          <p:cNvSpPr>
            <a:spLocks noGrp="1"/>
          </p:cNvSpPr>
          <p:nvPr>
            <p:ph type="title"/>
          </p:nvPr>
        </p:nvSpPr>
        <p:spPr/>
        <p:txBody>
          <a:bodyPr/>
          <a:lstStyle/>
          <a:p>
            <a:r>
              <a:rPr lang="en-GB" dirty="0"/>
              <a:t>Total Turnaround Cost Management</a:t>
            </a:r>
            <a:endParaRPr lang="nl-NL" dirty="0"/>
          </a:p>
        </p:txBody>
      </p:sp>
      <p:graphicFrame>
        <p:nvGraphicFramePr>
          <p:cNvPr id="6" name="Chart 5">
            <a:extLst>
              <a:ext uri="{FF2B5EF4-FFF2-40B4-BE49-F238E27FC236}">
                <a16:creationId xmlns:a16="http://schemas.microsoft.com/office/drawing/2014/main" id="{35692F8B-DFE1-49FF-BC50-B497B08AEFBC}"/>
              </a:ext>
            </a:extLst>
          </p:cNvPr>
          <p:cNvGraphicFramePr/>
          <p:nvPr>
            <p:extLst>
              <p:ext uri="{D42A27DB-BD31-4B8C-83A1-F6EECF244321}">
                <p14:modId xmlns:p14="http://schemas.microsoft.com/office/powerpoint/2010/main" val="1340016130"/>
              </p:ext>
            </p:extLst>
          </p:nvPr>
        </p:nvGraphicFramePr>
        <p:xfrm>
          <a:off x="1866900" y="1409700"/>
          <a:ext cx="5410200" cy="3606800"/>
        </p:xfrm>
        <a:graphic>
          <a:graphicData uri="http://schemas.openxmlformats.org/drawingml/2006/chart">
            <c:chart xmlns:c="http://schemas.openxmlformats.org/drawingml/2006/chart" xmlns:r="http://schemas.openxmlformats.org/officeDocument/2006/relationships" r:id="rId2"/>
          </a:graphicData>
        </a:graphic>
      </p:graphicFrame>
      <p:grpSp>
        <p:nvGrpSpPr>
          <p:cNvPr id="35" name="Group 34">
            <a:extLst>
              <a:ext uri="{FF2B5EF4-FFF2-40B4-BE49-F238E27FC236}">
                <a16:creationId xmlns:a16="http://schemas.microsoft.com/office/drawing/2014/main" id="{2E8D173C-5B5F-4734-AF9D-293492A78A2C}"/>
              </a:ext>
            </a:extLst>
          </p:cNvPr>
          <p:cNvGrpSpPr/>
          <p:nvPr/>
        </p:nvGrpSpPr>
        <p:grpSpPr>
          <a:xfrm>
            <a:off x="4826542" y="1136316"/>
            <a:ext cx="2339213" cy="926362"/>
            <a:chOff x="4826542" y="1136316"/>
            <a:chExt cx="2339213" cy="926362"/>
          </a:xfrm>
        </p:grpSpPr>
        <p:sp>
          <p:nvSpPr>
            <p:cNvPr id="25" name="TextBox 24">
              <a:extLst>
                <a:ext uri="{FF2B5EF4-FFF2-40B4-BE49-F238E27FC236}">
                  <a16:creationId xmlns:a16="http://schemas.microsoft.com/office/drawing/2014/main" id="{A1BC2C3E-CD84-4BD6-B9F8-3B3B5563BB56}"/>
                </a:ext>
              </a:extLst>
            </p:cNvPr>
            <p:cNvSpPr txBox="1"/>
            <p:nvPr/>
          </p:nvSpPr>
          <p:spPr>
            <a:xfrm flipH="1">
              <a:off x="5275325" y="1136316"/>
              <a:ext cx="1890430" cy="539999"/>
            </a:xfrm>
            <a:prstGeom prst="rect">
              <a:avLst/>
            </a:prstGeom>
            <a:noFill/>
          </p:spPr>
          <p:txBody>
            <a:bodyPr wrap="square" lIns="0" tIns="0" rIns="0" bIns="0" rtlCol="0" anchor="ctr">
              <a:noAutofit/>
            </a:bodyPr>
            <a:lstStyle/>
            <a:p>
              <a:pPr defTabSz="914378">
                <a:defRPr/>
              </a:pPr>
              <a:r>
                <a:rPr lang="nl-NL" sz="1200" kern="0" dirty="0">
                  <a:latin typeface="+mj-lt"/>
                </a:rPr>
                <a:t>Scope Management</a:t>
              </a:r>
            </a:p>
          </p:txBody>
        </p:sp>
        <p:pic>
          <p:nvPicPr>
            <p:cNvPr id="21" name="Graphic 20">
              <a:extLst>
                <a:ext uri="{FF2B5EF4-FFF2-40B4-BE49-F238E27FC236}">
                  <a16:creationId xmlns:a16="http://schemas.microsoft.com/office/drawing/2014/main" id="{4EE53B96-F508-4BC2-93FD-F6669FDC56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6542" y="1522678"/>
              <a:ext cx="540000" cy="540000"/>
            </a:xfrm>
            <a:prstGeom prst="rect">
              <a:avLst/>
            </a:prstGeom>
          </p:spPr>
        </p:pic>
      </p:grpSp>
      <p:grpSp>
        <p:nvGrpSpPr>
          <p:cNvPr id="36" name="Group 35">
            <a:extLst>
              <a:ext uri="{FF2B5EF4-FFF2-40B4-BE49-F238E27FC236}">
                <a16:creationId xmlns:a16="http://schemas.microsoft.com/office/drawing/2014/main" id="{E038DC6E-906A-461C-B27D-B561B93E4CD1}"/>
              </a:ext>
            </a:extLst>
          </p:cNvPr>
          <p:cNvGrpSpPr/>
          <p:nvPr/>
        </p:nvGrpSpPr>
        <p:grpSpPr>
          <a:xfrm>
            <a:off x="5655812" y="2208177"/>
            <a:ext cx="2513031" cy="542381"/>
            <a:chOff x="5655812" y="2208177"/>
            <a:chExt cx="2513031" cy="542381"/>
          </a:xfrm>
        </p:grpSpPr>
        <p:pic>
          <p:nvPicPr>
            <p:cNvPr id="14" name="Graphic 13">
              <a:extLst>
                <a:ext uri="{FF2B5EF4-FFF2-40B4-BE49-F238E27FC236}">
                  <a16:creationId xmlns:a16="http://schemas.microsoft.com/office/drawing/2014/main" id="{976D4215-FC72-4113-AC72-58C31A7F5C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5812" y="2210558"/>
              <a:ext cx="540000" cy="540000"/>
            </a:xfrm>
            <a:prstGeom prst="rect">
              <a:avLst/>
            </a:prstGeom>
          </p:spPr>
        </p:pic>
        <p:sp>
          <p:nvSpPr>
            <p:cNvPr id="26" name="TextBox 25">
              <a:extLst>
                <a:ext uri="{FF2B5EF4-FFF2-40B4-BE49-F238E27FC236}">
                  <a16:creationId xmlns:a16="http://schemas.microsoft.com/office/drawing/2014/main" id="{C5EA9E21-383B-4F9E-849B-56D9A1B5E116}"/>
                </a:ext>
              </a:extLst>
            </p:cNvPr>
            <p:cNvSpPr txBox="1"/>
            <p:nvPr/>
          </p:nvSpPr>
          <p:spPr>
            <a:xfrm flipH="1">
              <a:off x="6278413" y="2208177"/>
              <a:ext cx="1890430" cy="539999"/>
            </a:xfrm>
            <a:prstGeom prst="rect">
              <a:avLst/>
            </a:prstGeom>
            <a:noFill/>
          </p:spPr>
          <p:txBody>
            <a:bodyPr wrap="square" lIns="0" tIns="0" rIns="0" bIns="0" rtlCol="0" anchor="ctr">
              <a:noAutofit/>
            </a:bodyPr>
            <a:lstStyle/>
            <a:p>
              <a:pPr defTabSz="914378">
                <a:defRPr/>
              </a:pPr>
              <a:r>
                <a:rPr lang="nl-NL" sz="1200" kern="0" dirty="0" err="1">
                  <a:latin typeface="+mj-lt"/>
                </a:rPr>
                <a:t>Work</a:t>
              </a:r>
              <a:r>
                <a:rPr lang="nl-NL" sz="1200" kern="0" dirty="0">
                  <a:latin typeface="+mj-lt"/>
                </a:rPr>
                <a:t> Package Planning</a:t>
              </a:r>
            </a:p>
          </p:txBody>
        </p:sp>
      </p:grpSp>
      <p:grpSp>
        <p:nvGrpSpPr>
          <p:cNvPr id="37" name="Group 36">
            <a:extLst>
              <a:ext uri="{FF2B5EF4-FFF2-40B4-BE49-F238E27FC236}">
                <a16:creationId xmlns:a16="http://schemas.microsoft.com/office/drawing/2014/main" id="{658285B5-1369-468E-8BF6-C3FC6FD73987}"/>
              </a:ext>
            </a:extLst>
          </p:cNvPr>
          <p:cNvGrpSpPr/>
          <p:nvPr/>
        </p:nvGrpSpPr>
        <p:grpSpPr>
          <a:xfrm>
            <a:off x="5791200" y="3213100"/>
            <a:ext cx="2514600" cy="543174"/>
            <a:chOff x="5791200" y="3213100"/>
            <a:chExt cx="2514600" cy="543174"/>
          </a:xfrm>
        </p:grpSpPr>
        <p:pic>
          <p:nvPicPr>
            <p:cNvPr id="22" name="Graphic 21">
              <a:extLst>
                <a:ext uri="{FF2B5EF4-FFF2-40B4-BE49-F238E27FC236}">
                  <a16:creationId xmlns:a16="http://schemas.microsoft.com/office/drawing/2014/main" id="{6974F03D-513E-4D0D-8FCB-749AA928BC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1200" y="3213100"/>
              <a:ext cx="540000" cy="540000"/>
            </a:xfrm>
            <a:prstGeom prst="rect">
              <a:avLst/>
            </a:prstGeom>
          </p:spPr>
        </p:pic>
        <p:sp>
          <p:nvSpPr>
            <p:cNvPr id="27" name="TextBox 26">
              <a:extLst>
                <a:ext uri="{FF2B5EF4-FFF2-40B4-BE49-F238E27FC236}">
                  <a16:creationId xmlns:a16="http://schemas.microsoft.com/office/drawing/2014/main" id="{CD30A1B5-EE7B-443C-99C1-5FEFFE851A88}"/>
                </a:ext>
              </a:extLst>
            </p:cNvPr>
            <p:cNvSpPr txBox="1"/>
            <p:nvPr/>
          </p:nvSpPr>
          <p:spPr>
            <a:xfrm flipH="1">
              <a:off x="6415370" y="3216275"/>
              <a:ext cx="1890430" cy="539999"/>
            </a:xfrm>
            <a:prstGeom prst="rect">
              <a:avLst/>
            </a:prstGeom>
            <a:noFill/>
          </p:spPr>
          <p:txBody>
            <a:bodyPr wrap="square" lIns="0" tIns="0" rIns="0" bIns="0" rtlCol="0" anchor="ctr">
              <a:noAutofit/>
            </a:bodyPr>
            <a:lstStyle/>
            <a:p>
              <a:pPr defTabSz="914378">
                <a:defRPr/>
              </a:pPr>
              <a:r>
                <a:rPr lang="nl-NL" sz="1200" kern="0" dirty="0">
                  <a:latin typeface="+mj-lt"/>
                </a:rPr>
                <a:t>Estimating / Budgeting</a:t>
              </a:r>
            </a:p>
          </p:txBody>
        </p:sp>
      </p:grpSp>
      <p:grpSp>
        <p:nvGrpSpPr>
          <p:cNvPr id="38" name="Group 37">
            <a:extLst>
              <a:ext uri="{FF2B5EF4-FFF2-40B4-BE49-F238E27FC236}">
                <a16:creationId xmlns:a16="http://schemas.microsoft.com/office/drawing/2014/main" id="{0A72E737-E65D-47CB-AB43-BF7B487EA16E}"/>
              </a:ext>
            </a:extLst>
          </p:cNvPr>
          <p:cNvGrpSpPr/>
          <p:nvPr/>
        </p:nvGrpSpPr>
        <p:grpSpPr>
          <a:xfrm>
            <a:off x="5279260" y="4156164"/>
            <a:ext cx="2402370" cy="830453"/>
            <a:chOff x="5279260" y="4156164"/>
            <a:chExt cx="2402370" cy="830453"/>
          </a:xfrm>
        </p:grpSpPr>
        <p:pic>
          <p:nvPicPr>
            <p:cNvPr id="13" name="Graphic 12">
              <a:extLst>
                <a:ext uri="{FF2B5EF4-FFF2-40B4-BE49-F238E27FC236}">
                  <a16:creationId xmlns:a16="http://schemas.microsoft.com/office/drawing/2014/main" id="{4F634458-10B0-4332-8E35-5D6F25F3CA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79260" y="4156164"/>
              <a:ext cx="540000" cy="540000"/>
            </a:xfrm>
            <a:prstGeom prst="rect">
              <a:avLst/>
            </a:prstGeom>
          </p:spPr>
        </p:pic>
        <p:sp>
          <p:nvSpPr>
            <p:cNvPr id="28" name="TextBox 27">
              <a:extLst>
                <a:ext uri="{FF2B5EF4-FFF2-40B4-BE49-F238E27FC236}">
                  <a16:creationId xmlns:a16="http://schemas.microsoft.com/office/drawing/2014/main" id="{B7D8888B-3E61-4262-85C2-FE7523B61BF1}"/>
                </a:ext>
              </a:extLst>
            </p:cNvPr>
            <p:cNvSpPr txBox="1"/>
            <p:nvPr/>
          </p:nvSpPr>
          <p:spPr>
            <a:xfrm flipH="1">
              <a:off x="5791200" y="4446618"/>
              <a:ext cx="1890430" cy="539999"/>
            </a:xfrm>
            <a:prstGeom prst="rect">
              <a:avLst/>
            </a:prstGeom>
            <a:noFill/>
          </p:spPr>
          <p:txBody>
            <a:bodyPr wrap="square" lIns="0" tIns="0" rIns="0" bIns="0" rtlCol="0" anchor="ctr">
              <a:noAutofit/>
            </a:bodyPr>
            <a:lstStyle/>
            <a:p>
              <a:pPr defTabSz="914378">
                <a:defRPr/>
              </a:pPr>
              <a:r>
                <a:rPr lang="nl-NL" sz="1200" kern="0" dirty="0">
                  <a:latin typeface="+mj-lt"/>
                </a:rPr>
                <a:t>Contract Management</a:t>
              </a:r>
            </a:p>
          </p:txBody>
        </p:sp>
      </p:grpSp>
      <p:grpSp>
        <p:nvGrpSpPr>
          <p:cNvPr id="39" name="Group 38">
            <a:extLst>
              <a:ext uri="{FF2B5EF4-FFF2-40B4-BE49-F238E27FC236}">
                <a16:creationId xmlns:a16="http://schemas.microsoft.com/office/drawing/2014/main" id="{103FD569-0F55-4BAD-96B6-C3F8F90184D8}"/>
              </a:ext>
            </a:extLst>
          </p:cNvPr>
          <p:cNvGrpSpPr/>
          <p:nvPr/>
        </p:nvGrpSpPr>
        <p:grpSpPr>
          <a:xfrm>
            <a:off x="3627565" y="4513804"/>
            <a:ext cx="1890430" cy="952657"/>
            <a:chOff x="3627565" y="4513804"/>
            <a:chExt cx="1890430" cy="952657"/>
          </a:xfrm>
        </p:grpSpPr>
        <p:pic>
          <p:nvPicPr>
            <p:cNvPr id="12" name="Graphic 11">
              <a:extLst>
                <a:ext uri="{FF2B5EF4-FFF2-40B4-BE49-F238E27FC236}">
                  <a16:creationId xmlns:a16="http://schemas.microsoft.com/office/drawing/2014/main" id="{83C3619E-E88F-47E1-A559-6FCE09E60D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02000" y="4513804"/>
              <a:ext cx="540000" cy="540000"/>
            </a:xfrm>
            <a:prstGeom prst="rect">
              <a:avLst/>
            </a:prstGeom>
          </p:spPr>
        </p:pic>
        <p:sp>
          <p:nvSpPr>
            <p:cNvPr id="29" name="TextBox 28">
              <a:extLst>
                <a:ext uri="{FF2B5EF4-FFF2-40B4-BE49-F238E27FC236}">
                  <a16:creationId xmlns:a16="http://schemas.microsoft.com/office/drawing/2014/main" id="{95ACD672-4204-4501-8A50-56D67365AB9E}"/>
                </a:ext>
              </a:extLst>
            </p:cNvPr>
            <p:cNvSpPr txBox="1"/>
            <p:nvPr/>
          </p:nvSpPr>
          <p:spPr>
            <a:xfrm flipH="1">
              <a:off x="3627565" y="5056187"/>
              <a:ext cx="1890430" cy="410274"/>
            </a:xfrm>
            <a:prstGeom prst="rect">
              <a:avLst/>
            </a:prstGeom>
            <a:noFill/>
          </p:spPr>
          <p:txBody>
            <a:bodyPr wrap="square" lIns="0" tIns="0" rIns="0" bIns="0" rtlCol="0" anchor="ctr">
              <a:noAutofit/>
            </a:bodyPr>
            <a:lstStyle/>
            <a:p>
              <a:pPr algn="ctr" defTabSz="914378">
                <a:defRPr/>
              </a:pPr>
              <a:r>
                <a:rPr lang="nl-NL" sz="1200" kern="0" dirty="0">
                  <a:latin typeface="+mj-lt"/>
                </a:rPr>
                <a:t>Tendering</a:t>
              </a:r>
            </a:p>
          </p:txBody>
        </p:sp>
      </p:grpSp>
      <p:grpSp>
        <p:nvGrpSpPr>
          <p:cNvPr id="40" name="Group 39">
            <a:extLst>
              <a:ext uri="{FF2B5EF4-FFF2-40B4-BE49-F238E27FC236}">
                <a16:creationId xmlns:a16="http://schemas.microsoft.com/office/drawing/2014/main" id="{57A3D4C3-7F1F-4A53-8EF3-72DD046D7532}"/>
              </a:ext>
            </a:extLst>
          </p:cNvPr>
          <p:cNvGrpSpPr/>
          <p:nvPr/>
        </p:nvGrpSpPr>
        <p:grpSpPr>
          <a:xfrm>
            <a:off x="1479532" y="4158710"/>
            <a:ext cx="2385208" cy="807453"/>
            <a:chOff x="1479532" y="4158710"/>
            <a:chExt cx="2385208" cy="807453"/>
          </a:xfrm>
        </p:grpSpPr>
        <p:pic>
          <p:nvPicPr>
            <p:cNvPr id="8" name="Graphic 7">
              <a:extLst>
                <a:ext uri="{FF2B5EF4-FFF2-40B4-BE49-F238E27FC236}">
                  <a16:creationId xmlns:a16="http://schemas.microsoft.com/office/drawing/2014/main" id="{9D71B538-81A2-4F93-BC88-89D10778112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24740" y="4158710"/>
              <a:ext cx="540000" cy="540000"/>
            </a:xfrm>
            <a:prstGeom prst="rect">
              <a:avLst/>
            </a:prstGeom>
          </p:spPr>
        </p:pic>
        <p:sp>
          <p:nvSpPr>
            <p:cNvPr id="30" name="TextBox 29">
              <a:extLst>
                <a:ext uri="{FF2B5EF4-FFF2-40B4-BE49-F238E27FC236}">
                  <a16:creationId xmlns:a16="http://schemas.microsoft.com/office/drawing/2014/main" id="{2500DA97-90D5-4F08-B86C-2F2F38FF89FD}"/>
                </a:ext>
              </a:extLst>
            </p:cNvPr>
            <p:cNvSpPr txBox="1"/>
            <p:nvPr/>
          </p:nvSpPr>
          <p:spPr>
            <a:xfrm flipH="1">
              <a:off x="1479532" y="4426164"/>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Scheduling</a:t>
              </a:r>
            </a:p>
          </p:txBody>
        </p:sp>
      </p:grpSp>
      <p:grpSp>
        <p:nvGrpSpPr>
          <p:cNvPr id="41" name="Group 40">
            <a:extLst>
              <a:ext uri="{FF2B5EF4-FFF2-40B4-BE49-F238E27FC236}">
                <a16:creationId xmlns:a16="http://schemas.microsoft.com/office/drawing/2014/main" id="{88A6BBEB-DB39-48E5-A32E-914345EE3A22}"/>
              </a:ext>
            </a:extLst>
          </p:cNvPr>
          <p:cNvGrpSpPr/>
          <p:nvPr/>
        </p:nvGrpSpPr>
        <p:grpSpPr>
          <a:xfrm>
            <a:off x="725742" y="3213100"/>
            <a:ext cx="2557458" cy="540000"/>
            <a:chOff x="725742" y="3213100"/>
            <a:chExt cx="2557458" cy="540000"/>
          </a:xfrm>
        </p:grpSpPr>
        <p:pic>
          <p:nvPicPr>
            <p:cNvPr id="20" name="Graphic 19">
              <a:extLst>
                <a:ext uri="{FF2B5EF4-FFF2-40B4-BE49-F238E27FC236}">
                  <a16:creationId xmlns:a16="http://schemas.microsoft.com/office/drawing/2014/main" id="{296B56A3-A5E0-4E1C-A076-C66A22643B8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743200" y="3213100"/>
              <a:ext cx="540000" cy="540000"/>
            </a:xfrm>
            <a:prstGeom prst="rect">
              <a:avLst/>
            </a:prstGeom>
          </p:spPr>
        </p:pic>
        <p:sp>
          <p:nvSpPr>
            <p:cNvPr id="31" name="TextBox 30">
              <a:extLst>
                <a:ext uri="{FF2B5EF4-FFF2-40B4-BE49-F238E27FC236}">
                  <a16:creationId xmlns:a16="http://schemas.microsoft.com/office/drawing/2014/main" id="{D15E42B7-663E-4474-B8D6-F2F8EE59E2E9}"/>
                </a:ext>
              </a:extLst>
            </p:cNvPr>
            <p:cNvSpPr txBox="1"/>
            <p:nvPr/>
          </p:nvSpPr>
          <p:spPr>
            <a:xfrm flipH="1">
              <a:off x="725742" y="3213100"/>
              <a:ext cx="1890430" cy="539999"/>
            </a:xfrm>
            <a:prstGeom prst="rect">
              <a:avLst/>
            </a:prstGeom>
            <a:noFill/>
          </p:spPr>
          <p:txBody>
            <a:bodyPr wrap="square" lIns="0" tIns="0" rIns="0" bIns="0" rtlCol="0" anchor="ctr">
              <a:noAutofit/>
            </a:bodyPr>
            <a:lstStyle/>
            <a:p>
              <a:pPr algn="r" defTabSz="914378">
                <a:defRPr/>
              </a:pPr>
              <a:r>
                <a:rPr lang="nl-NL" sz="1200" b="1" kern="0" dirty="0">
                  <a:solidFill>
                    <a:schemeClr val="accent1"/>
                  </a:solidFill>
                  <a:latin typeface="+mj-lt"/>
                </a:rPr>
                <a:t>Field Change Management</a:t>
              </a:r>
            </a:p>
          </p:txBody>
        </p:sp>
      </p:grpSp>
      <p:grpSp>
        <p:nvGrpSpPr>
          <p:cNvPr id="42" name="Group 41">
            <a:extLst>
              <a:ext uri="{FF2B5EF4-FFF2-40B4-BE49-F238E27FC236}">
                <a16:creationId xmlns:a16="http://schemas.microsoft.com/office/drawing/2014/main" id="{EEE8AE3D-E7E0-4ABA-9F78-5F562EC45ECF}"/>
              </a:ext>
            </a:extLst>
          </p:cNvPr>
          <p:cNvGrpSpPr/>
          <p:nvPr/>
        </p:nvGrpSpPr>
        <p:grpSpPr>
          <a:xfrm>
            <a:off x="978834" y="2208177"/>
            <a:ext cx="2498792" cy="542381"/>
            <a:chOff x="978834" y="2208177"/>
            <a:chExt cx="2498792" cy="542381"/>
          </a:xfrm>
        </p:grpSpPr>
        <p:pic>
          <p:nvPicPr>
            <p:cNvPr id="10" name="Graphic 9">
              <a:extLst>
                <a:ext uri="{FF2B5EF4-FFF2-40B4-BE49-F238E27FC236}">
                  <a16:creationId xmlns:a16="http://schemas.microsoft.com/office/drawing/2014/main" id="{4A22847B-5DBA-44C8-83ED-F661E3C2A45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37626" y="2210558"/>
              <a:ext cx="540000" cy="540000"/>
            </a:xfrm>
            <a:prstGeom prst="rect">
              <a:avLst/>
            </a:prstGeom>
          </p:spPr>
        </p:pic>
        <p:sp>
          <p:nvSpPr>
            <p:cNvPr id="32" name="TextBox 31">
              <a:extLst>
                <a:ext uri="{FF2B5EF4-FFF2-40B4-BE49-F238E27FC236}">
                  <a16:creationId xmlns:a16="http://schemas.microsoft.com/office/drawing/2014/main" id="{0825F3E2-6ADD-4B7B-86DE-C92E914705F7}"/>
                </a:ext>
              </a:extLst>
            </p:cNvPr>
            <p:cNvSpPr txBox="1"/>
            <p:nvPr/>
          </p:nvSpPr>
          <p:spPr>
            <a:xfrm flipH="1">
              <a:off x="978834" y="2208177"/>
              <a:ext cx="1890430" cy="539999"/>
            </a:xfrm>
            <a:prstGeom prst="rect">
              <a:avLst/>
            </a:prstGeom>
            <a:noFill/>
          </p:spPr>
          <p:txBody>
            <a:bodyPr wrap="square" lIns="0" tIns="0" rIns="0" bIns="0" rtlCol="0" anchor="ctr">
              <a:noAutofit/>
            </a:bodyPr>
            <a:lstStyle/>
            <a:p>
              <a:pPr algn="r" defTabSz="914378">
                <a:defRPr/>
              </a:pPr>
              <a:r>
                <a:rPr lang="nl-NL" sz="1200" b="1" kern="0" dirty="0" err="1">
                  <a:solidFill>
                    <a:schemeClr val="accent1"/>
                  </a:solidFill>
                  <a:latin typeface="+mj-lt"/>
                </a:rPr>
                <a:t>Progress</a:t>
              </a:r>
              <a:r>
                <a:rPr lang="nl-NL" sz="1200" b="1" kern="0" dirty="0">
                  <a:solidFill>
                    <a:schemeClr val="accent1"/>
                  </a:solidFill>
                  <a:latin typeface="+mj-lt"/>
                </a:rPr>
                <a:t> &amp; Cost Control</a:t>
              </a:r>
            </a:p>
          </p:txBody>
        </p:sp>
      </p:grpSp>
      <p:grpSp>
        <p:nvGrpSpPr>
          <p:cNvPr id="43" name="Group 42">
            <a:extLst>
              <a:ext uri="{FF2B5EF4-FFF2-40B4-BE49-F238E27FC236}">
                <a16:creationId xmlns:a16="http://schemas.microsoft.com/office/drawing/2014/main" id="{19CFBAA8-2F1C-499E-903F-9474F09BB440}"/>
              </a:ext>
            </a:extLst>
          </p:cNvPr>
          <p:cNvGrpSpPr/>
          <p:nvPr/>
        </p:nvGrpSpPr>
        <p:grpSpPr>
          <a:xfrm>
            <a:off x="1985865" y="1145626"/>
            <a:ext cx="2357535" cy="917052"/>
            <a:chOff x="1985865" y="1145626"/>
            <a:chExt cx="2357535" cy="917052"/>
          </a:xfrm>
        </p:grpSpPr>
        <p:pic>
          <p:nvPicPr>
            <p:cNvPr id="11" name="Graphic 10">
              <a:extLst>
                <a:ext uri="{FF2B5EF4-FFF2-40B4-BE49-F238E27FC236}">
                  <a16:creationId xmlns:a16="http://schemas.microsoft.com/office/drawing/2014/main" id="{82C7136F-9AF6-420A-9BD3-2CF3DE5D0DF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803400" y="1522678"/>
              <a:ext cx="540000" cy="540000"/>
            </a:xfrm>
            <a:prstGeom prst="rect">
              <a:avLst/>
            </a:prstGeom>
          </p:spPr>
        </p:pic>
        <p:sp>
          <p:nvSpPr>
            <p:cNvPr id="33" name="TextBox 32">
              <a:extLst>
                <a:ext uri="{FF2B5EF4-FFF2-40B4-BE49-F238E27FC236}">
                  <a16:creationId xmlns:a16="http://schemas.microsoft.com/office/drawing/2014/main" id="{9A94F49F-82BD-4B7B-997C-D91F241C351D}"/>
                </a:ext>
              </a:extLst>
            </p:cNvPr>
            <p:cNvSpPr txBox="1"/>
            <p:nvPr/>
          </p:nvSpPr>
          <p:spPr>
            <a:xfrm flipH="1">
              <a:off x="1985865" y="1145626"/>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Benchmarking</a:t>
              </a:r>
            </a:p>
          </p:txBody>
        </p:sp>
      </p:grpSp>
      <p:pic>
        <p:nvPicPr>
          <p:cNvPr id="45" name="Graphic 44">
            <a:extLst>
              <a:ext uri="{FF2B5EF4-FFF2-40B4-BE49-F238E27FC236}">
                <a16:creationId xmlns:a16="http://schemas.microsoft.com/office/drawing/2014/main" id="{97D680B0-B2E3-49CB-834F-DFFE5C5A064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412660" y="2053760"/>
            <a:ext cx="2318679" cy="2318679"/>
          </a:xfrm>
          <a:prstGeom prst="rect">
            <a:avLst/>
          </a:prstGeom>
        </p:spPr>
      </p:pic>
    </p:spTree>
    <p:extLst>
      <p:ext uri="{BB962C8B-B14F-4D97-AF65-F5344CB8AC3E}">
        <p14:creationId xmlns:p14="http://schemas.microsoft.com/office/powerpoint/2010/main" val="3634295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2"/>
                                        </p:tgtEl>
                                      </p:cBhvr>
                                    </p:animEffect>
                                    <p:animScale>
                                      <p:cBhvr>
                                        <p:cTn id="7" dur="250" autoRev="1" fill="hold"/>
                                        <p:tgtEl>
                                          <p:spTgt spid="42"/>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41"/>
                                        </p:tgtEl>
                                      </p:cBhvr>
                                    </p:animEffect>
                                    <p:animScale>
                                      <p:cBhvr>
                                        <p:cTn id="10" dur="250"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1C88A-B42B-4A88-96A8-2D718C258A87}"/>
              </a:ext>
            </a:extLst>
          </p:cNvPr>
          <p:cNvSpPr>
            <a:spLocks noGrp="1"/>
          </p:cNvSpPr>
          <p:nvPr>
            <p:ph type="body" sz="quarter" idx="17"/>
          </p:nvPr>
        </p:nvSpPr>
        <p:spPr>
          <a:xfrm>
            <a:off x="482204" y="2282032"/>
            <a:ext cx="5766196" cy="2879989"/>
          </a:xfrm>
        </p:spPr>
        <p:txBody>
          <a:bodyPr/>
          <a:lstStyle/>
          <a:p>
            <a:r>
              <a:rPr lang="en-GB" dirty="0"/>
              <a:t>Turnarounds have a very short time frame</a:t>
            </a:r>
          </a:p>
          <a:p>
            <a:r>
              <a:rPr lang="en-GB" dirty="0"/>
              <a:t>Accurate daily updates to management are required</a:t>
            </a:r>
          </a:p>
          <a:p>
            <a:r>
              <a:rPr lang="en-GB" dirty="0"/>
              <a:t>Early identification and mitigation of potential risks</a:t>
            </a:r>
          </a:p>
          <a:p>
            <a:endParaRPr lang="en-GB" dirty="0"/>
          </a:p>
        </p:txBody>
      </p:sp>
      <p:sp>
        <p:nvSpPr>
          <p:cNvPr id="4" name="Title 3">
            <a:extLst>
              <a:ext uri="{FF2B5EF4-FFF2-40B4-BE49-F238E27FC236}">
                <a16:creationId xmlns:a16="http://schemas.microsoft.com/office/drawing/2014/main" id="{284C3688-F695-4805-90B1-B67F916489AF}"/>
              </a:ext>
            </a:extLst>
          </p:cNvPr>
          <p:cNvSpPr>
            <a:spLocks noGrp="1"/>
          </p:cNvSpPr>
          <p:nvPr>
            <p:ph type="title"/>
          </p:nvPr>
        </p:nvSpPr>
        <p:spPr>
          <a:xfrm>
            <a:off x="0" y="548284"/>
            <a:ext cx="4814200" cy="660144"/>
          </a:xfrm>
        </p:spPr>
        <p:txBody>
          <a:bodyPr/>
          <a:lstStyle/>
          <a:p>
            <a:r>
              <a:rPr lang="nl-NL" dirty="0" err="1"/>
              <a:t>Progress</a:t>
            </a:r>
            <a:r>
              <a:rPr lang="nl-NL" dirty="0"/>
              <a:t> &amp; Cost Control</a:t>
            </a:r>
          </a:p>
        </p:txBody>
      </p:sp>
      <p:sp>
        <p:nvSpPr>
          <p:cNvPr id="5" name="Text Placeholder 4">
            <a:extLst>
              <a:ext uri="{FF2B5EF4-FFF2-40B4-BE49-F238E27FC236}">
                <a16:creationId xmlns:a16="http://schemas.microsoft.com/office/drawing/2014/main" id="{00632010-8924-49C7-BDD1-EC1427A693E2}"/>
              </a:ext>
            </a:extLst>
          </p:cNvPr>
          <p:cNvSpPr>
            <a:spLocks noGrp="1"/>
          </p:cNvSpPr>
          <p:nvPr>
            <p:ph type="body" sz="quarter" idx="18"/>
          </p:nvPr>
        </p:nvSpPr>
        <p:spPr>
          <a:xfrm>
            <a:off x="482204" y="1705241"/>
            <a:ext cx="8280796" cy="576792"/>
          </a:xfrm>
        </p:spPr>
        <p:txBody>
          <a:bodyPr>
            <a:normAutofit/>
          </a:bodyPr>
          <a:lstStyle/>
          <a:p>
            <a:r>
              <a:rPr lang="en-GB"/>
              <a:t>Real-time data is the most important thing for decision makers</a:t>
            </a:r>
          </a:p>
        </p:txBody>
      </p:sp>
    </p:spTree>
    <p:extLst>
      <p:ext uri="{BB962C8B-B14F-4D97-AF65-F5344CB8AC3E}">
        <p14:creationId xmlns:p14="http://schemas.microsoft.com/office/powerpoint/2010/main" val="60862508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A1FA76E-AB14-41A8-BDB1-C01C05DB2D23}"/>
              </a:ext>
            </a:extLst>
          </p:cNvPr>
          <p:cNvSpPr/>
          <p:nvPr/>
        </p:nvSpPr>
        <p:spPr>
          <a:xfrm>
            <a:off x="6276379" y="1299921"/>
            <a:ext cx="2132409" cy="820693"/>
          </a:xfrm>
          <a:prstGeom prst="rect">
            <a:avLst/>
          </a:prstGeom>
          <a:solidFill>
            <a:schemeClr val="accent1"/>
          </a:solidFill>
          <a:ln>
            <a:noFill/>
          </a:ln>
          <a:effectLst>
            <a:outerShdw blurRad="63500" dist="12700" dir="5400000" algn="t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100" name="Rectangle 13"/>
          <p:cNvSpPr/>
          <p:nvPr/>
        </p:nvSpPr>
        <p:spPr>
          <a:xfrm>
            <a:off x="6258713" y="1302545"/>
            <a:ext cx="2138048" cy="815445"/>
          </a:xfrm>
          <a:prstGeom prst="rect">
            <a:avLst/>
          </a:prstGeom>
          <a:noFill/>
          <a:ln>
            <a:noFill/>
          </a:ln>
        </p:spPr>
        <p:txBody>
          <a:bodyPr wrap="square" lIns="91440" tIns="45720" rIns="91440" bIns="45720" anchor="ctr">
            <a:noAutofit/>
          </a:bodyPr>
          <a:lstStyle/>
          <a:p>
            <a:pPr algn="ctr">
              <a:lnSpc>
                <a:spcPct val="80000"/>
              </a:lnSpc>
            </a:pPr>
            <a:r>
              <a:rPr lang="en-US" sz="1400" b="1" spc="50" dirty="0">
                <a:ln w="13500">
                  <a:solidFill>
                    <a:schemeClr val="accent1">
                      <a:shade val="2500"/>
                      <a:alpha val="6500"/>
                    </a:schemeClr>
                  </a:solidFill>
                  <a:prstDash val="solid"/>
                </a:ln>
                <a:solidFill>
                  <a:schemeClr val="accent1">
                    <a:tint val="3000"/>
                    <a:alpha val="95000"/>
                  </a:schemeClr>
                </a:solidFill>
                <a:cs typeface="Arial" pitchFamily="34" charset="0"/>
              </a:rPr>
              <a:t>Field Changes</a:t>
            </a:r>
          </a:p>
        </p:txBody>
      </p:sp>
      <p:sp>
        <p:nvSpPr>
          <p:cNvPr id="91" name="Rectangle 21"/>
          <p:cNvSpPr/>
          <p:nvPr/>
        </p:nvSpPr>
        <p:spPr>
          <a:xfrm>
            <a:off x="3515194" y="1299922"/>
            <a:ext cx="2020670" cy="820691"/>
          </a:xfrm>
          <a:prstGeom prst="rect">
            <a:avLst/>
          </a:prstGeom>
          <a:solidFill>
            <a:schemeClr val="accent1"/>
          </a:solidFill>
          <a:ln>
            <a:noFill/>
          </a:ln>
          <a:effectLst>
            <a:outerShdw blurRad="63500" dist="12700" dir="5400000" algn="t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2" name="Rectangle 13"/>
          <p:cNvSpPr/>
          <p:nvPr/>
        </p:nvSpPr>
        <p:spPr>
          <a:xfrm>
            <a:off x="3534565" y="1302544"/>
            <a:ext cx="2029730" cy="81544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ctr">
            <a:noAutofit/>
          </a:bodyPr>
          <a:lstStyle/>
          <a:p>
            <a:pPr algn="ctr">
              <a:lnSpc>
                <a:spcPct val="110000"/>
              </a:lnSpc>
            </a:pPr>
            <a:r>
              <a:rPr lang="en-US" sz="1400" b="1" spc="50" dirty="0">
                <a:ln w="13500">
                  <a:solidFill>
                    <a:schemeClr val="accent1">
                      <a:shade val="2500"/>
                      <a:alpha val="6500"/>
                    </a:schemeClr>
                  </a:solidFill>
                  <a:prstDash val="solid"/>
                </a:ln>
                <a:solidFill>
                  <a:schemeClr val="accent1">
                    <a:tint val="3000"/>
                    <a:alpha val="95000"/>
                  </a:schemeClr>
                </a:solidFill>
                <a:cs typeface="Arial" pitchFamily="34" charset="0"/>
              </a:rPr>
              <a:t>Detail</a:t>
            </a:r>
            <a:r>
              <a:rPr lang="en-US" sz="1400" b="1" spc="50" dirty="0">
                <a:ln w="13500">
                  <a:noFill/>
                  <a:prstDash val="solid"/>
                </a:ln>
                <a:solidFill>
                  <a:schemeClr val="accent1">
                    <a:tint val="3000"/>
                    <a:alpha val="95000"/>
                  </a:schemeClr>
                </a:solidFill>
                <a:cs typeface="Arial" pitchFamily="34" charset="0"/>
              </a:rPr>
              <a:t> </a:t>
            </a:r>
            <a:r>
              <a:rPr lang="en-US" sz="1400" b="1" spc="50" dirty="0">
                <a:ln w="13500">
                  <a:solidFill>
                    <a:schemeClr val="accent1">
                      <a:shade val="2500"/>
                      <a:alpha val="6500"/>
                    </a:schemeClr>
                  </a:solidFill>
                  <a:prstDash val="solid"/>
                </a:ln>
                <a:solidFill>
                  <a:schemeClr val="accent1">
                    <a:tint val="3000"/>
                    <a:alpha val="95000"/>
                  </a:schemeClr>
                </a:solidFill>
                <a:cs typeface="Arial" pitchFamily="34" charset="0"/>
              </a:rPr>
              <a:t>Estimating</a:t>
            </a:r>
          </a:p>
        </p:txBody>
      </p:sp>
      <p:sp>
        <p:nvSpPr>
          <p:cNvPr id="97" name="Rectangle 21"/>
          <p:cNvSpPr/>
          <p:nvPr/>
        </p:nvSpPr>
        <p:spPr>
          <a:xfrm>
            <a:off x="609600" y="1299921"/>
            <a:ext cx="2132409" cy="820693"/>
          </a:xfrm>
          <a:prstGeom prst="rect">
            <a:avLst/>
          </a:prstGeom>
          <a:solidFill>
            <a:srgbClr val="F47B20"/>
          </a:solidFill>
          <a:ln>
            <a:noFill/>
          </a:ln>
          <a:effectLst>
            <a:outerShdw blurRad="63500" dist="12700" dir="5400000" algn="t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dirty="0"/>
          </a:p>
        </p:txBody>
      </p:sp>
      <p:sp>
        <p:nvSpPr>
          <p:cNvPr id="98" name="Rectangle 13"/>
          <p:cNvSpPr/>
          <p:nvPr/>
        </p:nvSpPr>
        <p:spPr>
          <a:xfrm>
            <a:off x="676334" y="1302545"/>
            <a:ext cx="2132412" cy="820688"/>
          </a:xfrm>
          <a:prstGeom prst="rect">
            <a:avLst/>
          </a:prstGeom>
          <a:noFill/>
          <a:ln>
            <a:noFill/>
          </a:ln>
        </p:spPr>
        <p:txBody>
          <a:bodyPr wrap="square" lIns="91440" tIns="45720" rIns="91440" bIns="45720" anchor="ctr">
            <a:noAutofit/>
          </a:bodyPr>
          <a:lstStyle/>
          <a:p>
            <a:pPr algn="ctr">
              <a:lnSpc>
                <a:spcPct val="110000"/>
              </a:lnSpc>
            </a:pPr>
            <a:endParaRPr lang="en-US" sz="1400" b="1" spc="50" dirty="0">
              <a:ln w="13500">
                <a:solidFill>
                  <a:schemeClr val="accent1">
                    <a:shade val="2500"/>
                    <a:alpha val="6500"/>
                  </a:schemeClr>
                </a:solidFill>
                <a:prstDash val="solid"/>
              </a:ln>
              <a:solidFill>
                <a:schemeClr val="accent1">
                  <a:tint val="3000"/>
                  <a:alpha val="95000"/>
                </a:schemeClr>
              </a:solidFill>
              <a:cs typeface="Arial" pitchFamily="34" charset="0"/>
            </a:endParaRPr>
          </a:p>
          <a:p>
            <a:pPr algn="ctr">
              <a:lnSpc>
                <a:spcPct val="110000"/>
              </a:lnSpc>
            </a:pPr>
            <a:r>
              <a:rPr lang="en-US" sz="1400" b="1" spc="50" dirty="0">
                <a:ln w="13500">
                  <a:solidFill>
                    <a:schemeClr val="accent1">
                      <a:shade val="2500"/>
                      <a:alpha val="6500"/>
                    </a:schemeClr>
                  </a:solidFill>
                  <a:prstDash val="solid"/>
                </a:ln>
                <a:solidFill>
                  <a:schemeClr val="accent1">
                    <a:tint val="3000"/>
                    <a:alpha val="95000"/>
                  </a:schemeClr>
                </a:solidFill>
                <a:cs typeface="Arial" pitchFamily="34" charset="0"/>
              </a:rPr>
              <a:t>Scheduling</a:t>
            </a:r>
          </a:p>
          <a:p>
            <a:pPr algn="ctr">
              <a:lnSpc>
                <a:spcPct val="110000"/>
              </a:lnSpc>
            </a:pPr>
            <a:endParaRPr lang="en-US" sz="1400" b="1" spc="50" dirty="0">
              <a:ln w="13500">
                <a:solidFill>
                  <a:schemeClr val="accent1">
                    <a:shade val="2500"/>
                    <a:alpha val="6500"/>
                  </a:schemeClr>
                </a:solidFill>
                <a:prstDash val="solid"/>
              </a:ln>
              <a:solidFill>
                <a:schemeClr val="accent1">
                  <a:tint val="3000"/>
                  <a:alpha val="95000"/>
                </a:schemeClr>
              </a:solidFill>
              <a:cs typeface="Arial" pitchFamily="34" charset="0"/>
            </a:endParaRPr>
          </a:p>
        </p:txBody>
      </p:sp>
      <p:sp>
        <p:nvSpPr>
          <p:cNvPr id="103" name="PIJL-RECHTS 1"/>
          <p:cNvSpPr/>
          <p:nvPr/>
        </p:nvSpPr>
        <p:spPr>
          <a:xfrm rot="10800000">
            <a:off x="5539725" y="1466756"/>
            <a:ext cx="734725" cy="487023"/>
          </a:xfrm>
          <a:prstGeom prst="rightArrow">
            <a:avLst/>
          </a:prstGeom>
          <a:solidFill>
            <a:schemeClr val="accent2"/>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nl-NL" sz="100"/>
          </a:p>
        </p:txBody>
      </p:sp>
      <p:sp>
        <p:nvSpPr>
          <p:cNvPr id="132" name="PIJL-RECHTS 1"/>
          <p:cNvSpPr/>
          <p:nvPr/>
        </p:nvSpPr>
        <p:spPr>
          <a:xfrm rot="5400000">
            <a:off x="2594156" y="2904247"/>
            <a:ext cx="2138027" cy="576005"/>
          </a:xfrm>
          <a:prstGeom prst="rightArrow">
            <a:avLst/>
          </a:prstGeom>
          <a:solidFill>
            <a:schemeClr val="accent2"/>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nl-NL" sz="100"/>
          </a:p>
        </p:txBody>
      </p:sp>
      <p:sp>
        <p:nvSpPr>
          <p:cNvPr id="25" name="Title 21">
            <a:extLst>
              <a:ext uri="{FF2B5EF4-FFF2-40B4-BE49-F238E27FC236}">
                <a16:creationId xmlns:a16="http://schemas.microsoft.com/office/drawing/2014/main" id="{1FA290A0-C74F-4D7E-A539-F26B25327535}"/>
              </a:ext>
            </a:extLst>
          </p:cNvPr>
          <p:cNvSpPr txBox="1">
            <a:spLocks/>
          </p:cNvSpPr>
          <p:nvPr/>
        </p:nvSpPr>
        <p:spPr>
          <a:xfrm>
            <a:off x="423864" y="495300"/>
            <a:ext cx="8296274" cy="563011"/>
          </a:xfrm>
          <a:prstGeom prst="rect">
            <a:avLst/>
          </a:prstGeom>
        </p:spPr>
        <p:txBody>
          <a:bodyPr anchor="ctr">
            <a:noAutofit/>
          </a:bodyPr>
          <a:lstStyle>
            <a:lvl1pPr algn="ctr" defTabSz="914400" rtl="0" eaLnBrk="1" latinLnBrk="0" hangingPunct="1">
              <a:spcBef>
                <a:spcPct val="0"/>
              </a:spcBef>
              <a:buNone/>
              <a:defRPr sz="4400" b="1" kern="1200" spc="50" baseline="0">
                <a:solidFill>
                  <a:schemeClr val="tx1"/>
                </a:solidFill>
                <a:latin typeface="Fira Sans" panose="020B0503050000020004" pitchFamily="34" charset="0"/>
                <a:ea typeface="Fira Sans" panose="020B0503050000020004" pitchFamily="34" charset="0"/>
                <a:cs typeface="+mj-cs"/>
              </a:defRPr>
            </a:lvl1pPr>
          </a:lstStyle>
          <a:p>
            <a:r>
              <a:rPr lang="en-GB" sz="2400" dirty="0">
                <a:latin typeface="+mj-lt"/>
              </a:rPr>
              <a:t>Integrated Progress &amp; Cost Control Work Process</a:t>
            </a:r>
          </a:p>
        </p:txBody>
      </p:sp>
      <p:sp>
        <p:nvSpPr>
          <p:cNvPr id="26" name="PIJL-RECHTS 1">
            <a:extLst>
              <a:ext uri="{FF2B5EF4-FFF2-40B4-BE49-F238E27FC236}">
                <a16:creationId xmlns:a16="http://schemas.microsoft.com/office/drawing/2014/main" id="{3B09BC6D-1656-40A9-82E5-53F517BEB4DA}"/>
              </a:ext>
            </a:extLst>
          </p:cNvPr>
          <p:cNvSpPr/>
          <p:nvPr/>
        </p:nvSpPr>
        <p:spPr>
          <a:xfrm>
            <a:off x="2759675" y="1466756"/>
            <a:ext cx="765042" cy="487023"/>
          </a:xfrm>
          <a:prstGeom prst="leftRightArrow">
            <a:avLst/>
          </a:prstGeom>
          <a:solidFill>
            <a:schemeClr val="accent2"/>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nl-NL" sz="100"/>
          </a:p>
        </p:txBody>
      </p:sp>
      <p:sp>
        <p:nvSpPr>
          <p:cNvPr id="27" name="Rectangle 21">
            <a:extLst>
              <a:ext uri="{FF2B5EF4-FFF2-40B4-BE49-F238E27FC236}">
                <a16:creationId xmlns:a16="http://schemas.microsoft.com/office/drawing/2014/main" id="{ACBDC9B8-68CD-4B31-96F6-065722ECAAA3}"/>
              </a:ext>
            </a:extLst>
          </p:cNvPr>
          <p:cNvSpPr/>
          <p:nvPr/>
        </p:nvSpPr>
        <p:spPr>
          <a:xfrm>
            <a:off x="3515194" y="4264583"/>
            <a:ext cx="2020670" cy="820691"/>
          </a:xfrm>
          <a:prstGeom prst="rect">
            <a:avLst/>
          </a:prstGeom>
          <a:solidFill>
            <a:schemeClr val="accent1"/>
          </a:solidFill>
          <a:ln>
            <a:noFill/>
          </a:ln>
          <a:effectLst>
            <a:outerShdw blurRad="63500" dist="12700" dir="5400000" algn="t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8" name="Rectangle 13">
            <a:extLst>
              <a:ext uri="{FF2B5EF4-FFF2-40B4-BE49-F238E27FC236}">
                <a16:creationId xmlns:a16="http://schemas.microsoft.com/office/drawing/2014/main" id="{025E8ECD-7268-4AE4-AE22-15DDF72608C4}"/>
              </a:ext>
            </a:extLst>
          </p:cNvPr>
          <p:cNvSpPr/>
          <p:nvPr/>
        </p:nvSpPr>
        <p:spPr>
          <a:xfrm>
            <a:off x="3534565" y="4267205"/>
            <a:ext cx="2029730" cy="81544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ctr">
            <a:noAutofit/>
          </a:bodyPr>
          <a:lstStyle/>
          <a:p>
            <a:pPr algn="ctr">
              <a:lnSpc>
                <a:spcPct val="110000"/>
              </a:lnSpc>
            </a:pPr>
            <a:r>
              <a:rPr lang="en-US" sz="1400" b="1" spc="50" dirty="0">
                <a:ln w="13500">
                  <a:solidFill>
                    <a:schemeClr val="accent1">
                      <a:shade val="2500"/>
                      <a:alpha val="6500"/>
                    </a:schemeClr>
                  </a:solidFill>
                  <a:prstDash val="solid"/>
                </a:ln>
                <a:solidFill>
                  <a:schemeClr val="accent1">
                    <a:tint val="3000"/>
                    <a:alpha val="95000"/>
                  </a:schemeClr>
                </a:solidFill>
                <a:cs typeface="Arial" pitchFamily="34" charset="0"/>
              </a:rPr>
              <a:t>Financial approval process</a:t>
            </a:r>
          </a:p>
        </p:txBody>
      </p:sp>
      <p:sp>
        <p:nvSpPr>
          <p:cNvPr id="31" name="Rectangle 21">
            <a:extLst>
              <a:ext uri="{FF2B5EF4-FFF2-40B4-BE49-F238E27FC236}">
                <a16:creationId xmlns:a16="http://schemas.microsoft.com/office/drawing/2014/main" id="{37054B72-03D1-4875-AB57-3FEA7AB0F09B}"/>
              </a:ext>
            </a:extLst>
          </p:cNvPr>
          <p:cNvSpPr/>
          <p:nvPr/>
        </p:nvSpPr>
        <p:spPr>
          <a:xfrm>
            <a:off x="6276379" y="4264583"/>
            <a:ext cx="2132409" cy="820690"/>
          </a:xfrm>
          <a:prstGeom prst="rect">
            <a:avLst/>
          </a:prstGeom>
          <a:solidFill>
            <a:schemeClr val="accent1"/>
          </a:solidFill>
          <a:ln>
            <a:noFill/>
          </a:ln>
          <a:effectLst>
            <a:outerShdw blurRad="63500" dist="12700" dir="5400000" algn="t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32" name="Rectangle 13">
            <a:extLst>
              <a:ext uri="{FF2B5EF4-FFF2-40B4-BE49-F238E27FC236}">
                <a16:creationId xmlns:a16="http://schemas.microsoft.com/office/drawing/2014/main" id="{BA1EBADB-AE03-42D6-BB67-394012687F81}"/>
              </a:ext>
            </a:extLst>
          </p:cNvPr>
          <p:cNvSpPr/>
          <p:nvPr/>
        </p:nvSpPr>
        <p:spPr>
          <a:xfrm>
            <a:off x="6266062" y="4267206"/>
            <a:ext cx="2123351" cy="815445"/>
          </a:xfrm>
          <a:prstGeom prst="rect">
            <a:avLst/>
          </a:prstGeom>
          <a:noFill/>
          <a:ln>
            <a:noFill/>
          </a:ln>
        </p:spPr>
        <p:txBody>
          <a:bodyPr wrap="square" lIns="91440" tIns="45720" rIns="91440" bIns="45720" anchor="ctr">
            <a:noAutofit/>
          </a:bodyPr>
          <a:lstStyle/>
          <a:p>
            <a:pPr algn="ctr"/>
            <a:r>
              <a:rPr lang="en-US" sz="1400" b="1" spc="50" dirty="0">
                <a:ln w="13500">
                  <a:solidFill>
                    <a:schemeClr val="accent1">
                      <a:shade val="2500"/>
                      <a:alpha val="6500"/>
                    </a:schemeClr>
                  </a:solidFill>
                  <a:prstDash val="solid"/>
                </a:ln>
                <a:solidFill>
                  <a:schemeClr val="accent1">
                    <a:tint val="3000"/>
                    <a:alpha val="95000"/>
                  </a:schemeClr>
                </a:solidFill>
                <a:cs typeface="Arial" pitchFamily="34" charset="0"/>
              </a:rPr>
              <a:t>Project Controls</a:t>
            </a:r>
          </a:p>
        </p:txBody>
      </p:sp>
      <p:sp>
        <p:nvSpPr>
          <p:cNvPr id="33" name="PIJL-RECHTS 1">
            <a:extLst>
              <a:ext uri="{FF2B5EF4-FFF2-40B4-BE49-F238E27FC236}">
                <a16:creationId xmlns:a16="http://schemas.microsoft.com/office/drawing/2014/main" id="{4230B11A-F90E-46B0-9284-CA205AA9047C}"/>
              </a:ext>
            </a:extLst>
          </p:cNvPr>
          <p:cNvSpPr/>
          <p:nvPr/>
        </p:nvSpPr>
        <p:spPr>
          <a:xfrm>
            <a:off x="5536829" y="4431417"/>
            <a:ext cx="740516" cy="487023"/>
          </a:xfrm>
          <a:prstGeom prst="rightArrow">
            <a:avLst/>
          </a:prstGeom>
          <a:solidFill>
            <a:schemeClr val="accent2"/>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nl-NL" sz="100"/>
          </a:p>
        </p:txBody>
      </p:sp>
      <p:pic>
        <p:nvPicPr>
          <p:cNvPr id="3" name="Afbeelding 2">
            <a:extLst>
              <a:ext uri="{FF2B5EF4-FFF2-40B4-BE49-F238E27FC236}">
                <a16:creationId xmlns:a16="http://schemas.microsoft.com/office/drawing/2014/main" id="{2583B2AD-0D39-4DDB-9115-5BB6122D4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926" y="2535731"/>
            <a:ext cx="1299007" cy="1299007"/>
          </a:xfrm>
          <a:prstGeom prst="rect">
            <a:avLst/>
          </a:prstGeom>
        </p:spPr>
      </p:pic>
      <p:sp>
        <p:nvSpPr>
          <p:cNvPr id="39" name="PIJL-RECHTS 1">
            <a:extLst>
              <a:ext uri="{FF2B5EF4-FFF2-40B4-BE49-F238E27FC236}">
                <a16:creationId xmlns:a16="http://schemas.microsoft.com/office/drawing/2014/main" id="{3D292B05-AA9F-4552-A103-5901F0B79DCF}"/>
              </a:ext>
            </a:extLst>
          </p:cNvPr>
          <p:cNvSpPr/>
          <p:nvPr/>
        </p:nvSpPr>
        <p:spPr>
          <a:xfrm rot="16200000">
            <a:off x="4318874" y="2904247"/>
            <a:ext cx="2138027" cy="576005"/>
          </a:xfrm>
          <a:prstGeom prst="rightArrow">
            <a:avLst/>
          </a:prstGeom>
          <a:solidFill>
            <a:schemeClr val="accent2"/>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nl-NL" sz="100"/>
          </a:p>
        </p:txBody>
      </p:sp>
      <p:sp>
        <p:nvSpPr>
          <p:cNvPr id="30" name="Rectangle 13">
            <a:extLst>
              <a:ext uri="{FF2B5EF4-FFF2-40B4-BE49-F238E27FC236}">
                <a16:creationId xmlns:a16="http://schemas.microsoft.com/office/drawing/2014/main" id="{68165B08-151C-451A-BD97-5FEC7BF3134E}"/>
              </a:ext>
            </a:extLst>
          </p:cNvPr>
          <p:cNvSpPr/>
          <p:nvPr/>
        </p:nvSpPr>
        <p:spPr>
          <a:xfrm>
            <a:off x="3553149" y="3557301"/>
            <a:ext cx="2029730" cy="81544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ctr">
            <a:noAutofit/>
          </a:bodyPr>
          <a:lstStyle/>
          <a:p>
            <a:pPr algn="ctr">
              <a:lnSpc>
                <a:spcPct val="110000"/>
              </a:lnSpc>
            </a:pPr>
            <a:r>
              <a:rPr lang="en-US" sz="1350" b="1" spc="50" dirty="0">
                <a:ln w="13500">
                  <a:noFill/>
                  <a:prstDash val="solid"/>
                </a:ln>
                <a:solidFill>
                  <a:schemeClr val="tx1">
                    <a:alpha val="95000"/>
                  </a:schemeClr>
                </a:solidFill>
                <a:cs typeface="Arial" pitchFamily="34" charset="0"/>
              </a:rPr>
              <a:t>Database</a:t>
            </a:r>
          </a:p>
        </p:txBody>
      </p:sp>
    </p:spTree>
    <p:extLst>
      <p:ext uri="{BB962C8B-B14F-4D97-AF65-F5344CB8AC3E}">
        <p14:creationId xmlns:p14="http://schemas.microsoft.com/office/powerpoint/2010/main" val="2495099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03"/>
                                        </p:tgtEl>
                                        <p:attrNameLst>
                                          <p:attrName>style.visibility</p:attrName>
                                        </p:attrNameLst>
                                      </p:cBhvr>
                                      <p:to>
                                        <p:strVal val="visible"/>
                                      </p:to>
                                    </p:set>
                                    <p:animEffect transition="in" filter="wipe(right)">
                                      <p:cBhvr>
                                        <p:cTn id="10" dur="500"/>
                                        <p:tgtEl>
                                          <p:spTgt spid="103"/>
                                        </p:tgtEl>
                                      </p:cBhvr>
                                    </p:animEffect>
                                  </p:childTnLst>
                                </p:cTn>
                              </p:par>
                            </p:childTnLst>
                          </p:cTn>
                        </p:par>
                        <p:par>
                          <p:cTn id="11" fill="hold">
                            <p:stCondLst>
                              <p:cond delay="750"/>
                            </p:stCondLst>
                            <p:childTnLst>
                              <p:par>
                                <p:cTn id="12" presetID="22" presetClass="entr" presetSubtype="1" fill="hold" grpId="0" nodeType="afterEffect">
                                  <p:stCondLst>
                                    <p:cond delay="0"/>
                                  </p:stCondLst>
                                  <p:childTnLst>
                                    <p:set>
                                      <p:cBhvr>
                                        <p:cTn id="13" dur="1" fill="hold">
                                          <p:stCondLst>
                                            <p:cond delay="0"/>
                                          </p:stCondLst>
                                        </p:cTn>
                                        <p:tgtEl>
                                          <p:spTgt spid="132"/>
                                        </p:tgtEl>
                                        <p:attrNameLst>
                                          <p:attrName>style.visibility</p:attrName>
                                        </p:attrNameLst>
                                      </p:cBhvr>
                                      <p:to>
                                        <p:strVal val="visible"/>
                                      </p:to>
                                    </p:set>
                                    <p:animEffect transition="in" filter="wipe(up)">
                                      <p:cBhvr>
                                        <p:cTn id="14" dur="500"/>
                                        <p:tgtEl>
                                          <p:spTgt spid="132"/>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32" grpId="0" animBg="1"/>
      <p:bldP spid="26" grpId="0" animBg="1"/>
      <p:bldP spid="33"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7"/>
          </p:nvPr>
        </p:nvSpPr>
        <p:spPr>
          <a:xfrm>
            <a:off x="565154" y="1705244"/>
            <a:ext cx="3763963" cy="3456781"/>
          </a:xfrm>
        </p:spPr>
        <p:txBody>
          <a:bodyPr>
            <a:normAutofit/>
          </a:bodyPr>
          <a:lstStyle/>
          <a:p>
            <a:r>
              <a:rPr lang="en-GB" dirty="0"/>
              <a:t>20+ years of industry experience</a:t>
            </a:r>
          </a:p>
          <a:p>
            <a:r>
              <a:rPr lang="en-GB" dirty="0"/>
              <a:t>&gt;80 employees</a:t>
            </a:r>
          </a:p>
          <a:p>
            <a:r>
              <a:rPr lang="en-GB" dirty="0"/>
              <a:t>Operating worldwide</a:t>
            </a:r>
          </a:p>
          <a:p>
            <a:r>
              <a:rPr lang="en-GB" dirty="0"/>
              <a:t>Helping companies complete projects and turnarounds within time and budget</a:t>
            </a:r>
          </a:p>
        </p:txBody>
      </p:sp>
      <p:sp>
        <p:nvSpPr>
          <p:cNvPr id="2" name="Title 1"/>
          <p:cNvSpPr>
            <a:spLocks noGrp="1"/>
          </p:cNvSpPr>
          <p:nvPr>
            <p:ph type="title"/>
          </p:nvPr>
        </p:nvSpPr>
        <p:spPr>
          <a:xfrm>
            <a:off x="0" y="548284"/>
            <a:ext cx="4329117" cy="660144"/>
          </a:xfrm>
        </p:spPr>
        <p:txBody>
          <a:bodyPr>
            <a:normAutofit/>
          </a:bodyPr>
          <a:lstStyle/>
          <a:p>
            <a:r>
              <a:rPr lang="en-US" dirty="0"/>
              <a:t>About Cost Engineering</a:t>
            </a:r>
          </a:p>
        </p:txBody>
      </p:sp>
      <p:pic>
        <p:nvPicPr>
          <p:cNvPr id="5" name="Picture 4" descr="A person standing in front of a window&#10;&#10;Description generated with very high confidence">
            <a:extLst>
              <a:ext uri="{FF2B5EF4-FFF2-40B4-BE49-F238E27FC236}">
                <a16:creationId xmlns:a16="http://schemas.microsoft.com/office/drawing/2014/main" id="{E6D11E06-18D1-4D1E-A790-46FD7E94B8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7463" y="1744135"/>
            <a:ext cx="3841748" cy="2561165"/>
          </a:xfrm>
          <a:prstGeom prst="rect">
            <a:avLst/>
          </a:prstGeom>
        </p:spPr>
      </p:pic>
    </p:spTree>
    <p:extLst>
      <p:ext uri="{BB962C8B-B14F-4D97-AF65-F5344CB8AC3E}">
        <p14:creationId xmlns:p14="http://schemas.microsoft.com/office/powerpoint/2010/main" val="1840769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11B2BD-AABA-4744-BB79-9A7C28F568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248" y="3003956"/>
            <a:ext cx="569586" cy="587441"/>
          </a:xfrm>
          <a:prstGeom prst="rect">
            <a:avLst/>
          </a:prstGeom>
        </p:spPr>
      </p:pic>
      <p:cxnSp>
        <p:nvCxnSpPr>
          <p:cNvPr id="59" name="Straight Arrow Connector 58">
            <a:extLst>
              <a:ext uri="{FF2B5EF4-FFF2-40B4-BE49-F238E27FC236}">
                <a16:creationId xmlns:a16="http://schemas.microsoft.com/office/drawing/2014/main" id="{ADCC7FDD-4BB2-4202-8686-06AA7A391989}"/>
              </a:ext>
            </a:extLst>
          </p:cNvPr>
          <p:cNvCxnSpPr>
            <a:cxnSpLocks/>
            <a:endCxn id="34" idx="1"/>
          </p:cNvCxnSpPr>
          <p:nvPr/>
        </p:nvCxnSpPr>
        <p:spPr>
          <a:xfrm flipV="1">
            <a:off x="2193712" y="2162520"/>
            <a:ext cx="1674800" cy="110058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6F7A851-CA31-485A-A3BA-E06D076594DE}"/>
              </a:ext>
            </a:extLst>
          </p:cNvPr>
          <p:cNvCxnSpPr>
            <a:cxnSpLocks/>
            <a:endCxn id="35" idx="1"/>
          </p:cNvCxnSpPr>
          <p:nvPr/>
        </p:nvCxnSpPr>
        <p:spPr>
          <a:xfrm>
            <a:off x="2233317" y="3532173"/>
            <a:ext cx="1635436" cy="72932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AF356B6-B291-43FE-8F62-AAEF3F6AAFCF}"/>
              </a:ext>
            </a:extLst>
          </p:cNvPr>
          <p:cNvSpPr txBox="1"/>
          <p:nvPr/>
        </p:nvSpPr>
        <p:spPr>
          <a:xfrm>
            <a:off x="2269433" y="2647973"/>
            <a:ext cx="996275" cy="230832"/>
          </a:xfrm>
          <a:prstGeom prst="rect">
            <a:avLst/>
          </a:prstGeom>
          <a:solidFill>
            <a:schemeClr val="accent2"/>
          </a:solidFill>
          <a:ln w="19050">
            <a:solidFill>
              <a:schemeClr val="bg1"/>
            </a:solidFill>
          </a:ln>
        </p:spPr>
        <p:txBody>
          <a:bodyPr vert="horz" wrap="square" lIns="0" tIns="0" rIns="0" bIns="0" rtlCol="0" anchor="ctr">
            <a:spAutoFit/>
          </a:bodyPr>
          <a:lstStyle/>
          <a:p>
            <a:pPr algn="ctr">
              <a:tabLst>
                <a:tab pos="407194" algn="l"/>
              </a:tabLst>
            </a:pPr>
            <a:r>
              <a:rPr lang="nl-NL" sz="1500" b="1" dirty="0">
                <a:solidFill>
                  <a:schemeClr val="bg1"/>
                </a:solidFill>
                <a:latin typeface="Calibri" panose="020F0502020204030204" pitchFamily="34" charset="0"/>
                <a:cs typeface="Calibri" panose="020F0502020204030204" pitchFamily="34" charset="0"/>
              </a:rPr>
              <a:t>&lt; € 2.500,-</a:t>
            </a:r>
          </a:p>
        </p:txBody>
      </p:sp>
      <p:sp>
        <p:nvSpPr>
          <p:cNvPr id="66" name="TextBox 65">
            <a:extLst>
              <a:ext uri="{FF2B5EF4-FFF2-40B4-BE49-F238E27FC236}">
                <a16:creationId xmlns:a16="http://schemas.microsoft.com/office/drawing/2014/main" id="{E5EB2C3E-8432-493F-8B37-A8E5C2991CCF}"/>
              </a:ext>
            </a:extLst>
          </p:cNvPr>
          <p:cNvSpPr txBox="1"/>
          <p:nvPr/>
        </p:nvSpPr>
        <p:spPr>
          <a:xfrm>
            <a:off x="2265553" y="3873101"/>
            <a:ext cx="996275" cy="230832"/>
          </a:xfrm>
          <a:prstGeom prst="rect">
            <a:avLst/>
          </a:prstGeom>
          <a:solidFill>
            <a:schemeClr val="accent2"/>
          </a:solidFill>
          <a:ln w="19050">
            <a:solidFill>
              <a:schemeClr val="bg1"/>
            </a:solidFill>
          </a:ln>
        </p:spPr>
        <p:txBody>
          <a:bodyPr vert="horz" wrap="square" lIns="0" tIns="0" rIns="0" bIns="0" rtlCol="0" anchor="ctr">
            <a:spAutoFit/>
          </a:bodyPr>
          <a:lstStyle/>
          <a:p>
            <a:pPr algn="ctr">
              <a:tabLst>
                <a:tab pos="407194" algn="l"/>
              </a:tabLst>
            </a:pPr>
            <a:r>
              <a:rPr lang="nl-NL" sz="1500" b="1" dirty="0">
                <a:solidFill>
                  <a:schemeClr val="bg1"/>
                </a:solidFill>
                <a:latin typeface="Calibri" panose="020F0502020204030204" pitchFamily="34" charset="0"/>
                <a:cs typeface="Calibri" panose="020F0502020204030204" pitchFamily="34" charset="0"/>
              </a:rPr>
              <a:t>&gt; € 2.500,-</a:t>
            </a:r>
          </a:p>
        </p:txBody>
      </p:sp>
      <p:cxnSp>
        <p:nvCxnSpPr>
          <p:cNvPr id="72" name="Straight Arrow Connector 71">
            <a:extLst>
              <a:ext uri="{FF2B5EF4-FFF2-40B4-BE49-F238E27FC236}">
                <a16:creationId xmlns:a16="http://schemas.microsoft.com/office/drawing/2014/main" id="{78282492-E769-47E0-9888-74E5B0E0A270}"/>
              </a:ext>
            </a:extLst>
          </p:cNvPr>
          <p:cNvCxnSpPr>
            <a:cxnSpLocks/>
          </p:cNvCxnSpPr>
          <p:nvPr/>
        </p:nvCxnSpPr>
        <p:spPr>
          <a:xfrm flipV="1">
            <a:off x="5749749" y="3513680"/>
            <a:ext cx="1180974" cy="86962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F47C93EB-42BD-4D1F-9628-C1AE9CB5D2F3}"/>
              </a:ext>
            </a:extLst>
          </p:cNvPr>
          <p:cNvSpPr txBox="1"/>
          <p:nvPr/>
        </p:nvSpPr>
        <p:spPr>
          <a:xfrm>
            <a:off x="5794876" y="3873101"/>
            <a:ext cx="1111670" cy="230832"/>
          </a:xfrm>
          <a:prstGeom prst="rect">
            <a:avLst/>
          </a:prstGeom>
          <a:solidFill>
            <a:schemeClr val="accent4"/>
          </a:solidFill>
          <a:ln w="19050">
            <a:solidFill>
              <a:schemeClr val="bg1"/>
            </a:solidFill>
          </a:ln>
        </p:spPr>
        <p:txBody>
          <a:bodyPr vert="horz" wrap="square" lIns="216000" tIns="0" rIns="0" bIns="0" rtlCol="0" anchor="ctr">
            <a:spAutoFit/>
          </a:bodyPr>
          <a:lstStyle/>
          <a:p>
            <a:pPr>
              <a:tabLst>
                <a:tab pos="407194" algn="l"/>
              </a:tabLst>
            </a:pPr>
            <a:r>
              <a:rPr lang="nl-NL" sz="1500" b="1" dirty="0" err="1">
                <a:solidFill>
                  <a:schemeClr val="bg1"/>
                </a:solidFill>
                <a:latin typeface="Calibri" panose="020F0502020204030204" pitchFamily="34" charset="0"/>
                <a:cs typeface="Calibri" panose="020F0502020204030204" pitchFamily="34" charset="0"/>
              </a:rPr>
              <a:t>Approval</a:t>
            </a:r>
            <a:endParaRPr lang="nl-NL" sz="1500" b="1" dirty="0">
              <a:solidFill>
                <a:schemeClr val="bg1"/>
              </a:solidFill>
              <a:latin typeface="Calibri" panose="020F0502020204030204" pitchFamily="34" charset="0"/>
              <a:cs typeface="Calibri" panose="020F0502020204030204" pitchFamily="34" charset="0"/>
            </a:endParaRPr>
          </a:p>
        </p:txBody>
      </p:sp>
      <p:cxnSp>
        <p:nvCxnSpPr>
          <p:cNvPr id="76" name="Straight Arrow Connector 75">
            <a:extLst>
              <a:ext uri="{FF2B5EF4-FFF2-40B4-BE49-F238E27FC236}">
                <a16:creationId xmlns:a16="http://schemas.microsoft.com/office/drawing/2014/main" id="{AE90ECD5-0A06-4806-A321-54949E35A738}"/>
              </a:ext>
            </a:extLst>
          </p:cNvPr>
          <p:cNvCxnSpPr>
            <a:cxnSpLocks/>
          </p:cNvCxnSpPr>
          <p:nvPr/>
        </p:nvCxnSpPr>
        <p:spPr>
          <a:xfrm>
            <a:off x="5797136" y="2216612"/>
            <a:ext cx="1109410" cy="101769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52B18312-CBC9-4BA9-8EC0-68E3439AE644}"/>
              </a:ext>
            </a:extLst>
          </p:cNvPr>
          <p:cNvSpPr txBox="1"/>
          <p:nvPr/>
        </p:nvSpPr>
        <p:spPr>
          <a:xfrm>
            <a:off x="5773576" y="2647973"/>
            <a:ext cx="1157148" cy="230832"/>
          </a:xfrm>
          <a:prstGeom prst="rect">
            <a:avLst/>
          </a:prstGeom>
          <a:solidFill>
            <a:schemeClr val="accent4"/>
          </a:solidFill>
          <a:ln w="19050">
            <a:solidFill>
              <a:schemeClr val="bg1"/>
            </a:solidFill>
          </a:ln>
        </p:spPr>
        <p:txBody>
          <a:bodyPr vert="horz" wrap="square" lIns="252000" tIns="0" rIns="0" bIns="0" rtlCol="0" anchor="ctr">
            <a:spAutoFit/>
          </a:bodyPr>
          <a:lstStyle/>
          <a:p>
            <a:pPr>
              <a:tabLst>
                <a:tab pos="407194" algn="l"/>
              </a:tabLst>
            </a:pPr>
            <a:r>
              <a:rPr lang="nl-NL" sz="1500" b="1" dirty="0" err="1">
                <a:solidFill>
                  <a:schemeClr val="bg1"/>
                </a:solidFill>
                <a:latin typeface="Calibri" panose="020F0502020204030204" pitchFamily="34" charset="0"/>
                <a:cs typeface="Calibri" panose="020F0502020204030204" pitchFamily="34" charset="0"/>
              </a:rPr>
              <a:t>Approval</a:t>
            </a:r>
            <a:endParaRPr lang="nl-NL" sz="1500" b="1" dirty="0">
              <a:solidFill>
                <a:schemeClr val="bg1"/>
              </a:solidFill>
              <a:latin typeface="Calibri" panose="020F0502020204030204" pitchFamily="34" charset="0"/>
              <a:cs typeface="Calibri" panose="020F0502020204030204" pitchFamily="34" charset="0"/>
            </a:endParaRPr>
          </a:p>
        </p:txBody>
      </p:sp>
      <p:grpSp>
        <p:nvGrpSpPr>
          <p:cNvPr id="100" name="Group 99">
            <a:extLst>
              <a:ext uri="{FF2B5EF4-FFF2-40B4-BE49-F238E27FC236}">
                <a16:creationId xmlns:a16="http://schemas.microsoft.com/office/drawing/2014/main" id="{5842636A-A957-44D5-975A-BEEB7B0BA0DC}"/>
              </a:ext>
            </a:extLst>
          </p:cNvPr>
          <p:cNvGrpSpPr/>
          <p:nvPr/>
        </p:nvGrpSpPr>
        <p:grpSpPr>
          <a:xfrm>
            <a:off x="142902" y="1108917"/>
            <a:ext cx="1866202" cy="4370300"/>
            <a:chOff x="190535" y="381000"/>
            <a:chExt cx="2488269" cy="5827066"/>
          </a:xfrm>
        </p:grpSpPr>
        <p:sp>
          <p:nvSpPr>
            <p:cNvPr id="78" name="Rectangle 77">
              <a:extLst>
                <a:ext uri="{FF2B5EF4-FFF2-40B4-BE49-F238E27FC236}">
                  <a16:creationId xmlns:a16="http://schemas.microsoft.com/office/drawing/2014/main" id="{66E4E639-DA03-466A-AD98-45280FA0EA50}"/>
                </a:ext>
              </a:extLst>
            </p:cNvPr>
            <p:cNvSpPr/>
            <p:nvPr/>
          </p:nvSpPr>
          <p:spPr>
            <a:xfrm>
              <a:off x="209550" y="381000"/>
              <a:ext cx="2469254" cy="530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4" name="TextBox 93">
              <a:extLst>
                <a:ext uri="{FF2B5EF4-FFF2-40B4-BE49-F238E27FC236}">
                  <a16:creationId xmlns:a16="http://schemas.microsoft.com/office/drawing/2014/main" id="{8CD77A24-0321-4AC4-A174-3C982791ACC5}"/>
                </a:ext>
              </a:extLst>
            </p:cNvPr>
            <p:cNvSpPr txBox="1"/>
            <p:nvPr/>
          </p:nvSpPr>
          <p:spPr>
            <a:xfrm>
              <a:off x="190535" y="5620625"/>
              <a:ext cx="2469254" cy="587441"/>
            </a:xfrm>
            <a:prstGeom prst="rect">
              <a:avLst/>
            </a:prstGeom>
            <a:noFill/>
            <a:ln>
              <a:noFill/>
            </a:ln>
          </p:spPr>
          <p:txBody>
            <a:bodyPr vert="horz" wrap="square" lIns="0" tIns="81000" rIns="0" bIns="81000" rtlCol="0" anchor="ctr">
              <a:spAutoFit/>
            </a:bodyPr>
            <a:lstStyle/>
            <a:p>
              <a:pPr algn="ctr">
                <a:tabLst>
                  <a:tab pos="407194" algn="l"/>
                </a:tabLst>
              </a:pPr>
              <a:r>
                <a:rPr lang="nl-NL" b="1" dirty="0" err="1">
                  <a:latin typeface="Calibri" panose="020F0502020204030204" pitchFamily="34" charset="0"/>
                  <a:cs typeface="Calibri" panose="020F0502020204030204" pitchFamily="34" charset="0"/>
                </a:rPr>
                <a:t>Initiate</a:t>
              </a:r>
              <a:endParaRPr lang="nl-NL" b="1" dirty="0">
                <a:latin typeface="Calibri" panose="020F0502020204030204" pitchFamily="34" charset="0"/>
                <a:cs typeface="Calibri" panose="020F0502020204030204" pitchFamily="34" charset="0"/>
              </a:endParaRPr>
            </a:p>
          </p:txBody>
        </p:sp>
      </p:grpSp>
      <p:grpSp>
        <p:nvGrpSpPr>
          <p:cNvPr id="43" name="Group 42">
            <a:extLst>
              <a:ext uri="{FF2B5EF4-FFF2-40B4-BE49-F238E27FC236}">
                <a16:creationId xmlns:a16="http://schemas.microsoft.com/office/drawing/2014/main" id="{9DAE7DF4-8379-46B7-A473-0D2AE005D0B6}"/>
              </a:ext>
            </a:extLst>
          </p:cNvPr>
          <p:cNvGrpSpPr/>
          <p:nvPr/>
        </p:nvGrpSpPr>
        <p:grpSpPr>
          <a:xfrm>
            <a:off x="3868512" y="1509757"/>
            <a:ext cx="1525513" cy="1344509"/>
            <a:chOff x="4962414" y="469922"/>
            <a:chExt cx="2034018" cy="1792679"/>
          </a:xfrm>
        </p:grpSpPr>
        <p:pic>
          <p:nvPicPr>
            <p:cNvPr id="34" name="Picture 33">
              <a:extLst>
                <a:ext uri="{FF2B5EF4-FFF2-40B4-BE49-F238E27FC236}">
                  <a16:creationId xmlns:a16="http://schemas.microsoft.com/office/drawing/2014/main" id="{F9DA1344-4AEF-4826-AF9F-473F4322D7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2414" y="469922"/>
              <a:ext cx="834788" cy="1740700"/>
            </a:xfrm>
            <a:prstGeom prst="rect">
              <a:avLst/>
            </a:prstGeom>
          </p:spPr>
        </p:pic>
        <p:pic>
          <p:nvPicPr>
            <p:cNvPr id="36" name="Picture 35">
              <a:extLst>
                <a:ext uri="{FF2B5EF4-FFF2-40B4-BE49-F238E27FC236}">
                  <a16:creationId xmlns:a16="http://schemas.microsoft.com/office/drawing/2014/main" id="{0F56FCC9-5610-4DDD-8093-5B15396070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6984" y="583804"/>
              <a:ext cx="759448" cy="783255"/>
            </a:xfrm>
            <a:prstGeom prst="rect">
              <a:avLst/>
            </a:prstGeom>
          </p:spPr>
        </p:pic>
        <p:pic>
          <p:nvPicPr>
            <p:cNvPr id="37" name="Picture 36">
              <a:extLst>
                <a:ext uri="{FF2B5EF4-FFF2-40B4-BE49-F238E27FC236}">
                  <a16:creationId xmlns:a16="http://schemas.microsoft.com/office/drawing/2014/main" id="{2C26477A-AC73-4E20-9DFB-A0AFE44269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2978" y="1479346"/>
              <a:ext cx="759448" cy="783255"/>
            </a:xfrm>
            <a:prstGeom prst="rect">
              <a:avLst/>
            </a:prstGeom>
          </p:spPr>
        </p:pic>
      </p:grpSp>
      <p:grpSp>
        <p:nvGrpSpPr>
          <p:cNvPr id="44" name="Group 43">
            <a:extLst>
              <a:ext uri="{FF2B5EF4-FFF2-40B4-BE49-F238E27FC236}">
                <a16:creationId xmlns:a16="http://schemas.microsoft.com/office/drawing/2014/main" id="{A7B116C8-7870-4BCF-86F6-6D358A7CB16E}"/>
              </a:ext>
            </a:extLst>
          </p:cNvPr>
          <p:cNvGrpSpPr/>
          <p:nvPr/>
        </p:nvGrpSpPr>
        <p:grpSpPr>
          <a:xfrm>
            <a:off x="3868752" y="3608100"/>
            <a:ext cx="1525272" cy="1306800"/>
            <a:chOff x="4962735" y="3267711"/>
            <a:chExt cx="2033697" cy="1742399"/>
          </a:xfrm>
        </p:grpSpPr>
        <p:pic>
          <p:nvPicPr>
            <p:cNvPr id="35" name="Picture 34">
              <a:extLst>
                <a:ext uri="{FF2B5EF4-FFF2-40B4-BE49-F238E27FC236}">
                  <a16:creationId xmlns:a16="http://schemas.microsoft.com/office/drawing/2014/main" id="{A267B87A-67CA-40B8-8488-5A7E55014C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2735" y="3267711"/>
              <a:ext cx="835603" cy="1742399"/>
            </a:xfrm>
            <a:prstGeom prst="rect">
              <a:avLst/>
            </a:prstGeom>
          </p:spPr>
        </p:pic>
        <p:pic>
          <p:nvPicPr>
            <p:cNvPr id="38" name="Picture 37">
              <a:extLst>
                <a:ext uri="{FF2B5EF4-FFF2-40B4-BE49-F238E27FC236}">
                  <a16:creationId xmlns:a16="http://schemas.microsoft.com/office/drawing/2014/main" id="{E59C8348-5A4F-4F89-A4E5-BE2FFDC0D5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6984" y="3880761"/>
              <a:ext cx="759448" cy="783255"/>
            </a:xfrm>
            <a:prstGeom prst="rect">
              <a:avLst/>
            </a:prstGeom>
          </p:spPr>
        </p:pic>
      </p:grpSp>
      <p:grpSp>
        <p:nvGrpSpPr>
          <p:cNvPr id="105" name="Group 104">
            <a:extLst>
              <a:ext uri="{FF2B5EF4-FFF2-40B4-BE49-F238E27FC236}">
                <a16:creationId xmlns:a16="http://schemas.microsoft.com/office/drawing/2014/main" id="{A7193C2F-789D-46BA-9EAB-B124A3B0516D}"/>
              </a:ext>
            </a:extLst>
          </p:cNvPr>
          <p:cNvGrpSpPr/>
          <p:nvPr/>
        </p:nvGrpSpPr>
        <p:grpSpPr>
          <a:xfrm>
            <a:off x="3647479" y="1108913"/>
            <a:ext cx="1919039" cy="4417234"/>
            <a:chOff x="4863300" y="381000"/>
            <a:chExt cx="2558718" cy="5889646"/>
          </a:xfrm>
        </p:grpSpPr>
        <p:sp>
          <p:nvSpPr>
            <p:cNvPr id="79" name="Rectangle 78">
              <a:extLst>
                <a:ext uri="{FF2B5EF4-FFF2-40B4-BE49-F238E27FC236}">
                  <a16:creationId xmlns:a16="http://schemas.microsoft.com/office/drawing/2014/main" id="{F64F203A-1C3F-41B2-A61E-CB042C51101C}"/>
                </a:ext>
              </a:extLst>
            </p:cNvPr>
            <p:cNvSpPr/>
            <p:nvPr/>
          </p:nvSpPr>
          <p:spPr>
            <a:xfrm>
              <a:off x="4863302" y="381000"/>
              <a:ext cx="2558716" cy="530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5" name="TextBox 94">
              <a:extLst>
                <a:ext uri="{FF2B5EF4-FFF2-40B4-BE49-F238E27FC236}">
                  <a16:creationId xmlns:a16="http://schemas.microsoft.com/office/drawing/2014/main" id="{6646114E-6A47-4358-AB99-FA72E1CD3B62}"/>
                </a:ext>
              </a:extLst>
            </p:cNvPr>
            <p:cNvSpPr txBox="1"/>
            <p:nvPr/>
          </p:nvSpPr>
          <p:spPr>
            <a:xfrm>
              <a:off x="4863300" y="5683205"/>
              <a:ext cx="2558717" cy="587441"/>
            </a:xfrm>
            <a:prstGeom prst="rect">
              <a:avLst/>
            </a:prstGeom>
            <a:noFill/>
            <a:ln>
              <a:noFill/>
            </a:ln>
          </p:spPr>
          <p:txBody>
            <a:bodyPr vert="horz" wrap="square" lIns="0" tIns="81000" rIns="0" bIns="81000" rtlCol="0" anchor="ctr">
              <a:spAutoFit/>
            </a:bodyPr>
            <a:lstStyle>
              <a:defPPr>
                <a:defRPr lang="en-US"/>
              </a:defPPr>
              <a:lvl1pPr algn="ctr">
                <a:tabLst>
                  <a:tab pos="407194" algn="l"/>
                </a:tabLst>
                <a:defRPr b="1">
                  <a:latin typeface="Calibri" panose="020F0502020204030204" pitchFamily="34" charset="0"/>
                  <a:cs typeface="Calibri" panose="020F0502020204030204" pitchFamily="34" charset="0"/>
                </a:defRPr>
              </a:lvl1pPr>
            </a:lstStyle>
            <a:p>
              <a:r>
                <a:rPr lang="nl-NL" dirty="0" err="1"/>
                <a:t>Approve</a:t>
              </a:r>
              <a:endParaRPr lang="nl-NL" dirty="0"/>
            </a:p>
          </p:txBody>
        </p:sp>
      </p:grpSp>
      <p:grpSp>
        <p:nvGrpSpPr>
          <p:cNvPr id="106" name="Group 105">
            <a:extLst>
              <a:ext uri="{FF2B5EF4-FFF2-40B4-BE49-F238E27FC236}">
                <a16:creationId xmlns:a16="http://schemas.microsoft.com/office/drawing/2014/main" id="{DC136E76-137B-4DF1-A73B-D6114279B115}"/>
              </a:ext>
            </a:extLst>
          </p:cNvPr>
          <p:cNvGrpSpPr/>
          <p:nvPr/>
        </p:nvGrpSpPr>
        <p:grpSpPr>
          <a:xfrm>
            <a:off x="7134904" y="1104900"/>
            <a:ext cx="1866203" cy="3979069"/>
            <a:chOff x="9513197" y="375644"/>
            <a:chExt cx="2488270" cy="5305425"/>
          </a:xfrm>
        </p:grpSpPr>
        <p:sp>
          <p:nvSpPr>
            <p:cNvPr id="80" name="Rectangle 79">
              <a:extLst>
                <a:ext uri="{FF2B5EF4-FFF2-40B4-BE49-F238E27FC236}">
                  <a16:creationId xmlns:a16="http://schemas.microsoft.com/office/drawing/2014/main" id="{37662A4E-034C-4CAF-B7BB-3B4FEEC061C1}"/>
                </a:ext>
              </a:extLst>
            </p:cNvPr>
            <p:cNvSpPr/>
            <p:nvPr/>
          </p:nvSpPr>
          <p:spPr>
            <a:xfrm>
              <a:off x="9513197" y="375644"/>
              <a:ext cx="2469254" cy="530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6" name="TextBox 95">
              <a:extLst>
                <a:ext uri="{FF2B5EF4-FFF2-40B4-BE49-F238E27FC236}">
                  <a16:creationId xmlns:a16="http://schemas.microsoft.com/office/drawing/2014/main" id="{45B80030-F6EA-4DE9-8C33-B65BC7B5648B}"/>
                </a:ext>
              </a:extLst>
            </p:cNvPr>
            <p:cNvSpPr txBox="1"/>
            <p:nvPr/>
          </p:nvSpPr>
          <p:spPr>
            <a:xfrm>
              <a:off x="9532212" y="4580102"/>
              <a:ext cx="2469255" cy="587441"/>
            </a:xfrm>
            <a:prstGeom prst="rect">
              <a:avLst/>
            </a:prstGeom>
            <a:noFill/>
            <a:ln>
              <a:noFill/>
            </a:ln>
          </p:spPr>
          <p:txBody>
            <a:bodyPr vert="horz" wrap="square" lIns="0" tIns="81000" rIns="0" bIns="81000" rtlCol="0" anchor="ctr">
              <a:spAutoFit/>
            </a:bodyPr>
            <a:lstStyle/>
            <a:p>
              <a:pPr algn="ctr">
                <a:tabLst>
                  <a:tab pos="407194" algn="l"/>
                </a:tabLst>
              </a:pPr>
              <a:r>
                <a:rPr lang="nl-NL" b="1" dirty="0">
                  <a:latin typeface="Calibri" panose="020F0502020204030204" pitchFamily="34" charset="0"/>
                  <a:cs typeface="Calibri" panose="020F0502020204030204" pitchFamily="34" charset="0"/>
                </a:rPr>
                <a:t>Detail </a:t>
              </a:r>
              <a:r>
                <a:rPr lang="nl-NL" b="1" dirty="0" err="1">
                  <a:latin typeface="Calibri" panose="020F0502020204030204" pitchFamily="34" charset="0"/>
                  <a:cs typeface="Calibri" panose="020F0502020204030204" pitchFamily="34" charset="0"/>
                </a:rPr>
                <a:t>Estimating</a:t>
              </a:r>
              <a:endParaRPr lang="nl-NL" b="1" dirty="0">
                <a:latin typeface="Calibri" panose="020F0502020204030204" pitchFamily="34" charset="0"/>
                <a:cs typeface="Calibri" panose="020F0502020204030204" pitchFamily="34" charset="0"/>
              </a:endParaRPr>
            </a:p>
          </p:txBody>
        </p:sp>
      </p:grpSp>
      <p:pic>
        <p:nvPicPr>
          <p:cNvPr id="97" name="Graphic 96">
            <a:extLst>
              <a:ext uri="{FF2B5EF4-FFF2-40B4-BE49-F238E27FC236}">
                <a16:creationId xmlns:a16="http://schemas.microsoft.com/office/drawing/2014/main" id="{7FF11849-F293-4E3C-A0C0-B840E802EE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9159" y="2819305"/>
            <a:ext cx="1853410" cy="1053796"/>
          </a:xfrm>
          <a:prstGeom prst="rect">
            <a:avLst/>
          </a:prstGeom>
        </p:spPr>
      </p:pic>
      <p:pic>
        <p:nvPicPr>
          <p:cNvPr id="29" name="Picture 28">
            <a:extLst>
              <a:ext uri="{FF2B5EF4-FFF2-40B4-BE49-F238E27FC236}">
                <a16:creationId xmlns:a16="http://schemas.microsoft.com/office/drawing/2014/main" id="{7DE75841-E590-40E7-9810-B00A631EC8D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0421" y="2438286"/>
            <a:ext cx="791115" cy="1649635"/>
          </a:xfrm>
          <a:prstGeom prst="rect">
            <a:avLst/>
          </a:prstGeom>
        </p:spPr>
      </p:pic>
      <p:sp>
        <p:nvSpPr>
          <p:cNvPr id="39" name="Title 2">
            <a:extLst>
              <a:ext uri="{FF2B5EF4-FFF2-40B4-BE49-F238E27FC236}">
                <a16:creationId xmlns:a16="http://schemas.microsoft.com/office/drawing/2014/main" id="{93C39503-D04F-4A6E-B9C7-8B69D721E9DE}"/>
              </a:ext>
            </a:extLst>
          </p:cNvPr>
          <p:cNvSpPr txBox="1">
            <a:spLocks/>
          </p:cNvSpPr>
          <p:nvPr/>
        </p:nvSpPr>
        <p:spPr>
          <a:xfrm>
            <a:off x="483991" y="419100"/>
            <a:ext cx="8176022" cy="576791"/>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kern="1200" cap="none" spc="38" baseline="0">
                <a:solidFill>
                  <a:schemeClr val="tx1"/>
                </a:solidFill>
                <a:latin typeface="+mj-lt"/>
                <a:ea typeface="Fira Sans" panose="020B0503050000020004" pitchFamily="34" charset="0"/>
                <a:cs typeface="+mj-cs"/>
              </a:defRPr>
            </a:lvl1pPr>
          </a:lstStyle>
          <a:p>
            <a:r>
              <a:rPr lang="nl-NL" sz="2800" dirty="0"/>
              <a:t>Field Change Management</a:t>
            </a:r>
          </a:p>
        </p:txBody>
      </p:sp>
      <p:sp>
        <p:nvSpPr>
          <p:cNvPr id="40" name="Title 2">
            <a:extLst>
              <a:ext uri="{FF2B5EF4-FFF2-40B4-BE49-F238E27FC236}">
                <a16:creationId xmlns:a16="http://schemas.microsoft.com/office/drawing/2014/main" id="{00B5F75D-6D7F-42BC-B60A-D8E69C623583}"/>
              </a:ext>
            </a:extLst>
          </p:cNvPr>
          <p:cNvSpPr txBox="1">
            <a:spLocks/>
          </p:cNvSpPr>
          <p:nvPr/>
        </p:nvSpPr>
        <p:spPr>
          <a:xfrm>
            <a:off x="483991" y="1028700"/>
            <a:ext cx="8176022" cy="327025"/>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kern="1200" cap="none" spc="38" baseline="0">
                <a:solidFill>
                  <a:schemeClr val="tx1"/>
                </a:solidFill>
                <a:latin typeface="+mj-lt"/>
                <a:ea typeface="Fira Sans" panose="020B0503050000020004" pitchFamily="34" charset="0"/>
                <a:cs typeface="+mj-cs"/>
              </a:defRPr>
            </a:lvl1pPr>
          </a:lstStyle>
          <a:p>
            <a:endParaRPr lang="nl-NL" sz="1600" i="1" dirty="0">
              <a:solidFill>
                <a:schemeClr val="accent1"/>
              </a:solidFill>
            </a:endParaRPr>
          </a:p>
        </p:txBody>
      </p:sp>
      <p:pic>
        <p:nvPicPr>
          <p:cNvPr id="12" name="Graphic 11">
            <a:extLst>
              <a:ext uri="{FF2B5EF4-FFF2-40B4-BE49-F238E27FC236}">
                <a16:creationId xmlns:a16="http://schemas.microsoft.com/office/drawing/2014/main" id="{FB1B422F-1D5B-4EDC-A6FD-B6240F93A0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44547" y="2701798"/>
            <a:ext cx="123893" cy="123893"/>
          </a:xfrm>
          <a:prstGeom prst="rect">
            <a:avLst/>
          </a:prstGeom>
        </p:spPr>
      </p:pic>
      <p:pic>
        <p:nvPicPr>
          <p:cNvPr id="42" name="Graphic 41">
            <a:extLst>
              <a:ext uri="{FF2B5EF4-FFF2-40B4-BE49-F238E27FC236}">
                <a16:creationId xmlns:a16="http://schemas.microsoft.com/office/drawing/2014/main" id="{98CE155D-A793-4E28-BFE7-F81DD2AA831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44547" y="3926570"/>
            <a:ext cx="123893" cy="123893"/>
          </a:xfrm>
          <a:prstGeom prst="rect">
            <a:avLst/>
          </a:prstGeom>
        </p:spPr>
      </p:pic>
    </p:spTree>
    <p:extLst>
      <p:ext uri="{BB962C8B-B14F-4D97-AF65-F5344CB8AC3E}">
        <p14:creationId xmlns:p14="http://schemas.microsoft.com/office/powerpoint/2010/main" val="35994943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64" presetClass="path" presetSubtype="0" accel="9333" decel="90667" fill="hold" grpId="1" nodeType="withEffect">
                                  <p:stCondLst>
                                    <p:cond delay="0"/>
                                  </p:stCondLst>
                                  <p:childTnLst>
                                    <p:animMotion origin="layout" path="M 0 0.05583 L 0 -1.11111E-6 " pathEditMode="relative" rAng="0" ptsTypes="AA">
                                      <p:cBhvr>
                                        <p:cTn id="9" dur="750" fill="hold"/>
                                        <p:tgtEl>
                                          <p:spTgt spid="39"/>
                                        </p:tgtEl>
                                        <p:attrNameLst>
                                          <p:attrName>ppt_x</p:attrName>
                                          <p:attrName>ppt_y</p:attrName>
                                        </p:attrNameLst>
                                      </p:cBhvr>
                                      <p:rCtr x="0" y="-2806"/>
                                    </p:animMotion>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50"/>
                                  </p:stCondLst>
                                  <p:endCondLst>
                                    <p:cond evt="begin" delay="0">
                                      <p:tn val="15"/>
                                    </p:cond>
                                  </p:end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64" presetClass="path" presetSubtype="0" accel="9333" decel="90667" fill="hold" grpId="1" nodeType="withEffect" nodePh="1">
                                  <p:stCondLst>
                                    <p:cond delay="0"/>
                                  </p:stCondLst>
                                  <p:endCondLst>
                                    <p:cond evt="begin" delay="0">
                                      <p:tn val="18"/>
                                    </p:cond>
                                  </p:endCondLst>
                                  <p:childTnLst>
                                    <p:animMotion origin="layout" path="M 0 0.05583 L 0 0 " pathEditMode="relative" rAng="0" ptsTypes="AA">
                                      <p:cBhvr>
                                        <p:cTn id="19" dur="750" fill="hold"/>
                                        <p:tgtEl>
                                          <p:spTgt spid="40"/>
                                        </p:tgtEl>
                                        <p:attrNameLst>
                                          <p:attrName>ppt_x</p:attrName>
                                          <p:attrName>ppt_y</p:attrName>
                                        </p:attrNameLst>
                                      </p:cBhvr>
                                      <p:rCtr x="0" y="-2806"/>
                                    </p:animMotion>
                                  </p:childTnLst>
                                </p:cTn>
                              </p:par>
                            </p:childTnLst>
                          </p:cTn>
                        </p:par>
                        <p:par>
                          <p:cTn id="20" fill="hold">
                            <p:stCondLst>
                              <p:cond delay="750"/>
                            </p:stCondLst>
                            <p:childTnLst>
                              <p:par>
                                <p:cTn id="21" presetID="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childTnLst>
                          </p:cTn>
                        </p:par>
                        <p:par>
                          <p:cTn id="27" fill="hold">
                            <p:stCondLst>
                              <p:cond delay="750"/>
                            </p:stCondLst>
                            <p:childTnLst>
                              <p:par>
                                <p:cTn id="28" presetID="10" presetClass="entr" presetSubtype="0" fill="hold" grpId="0"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childTnLst>
                          </p:cTn>
                        </p:par>
                        <p:par>
                          <p:cTn id="31" fill="hold">
                            <p:stCondLst>
                              <p:cond delay="1250"/>
                            </p:stCondLst>
                            <p:childTnLst>
                              <p:par>
                                <p:cTn id="32" presetID="2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childTnLst>
                          </p:cTn>
                        </p:par>
                        <p:par>
                          <p:cTn id="35" fill="hold">
                            <p:stCondLst>
                              <p:cond delay="1750"/>
                            </p:stCondLst>
                            <p:childTnLst>
                              <p:par>
                                <p:cTn id="36" presetID="10"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par>
                          <p:cTn id="39" fill="hold">
                            <p:stCondLst>
                              <p:cond delay="2250"/>
                            </p:stCondLst>
                            <p:childTnLst>
                              <p:par>
                                <p:cTn id="40" presetID="10" presetClass="entr" presetSubtype="0" fill="hold" grpId="0"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childTnLst>
                          </p:cTn>
                        </p:par>
                        <p:par>
                          <p:cTn id="43" fill="hold">
                            <p:stCondLst>
                              <p:cond delay="2750"/>
                            </p:stCondLst>
                            <p:childTnLst>
                              <p:par>
                                <p:cTn id="44" presetID="22" presetClass="entr" presetSubtype="8" fill="hold"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left)">
                                      <p:cBhvr>
                                        <p:cTn id="46" dur="500"/>
                                        <p:tgtEl>
                                          <p:spTgt spid="61"/>
                                        </p:tgtEl>
                                      </p:cBhvr>
                                    </p:animEffect>
                                  </p:childTnLst>
                                </p:cTn>
                              </p:par>
                            </p:childTnLst>
                          </p:cTn>
                        </p:par>
                        <p:par>
                          <p:cTn id="47" fill="hold">
                            <p:stCondLst>
                              <p:cond delay="3250"/>
                            </p:stCondLst>
                            <p:childTnLst>
                              <p:par>
                                <p:cTn id="48" presetID="10" presetClass="entr" presetSubtype="0"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500"/>
                                        <p:tgtEl>
                                          <p:spTgt spid="74"/>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wipe(left)">
                                      <p:cBhvr>
                                        <p:cTn id="62" dur="500"/>
                                        <p:tgtEl>
                                          <p:spTgt spid="76"/>
                                        </p:tgtEl>
                                      </p:cBhvr>
                                    </p:animEffect>
                                  </p:childTnLst>
                                </p:cTn>
                              </p:par>
                              <p:par>
                                <p:cTn id="63" presetID="22" presetClass="entr" presetSubtype="8"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wipe(left)">
                                      <p:cBhvr>
                                        <p:cTn id="65" dur="500"/>
                                        <p:tgtEl>
                                          <p:spTgt spid="72"/>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fade">
                                      <p:cBhvr>
                                        <p:cTn id="69" dur="500"/>
                                        <p:tgtEl>
                                          <p:spTgt spid="97"/>
                                        </p:tgtEl>
                                      </p:cBhvr>
                                    </p:animEffect>
                                  </p:childTnLst>
                                </p:cTn>
                              </p:par>
                              <p:par>
                                <p:cTn id="70" presetID="1" presetClass="entr" presetSubtype="0" fill="hold" nodeType="withEffect">
                                  <p:stCondLst>
                                    <p:cond delay="0"/>
                                  </p:stCondLst>
                                  <p:childTnLst>
                                    <p:set>
                                      <p:cBhvr>
                                        <p:cTn id="71"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74" grpId="0" animBg="1"/>
      <p:bldP spid="77" grpId="0" animBg="1"/>
      <p:bldP spid="39" grpId="0"/>
      <p:bldP spid="39" grpId="1"/>
      <p:bldP spid="40" grpId="0"/>
      <p:bldP spid="40"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81AD5A8-7152-47B1-BF6D-AE9BECEA78B2}"/>
              </a:ext>
            </a:extLst>
          </p:cNvPr>
          <p:cNvSpPr>
            <a:spLocks noGrp="1"/>
          </p:cNvSpPr>
          <p:nvPr>
            <p:ph type="title"/>
          </p:nvPr>
        </p:nvSpPr>
        <p:spPr>
          <a:xfrm>
            <a:off x="483991" y="419100"/>
            <a:ext cx="8176022" cy="576791"/>
          </a:xfrm>
        </p:spPr>
        <p:txBody>
          <a:bodyPr>
            <a:normAutofit/>
          </a:bodyPr>
          <a:lstStyle/>
          <a:p>
            <a:r>
              <a:rPr lang="nl-NL" sz="2800" dirty="0" err="1"/>
              <a:t>Progress</a:t>
            </a:r>
            <a:r>
              <a:rPr lang="nl-NL" sz="2800" dirty="0"/>
              <a:t> &amp; Cost Control</a:t>
            </a:r>
          </a:p>
        </p:txBody>
      </p:sp>
      <p:sp>
        <p:nvSpPr>
          <p:cNvPr id="10" name="Title 2">
            <a:extLst>
              <a:ext uri="{FF2B5EF4-FFF2-40B4-BE49-F238E27FC236}">
                <a16:creationId xmlns:a16="http://schemas.microsoft.com/office/drawing/2014/main" id="{05D36CF8-DDE7-4260-9CB0-1977886F5289}"/>
              </a:ext>
            </a:extLst>
          </p:cNvPr>
          <p:cNvSpPr txBox="1">
            <a:spLocks/>
          </p:cNvSpPr>
          <p:nvPr/>
        </p:nvSpPr>
        <p:spPr>
          <a:xfrm>
            <a:off x="483991" y="876300"/>
            <a:ext cx="8176022" cy="327025"/>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kern="1200" cap="none" spc="38" baseline="0">
                <a:solidFill>
                  <a:schemeClr val="tx1"/>
                </a:solidFill>
                <a:latin typeface="+mj-lt"/>
                <a:ea typeface="Fira Sans" panose="020B0503050000020004" pitchFamily="34" charset="0"/>
                <a:cs typeface="+mj-cs"/>
              </a:defRPr>
            </a:lvl1pPr>
          </a:lstStyle>
          <a:p>
            <a:r>
              <a:rPr lang="nl-NL" sz="1600" i="1" dirty="0">
                <a:solidFill>
                  <a:schemeClr val="accent1"/>
                </a:solidFill>
              </a:rPr>
              <a:t>S-Curves</a:t>
            </a:r>
          </a:p>
        </p:txBody>
      </p:sp>
      <p:sp>
        <p:nvSpPr>
          <p:cNvPr id="6" name="Rectangle 5">
            <a:extLst>
              <a:ext uri="{FF2B5EF4-FFF2-40B4-BE49-F238E27FC236}">
                <a16:creationId xmlns:a16="http://schemas.microsoft.com/office/drawing/2014/main" id="{997A90D7-D186-4136-8DF7-859C112E3665}"/>
              </a:ext>
            </a:extLst>
          </p:cNvPr>
          <p:cNvSpPr/>
          <p:nvPr/>
        </p:nvSpPr>
        <p:spPr>
          <a:xfrm>
            <a:off x="7056738" y="2465494"/>
            <a:ext cx="457200" cy="193142"/>
          </a:xfrm>
          <a:prstGeom prst="rect">
            <a:avLst/>
          </a:prstGeom>
          <a:solidFill>
            <a:srgbClr val="AB3C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id="{7E270E03-9E76-42BA-8A29-B9744E26F73E}"/>
              </a:ext>
            </a:extLst>
          </p:cNvPr>
          <p:cNvSpPr/>
          <p:nvPr/>
        </p:nvSpPr>
        <p:spPr>
          <a:xfrm>
            <a:off x="7051297" y="2879343"/>
            <a:ext cx="457200" cy="193142"/>
          </a:xfrm>
          <a:prstGeom prst="rect">
            <a:avLst/>
          </a:prstGeom>
          <a:solidFill>
            <a:srgbClr val="B9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id="{BA7DD61F-016B-4235-839B-2AEBC6CFC536}"/>
              </a:ext>
            </a:extLst>
          </p:cNvPr>
          <p:cNvSpPr/>
          <p:nvPr/>
        </p:nvSpPr>
        <p:spPr>
          <a:xfrm>
            <a:off x="7051297" y="3299370"/>
            <a:ext cx="457200" cy="193142"/>
          </a:xfrm>
          <a:prstGeom prst="rect">
            <a:avLst/>
          </a:prstGeom>
          <a:solidFill>
            <a:srgbClr val="3D3C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7864519E-7B1B-418C-B5F3-4B69C83A8A2F}"/>
              </a:ext>
            </a:extLst>
          </p:cNvPr>
          <p:cNvSpPr/>
          <p:nvPr/>
        </p:nvSpPr>
        <p:spPr>
          <a:xfrm>
            <a:off x="7051297" y="3719397"/>
            <a:ext cx="457200" cy="193142"/>
          </a:xfrm>
          <a:prstGeom prst="rect">
            <a:avLst/>
          </a:prstGeom>
          <a:solidFill>
            <a:srgbClr val="51B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 Placeholder 1">
            <a:extLst>
              <a:ext uri="{FF2B5EF4-FFF2-40B4-BE49-F238E27FC236}">
                <a16:creationId xmlns:a16="http://schemas.microsoft.com/office/drawing/2014/main" id="{6573852B-38ED-4562-9C70-80D358E44311}"/>
              </a:ext>
            </a:extLst>
          </p:cNvPr>
          <p:cNvSpPr txBox="1">
            <a:spLocks/>
          </p:cNvSpPr>
          <p:nvPr/>
        </p:nvSpPr>
        <p:spPr>
          <a:xfrm>
            <a:off x="7543800" y="2324101"/>
            <a:ext cx="1524000" cy="1828800"/>
          </a:xfrm>
          <a:prstGeom prst="rect">
            <a:avLst/>
          </a:prstGeom>
        </p:spPr>
        <p:txBody>
          <a:bodyPr/>
          <a:lstStyle>
            <a:lvl1pPr marL="257175" indent="-257175" algn="l" defTabSz="685800" rtl="0" eaLnBrk="1" latinLnBrk="0" hangingPunct="1">
              <a:spcBef>
                <a:spcPct val="20000"/>
              </a:spcBef>
              <a:buClr>
                <a:schemeClr val="accent1"/>
              </a:buClr>
              <a:buSzPct val="80000"/>
              <a:buFont typeface="Wingdings" panose="05000000000000000000" pitchFamily="2" charset="2"/>
              <a:buChar char="§"/>
              <a:defRPr sz="2400" kern="1200" spc="38" baseline="0">
                <a:solidFill>
                  <a:schemeClr val="tx1"/>
                </a:solidFill>
                <a:latin typeface="+mj-lt"/>
                <a:ea typeface="Open Sans" panose="020B0606030504020204" pitchFamily="34" charset="0"/>
                <a:cs typeface="Open Sans" panose="020B0606030504020204" pitchFamily="34" charset="0"/>
              </a:defRPr>
            </a:lvl1pPr>
            <a:lvl2pPr marL="557213" indent="-214313" algn="l" defTabSz="685800" rtl="0" eaLnBrk="1" latinLnBrk="0" hangingPunct="1">
              <a:spcBef>
                <a:spcPct val="20000"/>
              </a:spcBef>
              <a:buClr>
                <a:schemeClr val="accent1"/>
              </a:buClr>
              <a:buSzPct val="80000"/>
              <a:buFont typeface="Wingdings" panose="05000000000000000000" pitchFamily="2" charset="2"/>
              <a:buChar char="§"/>
              <a:defRPr sz="2100" kern="1200" spc="38" baseline="0">
                <a:solidFill>
                  <a:schemeClr val="tx1"/>
                </a:solidFill>
                <a:latin typeface="+mj-lt"/>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chemeClr val="accent1"/>
              </a:buClr>
              <a:buSzPct val="80000"/>
              <a:buFont typeface="Wingdings" panose="05000000000000000000" pitchFamily="2" charset="2"/>
              <a:buChar char="§"/>
              <a:defRPr sz="1800" kern="1200" spc="38" baseline="0">
                <a:solidFill>
                  <a:schemeClr val="tx1"/>
                </a:solidFill>
                <a:latin typeface="+mj-lt"/>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50000"/>
              </a:lnSpc>
              <a:buNone/>
            </a:pPr>
            <a:r>
              <a:rPr lang="en-GB" sz="1600" dirty="0"/>
              <a:t>Baseline</a:t>
            </a:r>
          </a:p>
          <a:p>
            <a:pPr marL="0" indent="0">
              <a:lnSpc>
                <a:spcPct val="150000"/>
              </a:lnSpc>
              <a:buNone/>
            </a:pPr>
            <a:r>
              <a:rPr lang="en-GB" sz="1600" dirty="0"/>
              <a:t>Earned cost</a:t>
            </a:r>
          </a:p>
          <a:p>
            <a:pPr marL="0" indent="0">
              <a:lnSpc>
                <a:spcPct val="150000"/>
              </a:lnSpc>
              <a:buNone/>
            </a:pPr>
            <a:r>
              <a:rPr lang="en-GB" sz="1600" dirty="0"/>
              <a:t>Commitments</a:t>
            </a:r>
          </a:p>
          <a:p>
            <a:pPr marL="0" indent="0">
              <a:lnSpc>
                <a:spcPct val="150000"/>
              </a:lnSpc>
              <a:buNone/>
            </a:pPr>
            <a:r>
              <a:rPr lang="en-GB" sz="1600" dirty="0"/>
              <a:t>Actuals</a:t>
            </a:r>
          </a:p>
        </p:txBody>
      </p:sp>
      <p:pic>
        <p:nvPicPr>
          <p:cNvPr id="2" name="Picture 1">
            <a:extLst>
              <a:ext uri="{FF2B5EF4-FFF2-40B4-BE49-F238E27FC236}">
                <a16:creationId xmlns:a16="http://schemas.microsoft.com/office/drawing/2014/main" id="{BD788D86-CD9F-482F-B549-5C0C9FE7E126}"/>
              </a:ext>
            </a:extLst>
          </p:cNvPr>
          <p:cNvPicPr>
            <a:picLocks noChangeAspect="1"/>
          </p:cNvPicPr>
          <p:nvPr/>
        </p:nvPicPr>
        <p:blipFill>
          <a:blip r:embed="rId2"/>
          <a:stretch>
            <a:fillRect/>
          </a:stretch>
        </p:blipFill>
        <p:spPr>
          <a:xfrm>
            <a:off x="263903" y="1580751"/>
            <a:ext cx="6594097" cy="3410349"/>
          </a:xfrm>
          <a:prstGeom prst="rect">
            <a:avLst/>
          </a:prstGeom>
        </p:spPr>
      </p:pic>
      <p:pic>
        <p:nvPicPr>
          <p:cNvPr id="4" name="Picture 3">
            <a:extLst>
              <a:ext uri="{FF2B5EF4-FFF2-40B4-BE49-F238E27FC236}">
                <a16:creationId xmlns:a16="http://schemas.microsoft.com/office/drawing/2014/main" id="{3E353EB0-AF8B-46DA-ADCF-50A64D297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5288" y="4924799"/>
            <a:ext cx="923925" cy="580753"/>
          </a:xfrm>
          <a:prstGeom prst="rect">
            <a:avLst/>
          </a:prstGeom>
        </p:spPr>
      </p:pic>
    </p:spTree>
    <p:extLst>
      <p:ext uri="{BB962C8B-B14F-4D97-AF65-F5344CB8AC3E}">
        <p14:creationId xmlns:p14="http://schemas.microsoft.com/office/powerpoint/2010/main" val="2532129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64" presetClass="path" presetSubtype="0" accel="9333" decel="90667" fill="hold" grpId="1" nodeType="withEffect">
                                  <p:stCondLst>
                                    <p:cond delay="0"/>
                                  </p:stCondLst>
                                  <p:childTnLst>
                                    <p:animMotion origin="layout" path="M 0 0.05583 L 0 -1.11111E-6 " pathEditMode="relative" rAng="0" ptsTypes="AA">
                                      <p:cBhvr>
                                        <p:cTn id="9" dur="750" fill="hold"/>
                                        <p:tgtEl>
                                          <p:spTgt spid="9"/>
                                        </p:tgtEl>
                                        <p:attrNameLst>
                                          <p:attrName>ppt_x</p:attrName>
                                          <p:attrName>ppt_y</p:attrName>
                                        </p:attrNameLst>
                                      </p:cBhvr>
                                      <p:rCtr x="0" y="-2806"/>
                                    </p:animMotion>
                                  </p:childTnLst>
                                </p:cTn>
                              </p:par>
                              <p:par>
                                <p:cTn id="10" presetID="10" presetClass="entr" presetSubtype="0" fill="hold" grpId="0" nodeType="withEffect">
                                  <p:stCondLst>
                                    <p:cond delay="3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4" presetClass="path" presetSubtype="0" accel="9333" decel="90667" fill="hold" grpId="1" nodeType="withEffect">
                                  <p:stCondLst>
                                    <p:cond delay="50"/>
                                  </p:stCondLst>
                                  <p:childTnLst>
                                    <p:animMotion origin="layout" path="M 0 0.05584 L 0 -4.44444E-6 " pathEditMode="relative" rAng="0" ptsTypes="AA">
                                      <p:cBhvr>
                                        <p:cTn id="14" dur="750" fill="hold"/>
                                        <p:tgtEl>
                                          <p:spTgt spid="10"/>
                                        </p:tgtEl>
                                        <p:attrNameLst>
                                          <p:attrName>ppt_x</p:attrName>
                                          <p:attrName>ppt_y</p:attrName>
                                        </p:attrNameLst>
                                      </p:cBhvr>
                                      <p:rCtr x="0" y="-2806"/>
                                    </p:animMotion>
                                  </p:childTnLst>
                                </p:cTn>
                              </p:par>
                            </p:childTnLst>
                          </p:cTn>
                        </p:par>
                        <p:par>
                          <p:cTn id="15" fill="hold">
                            <p:stCondLst>
                              <p:cond delay="8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6" grpId="0" animBg="1"/>
      <p:bldP spid="11" grpId="0" animBg="1"/>
      <p:bldP spid="12" grpId="0" animBg="1"/>
      <p:bldP spid="13"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90DFDC-F3C2-4E21-83AB-E211722CC4F5}"/>
              </a:ext>
            </a:extLst>
          </p:cNvPr>
          <p:cNvSpPr/>
          <p:nvPr/>
        </p:nvSpPr>
        <p:spPr>
          <a:xfrm>
            <a:off x="7879247" y="5201112"/>
            <a:ext cx="1169643" cy="43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CF6B008E-1228-4263-9D9D-67EF05DABB9E}"/>
              </a:ext>
            </a:extLst>
          </p:cNvPr>
          <p:cNvSpPr/>
          <p:nvPr/>
        </p:nvSpPr>
        <p:spPr>
          <a:xfrm>
            <a:off x="483991" y="1355725"/>
            <a:ext cx="8244285" cy="4172949"/>
          </a:xfrm>
          <a:prstGeom prst="rect">
            <a:avLst/>
          </a:prstGeom>
          <a:ln w="12700">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0" name="Picture 39">
            <a:extLst>
              <a:ext uri="{FF2B5EF4-FFF2-40B4-BE49-F238E27FC236}">
                <a16:creationId xmlns:a16="http://schemas.microsoft.com/office/drawing/2014/main" id="{669A0DBA-8313-4A0E-898E-85590C24A70E}"/>
              </a:ext>
            </a:extLst>
          </p:cNvPr>
          <p:cNvPicPr>
            <a:picLocks noChangeAspect="1"/>
          </p:cNvPicPr>
          <p:nvPr/>
        </p:nvPicPr>
        <p:blipFill rotWithShape="1">
          <a:blip r:embed="rId3"/>
          <a:srcRect l="26847" t="62179" r="53117" b="6067"/>
          <a:stretch/>
        </p:blipFill>
        <p:spPr>
          <a:xfrm>
            <a:off x="2715753" y="4106640"/>
            <a:ext cx="1577772" cy="1341646"/>
          </a:xfrm>
          <a:prstGeom prst="rect">
            <a:avLst/>
          </a:prstGeom>
        </p:spPr>
      </p:pic>
      <p:sp>
        <p:nvSpPr>
          <p:cNvPr id="9" name="Title 2">
            <a:extLst>
              <a:ext uri="{FF2B5EF4-FFF2-40B4-BE49-F238E27FC236}">
                <a16:creationId xmlns:a16="http://schemas.microsoft.com/office/drawing/2014/main" id="{681AD5A8-7152-47B1-BF6D-AE9BECEA78B2}"/>
              </a:ext>
            </a:extLst>
          </p:cNvPr>
          <p:cNvSpPr>
            <a:spLocks noGrp="1"/>
          </p:cNvSpPr>
          <p:nvPr>
            <p:ph type="title"/>
          </p:nvPr>
        </p:nvSpPr>
        <p:spPr>
          <a:xfrm>
            <a:off x="483991" y="419100"/>
            <a:ext cx="8176022" cy="576791"/>
          </a:xfrm>
        </p:spPr>
        <p:txBody>
          <a:bodyPr>
            <a:normAutofit/>
          </a:bodyPr>
          <a:lstStyle/>
          <a:p>
            <a:r>
              <a:rPr lang="en-GB" sz="2800" dirty="0"/>
              <a:t>Progress &amp; Cost Control</a:t>
            </a:r>
          </a:p>
        </p:txBody>
      </p:sp>
      <p:sp>
        <p:nvSpPr>
          <p:cNvPr id="10" name="Title 2">
            <a:extLst>
              <a:ext uri="{FF2B5EF4-FFF2-40B4-BE49-F238E27FC236}">
                <a16:creationId xmlns:a16="http://schemas.microsoft.com/office/drawing/2014/main" id="{05D36CF8-DDE7-4260-9CB0-1977886F5289}"/>
              </a:ext>
            </a:extLst>
          </p:cNvPr>
          <p:cNvSpPr txBox="1">
            <a:spLocks/>
          </p:cNvSpPr>
          <p:nvPr/>
        </p:nvSpPr>
        <p:spPr>
          <a:xfrm>
            <a:off x="483991" y="876300"/>
            <a:ext cx="8176022" cy="327025"/>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kern="1200" cap="none" spc="38" baseline="0">
                <a:solidFill>
                  <a:schemeClr val="tx1"/>
                </a:solidFill>
                <a:latin typeface="+mj-lt"/>
                <a:ea typeface="Fira Sans" panose="020B0503050000020004" pitchFamily="34" charset="0"/>
                <a:cs typeface="+mj-cs"/>
              </a:defRPr>
            </a:lvl1pPr>
          </a:lstStyle>
          <a:p>
            <a:r>
              <a:rPr lang="nl-NL" sz="1600" i="1" dirty="0">
                <a:solidFill>
                  <a:schemeClr val="accent1"/>
                </a:solidFill>
              </a:rPr>
              <a:t>Control Dashboard</a:t>
            </a:r>
          </a:p>
        </p:txBody>
      </p:sp>
      <p:pic>
        <p:nvPicPr>
          <p:cNvPr id="2" name="Picture 1">
            <a:extLst>
              <a:ext uri="{FF2B5EF4-FFF2-40B4-BE49-F238E27FC236}">
                <a16:creationId xmlns:a16="http://schemas.microsoft.com/office/drawing/2014/main" id="{D8936630-D701-4D34-9749-A1E70DF48000}"/>
              </a:ext>
            </a:extLst>
          </p:cNvPr>
          <p:cNvPicPr>
            <a:picLocks noChangeAspect="1"/>
          </p:cNvPicPr>
          <p:nvPr/>
        </p:nvPicPr>
        <p:blipFill rotWithShape="1">
          <a:blip r:embed="rId3"/>
          <a:srcRect l="1314" t="62179" r="77605" b="6067"/>
          <a:stretch/>
        </p:blipFill>
        <p:spPr>
          <a:xfrm>
            <a:off x="712156" y="4094144"/>
            <a:ext cx="1660070" cy="1341646"/>
          </a:xfrm>
          <a:prstGeom prst="rect">
            <a:avLst/>
          </a:prstGeom>
        </p:spPr>
      </p:pic>
      <p:grpSp>
        <p:nvGrpSpPr>
          <p:cNvPr id="41" name="Group 40">
            <a:extLst>
              <a:ext uri="{FF2B5EF4-FFF2-40B4-BE49-F238E27FC236}">
                <a16:creationId xmlns:a16="http://schemas.microsoft.com/office/drawing/2014/main" id="{15A759CC-D793-4B52-BB25-71F232F707C3}"/>
              </a:ext>
            </a:extLst>
          </p:cNvPr>
          <p:cNvGrpSpPr/>
          <p:nvPr/>
        </p:nvGrpSpPr>
        <p:grpSpPr>
          <a:xfrm>
            <a:off x="1142158" y="4325765"/>
            <a:ext cx="2657080" cy="1110024"/>
            <a:chOff x="1190766" y="4325765"/>
            <a:chExt cx="2657080" cy="1110024"/>
          </a:xfrm>
        </p:grpSpPr>
        <p:sp>
          <p:nvSpPr>
            <p:cNvPr id="5" name="TextBox 4">
              <a:extLst>
                <a:ext uri="{FF2B5EF4-FFF2-40B4-BE49-F238E27FC236}">
                  <a16:creationId xmlns:a16="http://schemas.microsoft.com/office/drawing/2014/main" id="{8A82563D-240D-43BC-AD17-CDD03AB86B1F}"/>
                </a:ext>
              </a:extLst>
            </p:cNvPr>
            <p:cNvSpPr txBox="1"/>
            <p:nvPr/>
          </p:nvSpPr>
          <p:spPr>
            <a:xfrm flipH="1">
              <a:off x="1318132" y="5099922"/>
              <a:ext cx="533400" cy="335867"/>
            </a:xfrm>
            <a:prstGeom prst="rect">
              <a:avLst/>
            </a:prstGeom>
            <a:solidFill>
              <a:schemeClr val="bg1"/>
            </a:solidFill>
          </p:spPr>
          <p:txBody>
            <a:bodyPr wrap="square" lIns="0" tIns="0" rIns="0" bIns="0" rtlCol="0" anchor="ctr">
              <a:noAutofit/>
            </a:bodyPr>
            <a:lstStyle/>
            <a:p>
              <a:pPr algn="ctr" defTabSz="914378">
                <a:defRPr/>
              </a:pPr>
              <a:r>
                <a:rPr lang="nl-NL" sz="1600" b="1" kern="0" dirty="0">
                  <a:latin typeface="+mj-lt"/>
                </a:rPr>
                <a:t>CPI</a:t>
              </a:r>
            </a:p>
          </p:txBody>
        </p:sp>
        <p:sp>
          <p:nvSpPr>
            <p:cNvPr id="6" name="TextBox 5">
              <a:extLst>
                <a:ext uri="{FF2B5EF4-FFF2-40B4-BE49-F238E27FC236}">
                  <a16:creationId xmlns:a16="http://schemas.microsoft.com/office/drawing/2014/main" id="{659A9BB1-E714-45BA-ACE8-5FE49E8BAC6B}"/>
                </a:ext>
              </a:extLst>
            </p:cNvPr>
            <p:cNvSpPr txBox="1"/>
            <p:nvPr/>
          </p:nvSpPr>
          <p:spPr>
            <a:xfrm flipH="1">
              <a:off x="3314446" y="5099922"/>
              <a:ext cx="533400" cy="335867"/>
            </a:xfrm>
            <a:prstGeom prst="rect">
              <a:avLst/>
            </a:prstGeom>
            <a:solidFill>
              <a:schemeClr val="bg1"/>
            </a:solidFill>
          </p:spPr>
          <p:txBody>
            <a:bodyPr wrap="square" lIns="0" tIns="0" rIns="0" bIns="0" rtlCol="0" anchor="ctr">
              <a:noAutofit/>
            </a:bodyPr>
            <a:lstStyle/>
            <a:p>
              <a:pPr algn="ctr" defTabSz="914378">
                <a:defRPr/>
              </a:pPr>
              <a:r>
                <a:rPr lang="nl-NL" sz="1600" b="1" kern="0" dirty="0">
                  <a:latin typeface="+mj-lt"/>
                </a:rPr>
                <a:t>SPI</a:t>
              </a:r>
            </a:p>
          </p:txBody>
        </p:sp>
        <p:sp>
          <p:nvSpPr>
            <p:cNvPr id="19" name="TextBox 18">
              <a:extLst>
                <a:ext uri="{FF2B5EF4-FFF2-40B4-BE49-F238E27FC236}">
                  <a16:creationId xmlns:a16="http://schemas.microsoft.com/office/drawing/2014/main" id="{DB5D3D2E-53CC-4DF8-877B-1CED3C096A4E}"/>
                </a:ext>
              </a:extLst>
            </p:cNvPr>
            <p:cNvSpPr txBox="1"/>
            <p:nvPr/>
          </p:nvSpPr>
          <p:spPr>
            <a:xfrm flipH="1">
              <a:off x="1190766" y="4404922"/>
              <a:ext cx="293653" cy="155444"/>
            </a:xfrm>
            <a:prstGeom prst="rect">
              <a:avLst/>
            </a:prstGeom>
            <a:solidFill>
              <a:schemeClr val="bg1"/>
            </a:solidFill>
          </p:spPr>
          <p:txBody>
            <a:bodyPr wrap="square" lIns="0" tIns="0" rIns="0" bIns="0" rtlCol="0" anchor="ctr">
              <a:noAutofit/>
            </a:bodyPr>
            <a:lstStyle/>
            <a:p>
              <a:pPr algn="ctr" defTabSz="914378">
                <a:defRPr/>
              </a:pPr>
              <a:r>
                <a:rPr lang="nl-NL" sz="1200" b="1" kern="0" dirty="0">
                  <a:latin typeface="+mj-lt"/>
                </a:rPr>
                <a:t>1,00</a:t>
              </a:r>
            </a:p>
          </p:txBody>
        </p:sp>
        <p:sp>
          <p:nvSpPr>
            <p:cNvPr id="20" name="TextBox 19">
              <a:extLst>
                <a:ext uri="{FF2B5EF4-FFF2-40B4-BE49-F238E27FC236}">
                  <a16:creationId xmlns:a16="http://schemas.microsoft.com/office/drawing/2014/main" id="{574194EF-AAA2-44B1-AAF1-219DB887996D}"/>
                </a:ext>
              </a:extLst>
            </p:cNvPr>
            <p:cNvSpPr txBox="1"/>
            <p:nvPr/>
          </p:nvSpPr>
          <p:spPr>
            <a:xfrm flipH="1">
              <a:off x="1674353" y="4404922"/>
              <a:ext cx="293653" cy="155444"/>
            </a:xfrm>
            <a:prstGeom prst="rect">
              <a:avLst/>
            </a:prstGeom>
            <a:solidFill>
              <a:schemeClr val="bg1"/>
            </a:solidFill>
          </p:spPr>
          <p:txBody>
            <a:bodyPr wrap="square" lIns="0" tIns="0" rIns="0" bIns="0" rtlCol="0" anchor="ctr">
              <a:noAutofit/>
            </a:bodyPr>
            <a:lstStyle/>
            <a:p>
              <a:pPr algn="ctr" defTabSz="914378">
                <a:defRPr/>
              </a:pPr>
              <a:r>
                <a:rPr lang="nl-NL" sz="1200" b="1" kern="0" dirty="0">
                  <a:latin typeface="+mj-lt"/>
                </a:rPr>
                <a:t>1,50</a:t>
              </a:r>
            </a:p>
          </p:txBody>
        </p:sp>
        <p:sp>
          <p:nvSpPr>
            <p:cNvPr id="25" name="TextBox 24">
              <a:extLst>
                <a:ext uri="{FF2B5EF4-FFF2-40B4-BE49-F238E27FC236}">
                  <a16:creationId xmlns:a16="http://schemas.microsoft.com/office/drawing/2014/main" id="{5E4EB9BA-FB90-4A68-8D4E-D80B016BA24F}"/>
                </a:ext>
              </a:extLst>
            </p:cNvPr>
            <p:cNvSpPr txBox="1"/>
            <p:nvPr/>
          </p:nvSpPr>
          <p:spPr>
            <a:xfrm flipH="1">
              <a:off x="3427975" y="4325765"/>
              <a:ext cx="293653" cy="155444"/>
            </a:xfrm>
            <a:prstGeom prst="rect">
              <a:avLst/>
            </a:prstGeom>
            <a:solidFill>
              <a:schemeClr val="bg1"/>
            </a:solidFill>
          </p:spPr>
          <p:txBody>
            <a:bodyPr wrap="square" lIns="0" tIns="0" rIns="0" bIns="0" rtlCol="0" anchor="ctr">
              <a:noAutofit/>
            </a:bodyPr>
            <a:lstStyle/>
            <a:p>
              <a:pPr algn="ctr" defTabSz="914378">
                <a:defRPr/>
              </a:pPr>
              <a:r>
                <a:rPr lang="nl-NL" sz="1200" b="1" kern="0" dirty="0">
                  <a:latin typeface="+mj-lt"/>
                </a:rPr>
                <a:t>1,0</a:t>
              </a:r>
            </a:p>
          </p:txBody>
        </p:sp>
      </p:grpSp>
      <p:grpSp>
        <p:nvGrpSpPr>
          <p:cNvPr id="23" name="Group 22">
            <a:extLst>
              <a:ext uri="{FF2B5EF4-FFF2-40B4-BE49-F238E27FC236}">
                <a16:creationId xmlns:a16="http://schemas.microsoft.com/office/drawing/2014/main" id="{9A5B40FF-23F0-4025-9BA4-976597FAD67F}"/>
              </a:ext>
            </a:extLst>
          </p:cNvPr>
          <p:cNvGrpSpPr/>
          <p:nvPr/>
        </p:nvGrpSpPr>
        <p:grpSpPr>
          <a:xfrm>
            <a:off x="7286660" y="1764494"/>
            <a:ext cx="1132424" cy="3486273"/>
            <a:chOff x="7401257" y="1764494"/>
            <a:chExt cx="1132424" cy="3486273"/>
          </a:xfrm>
        </p:grpSpPr>
        <p:sp>
          <p:nvSpPr>
            <p:cNvPr id="27" name="TextBox 26">
              <a:extLst>
                <a:ext uri="{FF2B5EF4-FFF2-40B4-BE49-F238E27FC236}">
                  <a16:creationId xmlns:a16="http://schemas.microsoft.com/office/drawing/2014/main" id="{2042CF78-D3C1-42A3-96F3-B5D366E8990C}"/>
                </a:ext>
              </a:extLst>
            </p:cNvPr>
            <p:cNvSpPr txBox="1"/>
            <p:nvPr/>
          </p:nvSpPr>
          <p:spPr>
            <a:xfrm flipH="1">
              <a:off x="7401257" y="4121833"/>
              <a:ext cx="1132424" cy="335867"/>
            </a:xfrm>
            <a:prstGeom prst="rect">
              <a:avLst/>
            </a:prstGeom>
            <a:solidFill>
              <a:schemeClr val="bg1"/>
            </a:solidFill>
          </p:spPr>
          <p:txBody>
            <a:bodyPr wrap="square" lIns="0" tIns="0" rIns="0" bIns="0" rtlCol="0" anchor="ctr">
              <a:noAutofit/>
            </a:bodyPr>
            <a:lstStyle/>
            <a:p>
              <a:pPr defTabSz="914378">
                <a:defRPr/>
              </a:pPr>
              <a:r>
                <a:rPr lang="en-GB" sz="1200" b="1" kern="0" dirty="0">
                  <a:latin typeface="+mj-lt"/>
                </a:rPr>
                <a:t>SPI Maintenance</a:t>
              </a:r>
            </a:p>
          </p:txBody>
        </p:sp>
        <p:sp>
          <p:nvSpPr>
            <p:cNvPr id="28" name="TextBox 27">
              <a:extLst>
                <a:ext uri="{FF2B5EF4-FFF2-40B4-BE49-F238E27FC236}">
                  <a16:creationId xmlns:a16="http://schemas.microsoft.com/office/drawing/2014/main" id="{8636423F-256C-4C74-8F50-CED856A0D67F}"/>
                </a:ext>
              </a:extLst>
            </p:cNvPr>
            <p:cNvSpPr txBox="1"/>
            <p:nvPr/>
          </p:nvSpPr>
          <p:spPr>
            <a:xfrm flipH="1">
              <a:off x="7401257" y="4914900"/>
              <a:ext cx="1132424" cy="335867"/>
            </a:xfrm>
            <a:prstGeom prst="rect">
              <a:avLst/>
            </a:prstGeom>
            <a:solidFill>
              <a:schemeClr val="bg1"/>
            </a:solidFill>
          </p:spPr>
          <p:txBody>
            <a:bodyPr wrap="square" lIns="0" tIns="0" rIns="0" bIns="0" rtlCol="0" anchor="ctr">
              <a:noAutofit/>
            </a:bodyPr>
            <a:lstStyle/>
            <a:p>
              <a:pPr defTabSz="914378">
                <a:defRPr/>
              </a:pPr>
              <a:r>
                <a:rPr lang="en-GB" sz="1200" b="1" kern="0" dirty="0">
                  <a:latin typeface="+mj-lt"/>
                </a:rPr>
                <a:t>SPI CAPEX</a:t>
              </a:r>
            </a:p>
          </p:txBody>
        </p:sp>
        <p:sp>
          <p:nvSpPr>
            <p:cNvPr id="29" name="TextBox 28">
              <a:extLst>
                <a:ext uri="{FF2B5EF4-FFF2-40B4-BE49-F238E27FC236}">
                  <a16:creationId xmlns:a16="http://schemas.microsoft.com/office/drawing/2014/main" id="{E2362BAF-C959-4D3B-BC7A-C5C9DA1186C9}"/>
                </a:ext>
              </a:extLst>
            </p:cNvPr>
            <p:cNvSpPr txBox="1"/>
            <p:nvPr/>
          </p:nvSpPr>
          <p:spPr>
            <a:xfrm flipH="1">
              <a:off x="7401257" y="2546258"/>
              <a:ext cx="1132424" cy="335867"/>
            </a:xfrm>
            <a:prstGeom prst="rect">
              <a:avLst/>
            </a:prstGeom>
            <a:solidFill>
              <a:schemeClr val="bg1"/>
            </a:solidFill>
          </p:spPr>
          <p:txBody>
            <a:bodyPr wrap="square" lIns="0" tIns="0" rIns="0" bIns="0" rtlCol="0" anchor="ctr">
              <a:noAutofit/>
            </a:bodyPr>
            <a:lstStyle/>
            <a:p>
              <a:pPr defTabSz="914378">
                <a:defRPr/>
              </a:pPr>
              <a:r>
                <a:rPr lang="en-GB" sz="1200" b="1" kern="0" dirty="0">
                  <a:latin typeface="+mj-lt"/>
                </a:rPr>
                <a:t>Actual/planned flanges closed</a:t>
              </a:r>
            </a:p>
          </p:txBody>
        </p:sp>
        <p:sp>
          <p:nvSpPr>
            <p:cNvPr id="30" name="TextBox 29">
              <a:extLst>
                <a:ext uri="{FF2B5EF4-FFF2-40B4-BE49-F238E27FC236}">
                  <a16:creationId xmlns:a16="http://schemas.microsoft.com/office/drawing/2014/main" id="{9FB4BC29-6F43-42C3-9CC9-947EF75B2D77}"/>
                </a:ext>
              </a:extLst>
            </p:cNvPr>
            <p:cNvSpPr txBox="1"/>
            <p:nvPr/>
          </p:nvSpPr>
          <p:spPr>
            <a:xfrm flipH="1">
              <a:off x="7401257" y="3348964"/>
              <a:ext cx="1132424" cy="335867"/>
            </a:xfrm>
            <a:prstGeom prst="rect">
              <a:avLst/>
            </a:prstGeom>
            <a:solidFill>
              <a:schemeClr val="bg1"/>
            </a:solidFill>
          </p:spPr>
          <p:txBody>
            <a:bodyPr wrap="square" lIns="0" tIns="0" rIns="0" bIns="0" rtlCol="0" anchor="ctr">
              <a:noAutofit/>
            </a:bodyPr>
            <a:lstStyle/>
            <a:p>
              <a:pPr defTabSz="914378">
                <a:defRPr/>
              </a:pPr>
              <a:r>
                <a:rPr lang="en-GB" sz="1200" b="1" kern="0" dirty="0">
                  <a:latin typeface="+mj-lt"/>
                </a:rPr>
                <a:t>Commitments</a:t>
              </a:r>
            </a:p>
          </p:txBody>
        </p:sp>
        <p:sp>
          <p:nvSpPr>
            <p:cNvPr id="31" name="TextBox 30">
              <a:extLst>
                <a:ext uri="{FF2B5EF4-FFF2-40B4-BE49-F238E27FC236}">
                  <a16:creationId xmlns:a16="http://schemas.microsoft.com/office/drawing/2014/main" id="{441ABE2B-6220-4E06-97E3-F4C272B87526}"/>
                </a:ext>
              </a:extLst>
            </p:cNvPr>
            <p:cNvSpPr txBox="1"/>
            <p:nvPr/>
          </p:nvSpPr>
          <p:spPr>
            <a:xfrm flipH="1">
              <a:off x="7401257" y="1764494"/>
              <a:ext cx="1132424" cy="335867"/>
            </a:xfrm>
            <a:prstGeom prst="rect">
              <a:avLst/>
            </a:prstGeom>
            <a:solidFill>
              <a:schemeClr val="bg1"/>
            </a:solidFill>
          </p:spPr>
          <p:txBody>
            <a:bodyPr wrap="square" lIns="0" tIns="0" rIns="0" bIns="0" rtlCol="0" anchor="ctr">
              <a:noAutofit/>
            </a:bodyPr>
            <a:lstStyle/>
            <a:p>
              <a:pPr defTabSz="914378">
                <a:defRPr/>
              </a:pPr>
              <a:r>
                <a:rPr lang="en-GB" sz="1200" b="1" kern="0" dirty="0">
                  <a:latin typeface="+mj-lt"/>
                </a:rPr>
                <a:t>Flanges closed</a:t>
              </a:r>
            </a:p>
          </p:txBody>
        </p:sp>
      </p:grpSp>
      <p:grpSp>
        <p:nvGrpSpPr>
          <p:cNvPr id="37" name="Group 36">
            <a:extLst>
              <a:ext uri="{FF2B5EF4-FFF2-40B4-BE49-F238E27FC236}">
                <a16:creationId xmlns:a16="http://schemas.microsoft.com/office/drawing/2014/main" id="{D5D703DA-9028-4413-88AF-B5524D217798}"/>
              </a:ext>
            </a:extLst>
          </p:cNvPr>
          <p:cNvGrpSpPr/>
          <p:nvPr/>
        </p:nvGrpSpPr>
        <p:grpSpPr>
          <a:xfrm>
            <a:off x="4873553" y="1479777"/>
            <a:ext cx="2368122" cy="3956012"/>
            <a:chOff x="4988150" y="1479777"/>
            <a:chExt cx="2368122" cy="3956012"/>
          </a:xfrm>
        </p:grpSpPr>
        <p:pic>
          <p:nvPicPr>
            <p:cNvPr id="24" name="Picture 23">
              <a:extLst>
                <a:ext uri="{FF2B5EF4-FFF2-40B4-BE49-F238E27FC236}">
                  <a16:creationId xmlns:a16="http://schemas.microsoft.com/office/drawing/2014/main" id="{97FADA3A-3AC1-4538-A1C4-5489D425F903}"/>
                </a:ext>
              </a:extLst>
            </p:cNvPr>
            <p:cNvPicPr>
              <a:picLocks noChangeAspect="1"/>
            </p:cNvPicPr>
            <p:nvPr/>
          </p:nvPicPr>
          <p:blipFill rotWithShape="1">
            <a:blip r:embed="rId4">
              <a:extLst>
                <a:ext uri="{28A0092B-C50C-407E-A947-70E740481C1C}">
                  <a14:useLocalDpi xmlns:a14="http://schemas.microsoft.com/office/drawing/2010/main" val="0"/>
                </a:ext>
              </a:extLst>
            </a:blip>
            <a:srcRect l="59802" t="6519" r="19838" b="46108"/>
            <a:stretch/>
          </p:blipFill>
          <p:spPr>
            <a:xfrm>
              <a:off x="4988150" y="1756585"/>
              <a:ext cx="2368122" cy="3679204"/>
            </a:xfrm>
            <a:prstGeom prst="rect">
              <a:avLst/>
            </a:prstGeom>
          </p:spPr>
        </p:pic>
        <p:sp>
          <p:nvSpPr>
            <p:cNvPr id="11" name="Rectangle 10">
              <a:extLst>
                <a:ext uri="{FF2B5EF4-FFF2-40B4-BE49-F238E27FC236}">
                  <a16:creationId xmlns:a16="http://schemas.microsoft.com/office/drawing/2014/main" id="{46798A7B-A40B-4B2D-9BE6-4A0AF665F728}"/>
                </a:ext>
              </a:extLst>
            </p:cNvPr>
            <p:cNvSpPr/>
            <p:nvPr/>
          </p:nvSpPr>
          <p:spPr>
            <a:xfrm>
              <a:off x="5803689" y="1479777"/>
              <a:ext cx="506773" cy="28471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120</a:t>
              </a:r>
            </a:p>
          </p:txBody>
        </p:sp>
        <p:sp>
          <p:nvSpPr>
            <p:cNvPr id="33" name="Rectangle 32">
              <a:extLst>
                <a:ext uri="{FF2B5EF4-FFF2-40B4-BE49-F238E27FC236}">
                  <a16:creationId xmlns:a16="http://schemas.microsoft.com/office/drawing/2014/main" id="{A8C7253F-EEEA-40B6-9A1B-82541C520F5B}"/>
                </a:ext>
              </a:extLst>
            </p:cNvPr>
            <p:cNvSpPr/>
            <p:nvPr/>
          </p:nvSpPr>
          <p:spPr>
            <a:xfrm>
              <a:off x="6145971" y="2267789"/>
              <a:ext cx="506773" cy="28471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0.96</a:t>
              </a:r>
            </a:p>
          </p:txBody>
        </p:sp>
        <p:sp>
          <p:nvSpPr>
            <p:cNvPr id="34" name="Rectangle 33">
              <a:extLst>
                <a:ext uri="{FF2B5EF4-FFF2-40B4-BE49-F238E27FC236}">
                  <a16:creationId xmlns:a16="http://schemas.microsoft.com/office/drawing/2014/main" id="{9149979C-EFB4-4273-B2C8-DCFA42176EA8}"/>
                </a:ext>
              </a:extLst>
            </p:cNvPr>
            <p:cNvSpPr/>
            <p:nvPr/>
          </p:nvSpPr>
          <p:spPr>
            <a:xfrm>
              <a:off x="6154984" y="3046920"/>
              <a:ext cx="1119987" cy="28471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27.302.500</a:t>
              </a:r>
            </a:p>
          </p:txBody>
        </p:sp>
        <p:sp>
          <p:nvSpPr>
            <p:cNvPr id="35" name="Rectangle 34">
              <a:extLst>
                <a:ext uri="{FF2B5EF4-FFF2-40B4-BE49-F238E27FC236}">
                  <a16:creationId xmlns:a16="http://schemas.microsoft.com/office/drawing/2014/main" id="{A2F5E6B8-2D74-4CC1-856B-A69725E8FEEE}"/>
                </a:ext>
              </a:extLst>
            </p:cNvPr>
            <p:cNvSpPr/>
            <p:nvPr/>
          </p:nvSpPr>
          <p:spPr>
            <a:xfrm>
              <a:off x="6016696" y="3838461"/>
              <a:ext cx="506773" cy="28471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1.08</a:t>
              </a:r>
            </a:p>
          </p:txBody>
        </p:sp>
        <p:sp>
          <p:nvSpPr>
            <p:cNvPr id="36" name="Rectangle 35">
              <a:extLst>
                <a:ext uri="{FF2B5EF4-FFF2-40B4-BE49-F238E27FC236}">
                  <a16:creationId xmlns:a16="http://schemas.microsoft.com/office/drawing/2014/main" id="{67A66E31-13F1-4CFB-B7FF-516A91C6E236}"/>
                </a:ext>
              </a:extLst>
            </p:cNvPr>
            <p:cNvSpPr/>
            <p:nvPr/>
          </p:nvSpPr>
          <p:spPr>
            <a:xfrm>
              <a:off x="5610917" y="4615526"/>
              <a:ext cx="506773" cy="284717"/>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0.86</a:t>
              </a:r>
            </a:p>
          </p:txBody>
        </p:sp>
      </p:grpSp>
      <p:grpSp>
        <p:nvGrpSpPr>
          <p:cNvPr id="42" name="Group 41">
            <a:extLst>
              <a:ext uri="{FF2B5EF4-FFF2-40B4-BE49-F238E27FC236}">
                <a16:creationId xmlns:a16="http://schemas.microsoft.com/office/drawing/2014/main" id="{35F70E6A-56D0-4E2D-B9B4-12A25F52B3BE}"/>
              </a:ext>
            </a:extLst>
          </p:cNvPr>
          <p:cNvGrpSpPr/>
          <p:nvPr/>
        </p:nvGrpSpPr>
        <p:grpSpPr>
          <a:xfrm>
            <a:off x="712156" y="1478005"/>
            <a:ext cx="3990946" cy="2435708"/>
            <a:chOff x="760764" y="1478005"/>
            <a:chExt cx="3990946" cy="2435708"/>
          </a:xfrm>
        </p:grpSpPr>
        <p:pic>
          <p:nvPicPr>
            <p:cNvPr id="38" name="Picture 37">
              <a:extLst>
                <a:ext uri="{FF2B5EF4-FFF2-40B4-BE49-F238E27FC236}">
                  <a16:creationId xmlns:a16="http://schemas.microsoft.com/office/drawing/2014/main" id="{2BBC6CBF-796A-43F3-BF59-5BBD62014D30}"/>
                </a:ext>
              </a:extLst>
            </p:cNvPr>
            <p:cNvPicPr>
              <a:picLocks noChangeAspect="1"/>
            </p:cNvPicPr>
            <p:nvPr/>
          </p:nvPicPr>
          <p:blipFill rotWithShape="1">
            <a:blip r:embed="rId3"/>
            <a:srcRect t="3129" r="49321" b="46004"/>
            <a:stretch/>
          </p:blipFill>
          <p:spPr>
            <a:xfrm>
              <a:off x="760764" y="1764494"/>
              <a:ext cx="3990946" cy="2149219"/>
            </a:xfrm>
            <a:prstGeom prst="rect">
              <a:avLst/>
            </a:prstGeom>
          </p:spPr>
        </p:pic>
        <p:sp>
          <p:nvSpPr>
            <p:cNvPr id="39" name="TextBox 38">
              <a:extLst>
                <a:ext uri="{FF2B5EF4-FFF2-40B4-BE49-F238E27FC236}">
                  <a16:creationId xmlns:a16="http://schemas.microsoft.com/office/drawing/2014/main" id="{D3A9E3AE-6827-4B10-9FD2-A8398F41E4D1}"/>
                </a:ext>
              </a:extLst>
            </p:cNvPr>
            <p:cNvSpPr txBox="1"/>
            <p:nvPr/>
          </p:nvSpPr>
          <p:spPr>
            <a:xfrm flipH="1">
              <a:off x="760764" y="1478005"/>
              <a:ext cx="1335691" cy="335867"/>
            </a:xfrm>
            <a:prstGeom prst="rect">
              <a:avLst/>
            </a:prstGeom>
            <a:noFill/>
          </p:spPr>
          <p:txBody>
            <a:bodyPr wrap="square" lIns="0" tIns="0" rIns="0" bIns="0" rtlCol="0" anchor="ctr">
              <a:noAutofit/>
            </a:bodyPr>
            <a:lstStyle/>
            <a:p>
              <a:pPr defTabSz="914378">
                <a:defRPr/>
              </a:pPr>
              <a:r>
                <a:rPr lang="en-GB" sz="1200" b="1" kern="0" dirty="0">
                  <a:latin typeface="+mj-lt"/>
                </a:rPr>
                <a:t>Total TA cost</a:t>
              </a:r>
            </a:p>
          </p:txBody>
        </p:sp>
      </p:grpSp>
      <p:pic>
        <p:nvPicPr>
          <p:cNvPr id="32" name="Picture 31">
            <a:extLst>
              <a:ext uri="{FF2B5EF4-FFF2-40B4-BE49-F238E27FC236}">
                <a16:creationId xmlns:a16="http://schemas.microsoft.com/office/drawing/2014/main" id="{EF7A2A44-7ECE-4555-82FC-A523AFC164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5288" y="4924799"/>
            <a:ext cx="923925" cy="580753"/>
          </a:xfrm>
          <a:prstGeom prst="rect">
            <a:avLst/>
          </a:prstGeom>
        </p:spPr>
      </p:pic>
    </p:spTree>
    <p:extLst>
      <p:ext uri="{BB962C8B-B14F-4D97-AF65-F5344CB8AC3E}">
        <p14:creationId xmlns:p14="http://schemas.microsoft.com/office/powerpoint/2010/main" val="2939289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64" presetClass="path" presetSubtype="0" accel="9333" decel="90667" fill="hold" grpId="1" nodeType="withEffect">
                                  <p:stCondLst>
                                    <p:cond delay="0"/>
                                  </p:stCondLst>
                                  <p:childTnLst>
                                    <p:animMotion origin="layout" path="M 0 0.05583 L 0 -1.11111E-6 " pathEditMode="relative" rAng="0" ptsTypes="AA">
                                      <p:cBhvr>
                                        <p:cTn id="9" dur="750" fill="hold"/>
                                        <p:tgtEl>
                                          <p:spTgt spid="9"/>
                                        </p:tgtEl>
                                        <p:attrNameLst>
                                          <p:attrName>ppt_x</p:attrName>
                                          <p:attrName>ppt_y</p:attrName>
                                        </p:attrNameLst>
                                      </p:cBhvr>
                                      <p:rCtr x="0" y="-2806"/>
                                    </p:animMotion>
                                  </p:childTnLst>
                                </p:cTn>
                              </p:par>
                              <p:par>
                                <p:cTn id="10" presetID="10" presetClass="entr" presetSubtype="0" fill="hold" grpId="0" nodeType="withEffect">
                                  <p:stCondLst>
                                    <p:cond delay="3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4" presetClass="path" presetSubtype="0" accel="9333" decel="90667" fill="hold" grpId="1" nodeType="withEffect">
                                  <p:stCondLst>
                                    <p:cond delay="50"/>
                                  </p:stCondLst>
                                  <p:childTnLst>
                                    <p:animMotion origin="layout" path="M 0 0.05584 L 0 -4.44444E-6 " pathEditMode="relative" rAng="0" ptsTypes="AA">
                                      <p:cBhvr>
                                        <p:cTn id="14" dur="750" fill="hold"/>
                                        <p:tgtEl>
                                          <p:spTgt spid="10"/>
                                        </p:tgtEl>
                                        <p:attrNameLst>
                                          <p:attrName>ppt_x</p:attrName>
                                          <p:attrName>ppt_y</p:attrName>
                                        </p:attrNameLst>
                                      </p:cBhvr>
                                      <p:rCtr x="0" y="-2806"/>
                                    </p:animMotion>
                                  </p:childTnLst>
                                </p:cTn>
                              </p:par>
                            </p:childTnLst>
                          </p:cTn>
                        </p:par>
                        <p:par>
                          <p:cTn id="15" fill="hold">
                            <p:stCondLst>
                              <p:cond delay="800"/>
                            </p:stCondLst>
                            <p:childTnLst>
                              <p:par>
                                <p:cTn id="16" presetID="10"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26" presetClass="emph" presetSubtype="0" fill="hold" nodeType="withEffect">
                                  <p:stCondLst>
                                    <p:cond delay="0"/>
                                  </p:stCondLst>
                                  <p:childTnLst>
                                    <p:animEffect transition="out" filter="fade">
                                      <p:cBhvr>
                                        <p:cTn id="20" dur="500" tmFilter="0, 0; .2, .5; .8, .5; 1, 0"/>
                                        <p:tgtEl>
                                          <p:spTgt spid="42"/>
                                        </p:tgtEl>
                                      </p:cBhvr>
                                    </p:animEffect>
                                    <p:animScale>
                                      <p:cBhvr>
                                        <p:cTn id="21" dur="250" autoRev="1" fill="hold"/>
                                        <p:tgtEl>
                                          <p:spTgt spid="42"/>
                                        </p:tgtEl>
                                      </p:cBhvr>
                                      <p:by x="105000" y="105000"/>
                                    </p:animScale>
                                  </p:childTnLst>
                                </p:cTn>
                              </p:par>
                            </p:childTnLst>
                          </p:cTn>
                        </p:par>
                        <p:par>
                          <p:cTn id="22" fill="hold">
                            <p:stCondLst>
                              <p:cond delay="1300"/>
                            </p:stCondLst>
                            <p:childTnLst>
                              <p:par>
                                <p:cTn id="23" presetID="10"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26" presetClass="emph" presetSubtype="0" fill="hold" nodeType="withEffect">
                                  <p:stCondLst>
                                    <p:cond delay="0"/>
                                  </p:stCondLst>
                                  <p:childTnLst>
                                    <p:animEffect transition="out" filter="fade">
                                      <p:cBhvr>
                                        <p:cTn id="27" dur="500" tmFilter="0, 0; .2, .5; .8, .5; 1, 0"/>
                                        <p:tgtEl>
                                          <p:spTgt spid="37"/>
                                        </p:tgtEl>
                                      </p:cBhvr>
                                    </p:animEffect>
                                    <p:animScale>
                                      <p:cBhvr>
                                        <p:cTn id="28" dur="250" autoRev="1" fill="hold"/>
                                        <p:tgtEl>
                                          <p:spTgt spid="37"/>
                                        </p:tgtEl>
                                      </p:cBhvr>
                                      <p:by x="105000" y="105000"/>
                                    </p:animScale>
                                  </p:childTnLst>
                                </p:cTn>
                              </p:par>
                            </p:childTnLst>
                          </p:cTn>
                        </p:par>
                        <p:par>
                          <p:cTn id="29" fill="hold">
                            <p:stCondLst>
                              <p:cond delay="1800"/>
                            </p:stCondLst>
                            <p:childTnLst>
                              <p:par>
                                <p:cTn id="30" presetID="1"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childTnLst>
                                </p:cTn>
                              </p:par>
                            </p:childTnLst>
                          </p:cTn>
                        </p:par>
                        <p:par>
                          <p:cTn id="32" fill="hold">
                            <p:stCondLst>
                              <p:cond delay="1800"/>
                            </p:stCondLst>
                            <p:childTnLst>
                              <p:par>
                                <p:cTn id="33" presetID="10" presetClass="entr" presetSubtype="0" fill="hold" nodeType="after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42" presetClass="path" presetSubtype="0" accel="9333" decel="90667" fill="hold" nodeType="withEffect">
                                  <p:stCondLst>
                                    <p:cond delay="250"/>
                                  </p:stCondLst>
                                  <p:childTnLst>
                                    <p:animMotion origin="layout" path="M -0.04809 -0.00139 L -5.55556E-7 -1.11111E-6 " pathEditMode="relative" rAng="0" ptsTypes="AA">
                                      <p:cBhvr>
                                        <p:cTn id="37" dur="750" fill="hold"/>
                                        <p:tgtEl>
                                          <p:spTgt spid="23"/>
                                        </p:tgtEl>
                                        <p:attrNameLst>
                                          <p:attrName>ppt_x</p:attrName>
                                          <p:attrName>ppt_y</p:attrName>
                                        </p:attrNameLst>
                                      </p:cBhvr>
                                      <p:rCtr x="2396" y="56"/>
                                    </p:animMotion>
                                  </p:childTnLst>
                                </p:cTn>
                              </p:par>
                            </p:childTnLst>
                          </p:cTn>
                        </p:par>
                        <p:par>
                          <p:cTn id="38" fill="hold">
                            <p:stCondLst>
                              <p:cond delay="2800"/>
                            </p:stCondLst>
                            <p:childTnLst>
                              <p:par>
                                <p:cTn id="39" presetID="21" presetClass="entr" presetSubtype="1"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heel(1)">
                                      <p:cBhvr>
                                        <p:cTn id="41" dur="750"/>
                                        <p:tgtEl>
                                          <p:spTgt spid="2"/>
                                        </p:tgtEl>
                                      </p:cBhvr>
                                    </p:animEffect>
                                  </p:childTnLst>
                                </p:cTn>
                              </p:par>
                              <p:par>
                                <p:cTn id="42" presetID="21" presetClass="entr" presetSubtype="1"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heel(1)">
                                      <p:cBhvr>
                                        <p:cTn id="44" dur="750"/>
                                        <p:tgtEl>
                                          <p:spTgt spid="40"/>
                                        </p:tgtEl>
                                      </p:cBhvr>
                                    </p:animEffect>
                                  </p:childTnLst>
                                </p:cTn>
                              </p:par>
                            </p:childTnLst>
                          </p:cTn>
                        </p:par>
                        <p:par>
                          <p:cTn id="45" fill="hold">
                            <p:stCondLst>
                              <p:cond delay="3550"/>
                            </p:stCondLst>
                            <p:childTnLst>
                              <p:par>
                                <p:cTn id="46" presetID="1" presetClass="entr" presetSubtype="0"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9" grpId="0"/>
      <p:bldP spid="9" grpId="1"/>
      <p:bldP spid="10" grpId="0"/>
      <p:bldP spid="1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9224-6D7D-4B98-9D2B-0D5CDF297E5D}"/>
              </a:ext>
            </a:extLst>
          </p:cNvPr>
          <p:cNvSpPr>
            <a:spLocks noGrp="1"/>
          </p:cNvSpPr>
          <p:nvPr>
            <p:ph type="title"/>
          </p:nvPr>
        </p:nvSpPr>
        <p:spPr/>
        <p:txBody>
          <a:bodyPr/>
          <a:lstStyle/>
          <a:p>
            <a:r>
              <a:rPr lang="en-GB" dirty="0"/>
              <a:t>Total Turnaround Cost Management</a:t>
            </a:r>
            <a:endParaRPr lang="nl-NL" dirty="0"/>
          </a:p>
        </p:txBody>
      </p:sp>
      <p:graphicFrame>
        <p:nvGraphicFramePr>
          <p:cNvPr id="6" name="Chart 5">
            <a:extLst>
              <a:ext uri="{FF2B5EF4-FFF2-40B4-BE49-F238E27FC236}">
                <a16:creationId xmlns:a16="http://schemas.microsoft.com/office/drawing/2014/main" id="{35692F8B-DFE1-49FF-BC50-B497B08AEFBC}"/>
              </a:ext>
            </a:extLst>
          </p:cNvPr>
          <p:cNvGraphicFramePr/>
          <p:nvPr>
            <p:extLst>
              <p:ext uri="{D42A27DB-BD31-4B8C-83A1-F6EECF244321}">
                <p14:modId xmlns:p14="http://schemas.microsoft.com/office/powerpoint/2010/main" val="2703781588"/>
              </p:ext>
            </p:extLst>
          </p:nvPr>
        </p:nvGraphicFramePr>
        <p:xfrm>
          <a:off x="1866900" y="1409700"/>
          <a:ext cx="5410200" cy="3606800"/>
        </p:xfrm>
        <a:graphic>
          <a:graphicData uri="http://schemas.openxmlformats.org/drawingml/2006/chart">
            <c:chart xmlns:c="http://schemas.openxmlformats.org/drawingml/2006/chart" xmlns:r="http://schemas.openxmlformats.org/officeDocument/2006/relationships" r:id="rId2"/>
          </a:graphicData>
        </a:graphic>
      </p:graphicFrame>
      <p:grpSp>
        <p:nvGrpSpPr>
          <p:cNvPr id="35" name="Group 34">
            <a:extLst>
              <a:ext uri="{FF2B5EF4-FFF2-40B4-BE49-F238E27FC236}">
                <a16:creationId xmlns:a16="http://schemas.microsoft.com/office/drawing/2014/main" id="{2E8D173C-5B5F-4734-AF9D-293492A78A2C}"/>
              </a:ext>
            </a:extLst>
          </p:cNvPr>
          <p:cNvGrpSpPr/>
          <p:nvPr/>
        </p:nvGrpSpPr>
        <p:grpSpPr>
          <a:xfrm>
            <a:off x="4826542" y="1136316"/>
            <a:ext cx="2339213" cy="926362"/>
            <a:chOff x="4826542" y="1136316"/>
            <a:chExt cx="2339213" cy="926362"/>
          </a:xfrm>
        </p:grpSpPr>
        <p:sp>
          <p:nvSpPr>
            <p:cNvPr id="25" name="TextBox 24">
              <a:extLst>
                <a:ext uri="{FF2B5EF4-FFF2-40B4-BE49-F238E27FC236}">
                  <a16:creationId xmlns:a16="http://schemas.microsoft.com/office/drawing/2014/main" id="{A1BC2C3E-CD84-4BD6-B9F8-3B3B5563BB56}"/>
                </a:ext>
              </a:extLst>
            </p:cNvPr>
            <p:cNvSpPr txBox="1"/>
            <p:nvPr/>
          </p:nvSpPr>
          <p:spPr>
            <a:xfrm flipH="1">
              <a:off x="5275325" y="1136316"/>
              <a:ext cx="1890430" cy="539999"/>
            </a:xfrm>
            <a:prstGeom prst="rect">
              <a:avLst/>
            </a:prstGeom>
            <a:noFill/>
          </p:spPr>
          <p:txBody>
            <a:bodyPr wrap="square" lIns="0" tIns="0" rIns="0" bIns="0" rtlCol="0" anchor="ctr">
              <a:noAutofit/>
            </a:bodyPr>
            <a:lstStyle/>
            <a:p>
              <a:pPr defTabSz="914378">
                <a:defRPr/>
              </a:pPr>
              <a:r>
                <a:rPr lang="nl-NL" sz="1200" kern="0" dirty="0">
                  <a:latin typeface="+mj-lt"/>
                </a:rPr>
                <a:t>Scope Management</a:t>
              </a:r>
            </a:p>
          </p:txBody>
        </p:sp>
        <p:pic>
          <p:nvPicPr>
            <p:cNvPr id="21" name="Graphic 20">
              <a:extLst>
                <a:ext uri="{FF2B5EF4-FFF2-40B4-BE49-F238E27FC236}">
                  <a16:creationId xmlns:a16="http://schemas.microsoft.com/office/drawing/2014/main" id="{4EE53B96-F508-4BC2-93FD-F6669FDC56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6542" y="1522678"/>
              <a:ext cx="540000" cy="540000"/>
            </a:xfrm>
            <a:prstGeom prst="rect">
              <a:avLst/>
            </a:prstGeom>
          </p:spPr>
        </p:pic>
      </p:grpSp>
      <p:grpSp>
        <p:nvGrpSpPr>
          <p:cNvPr id="36" name="Group 35">
            <a:extLst>
              <a:ext uri="{FF2B5EF4-FFF2-40B4-BE49-F238E27FC236}">
                <a16:creationId xmlns:a16="http://schemas.microsoft.com/office/drawing/2014/main" id="{E038DC6E-906A-461C-B27D-B561B93E4CD1}"/>
              </a:ext>
            </a:extLst>
          </p:cNvPr>
          <p:cNvGrpSpPr/>
          <p:nvPr/>
        </p:nvGrpSpPr>
        <p:grpSpPr>
          <a:xfrm>
            <a:off x="5655812" y="2208177"/>
            <a:ext cx="2513031" cy="542381"/>
            <a:chOff x="5655812" y="2208177"/>
            <a:chExt cx="2513031" cy="542381"/>
          </a:xfrm>
        </p:grpSpPr>
        <p:pic>
          <p:nvPicPr>
            <p:cNvPr id="14" name="Graphic 13">
              <a:extLst>
                <a:ext uri="{FF2B5EF4-FFF2-40B4-BE49-F238E27FC236}">
                  <a16:creationId xmlns:a16="http://schemas.microsoft.com/office/drawing/2014/main" id="{976D4215-FC72-4113-AC72-58C31A7F5C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5812" y="2210558"/>
              <a:ext cx="540000" cy="540000"/>
            </a:xfrm>
            <a:prstGeom prst="rect">
              <a:avLst/>
            </a:prstGeom>
          </p:spPr>
        </p:pic>
        <p:sp>
          <p:nvSpPr>
            <p:cNvPr id="26" name="TextBox 25">
              <a:extLst>
                <a:ext uri="{FF2B5EF4-FFF2-40B4-BE49-F238E27FC236}">
                  <a16:creationId xmlns:a16="http://schemas.microsoft.com/office/drawing/2014/main" id="{C5EA9E21-383B-4F9E-849B-56D9A1B5E116}"/>
                </a:ext>
              </a:extLst>
            </p:cNvPr>
            <p:cNvSpPr txBox="1"/>
            <p:nvPr/>
          </p:nvSpPr>
          <p:spPr>
            <a:xfrm flipH="1">
              <a:off x="6278413" y="2208177"/>
              <a:ext cx="1890430" cy="539999"/>
            </a:xfrm>
            <a:prstGeom prst="rect">
              <a:avLst/>
            </a:prstGeom>
            <a:noFill/>
          </p:spPr>
          <p:txBody>
            <a:bodyPr wrap="square" lIns="0" tIns="0" rIns="0" bIns="0" rtlCol="0" anchor="ctr">
              <a:noAutofit/>
            </a:bodyPr>
            <a:lstStyle/>
            <a:p>
              <a:pPr defTabSz="914378">
                <a:defRPr/>
              </a:pPr>
              <a:r>
                <a:rPr lang="nl-NL" sz="1200" kern="0" dirty="0" err="1">
                  <a:latin typeface="+mj-lt"/>
                </a:rPr>
                <a:t>Work</a:t>
              </a:r>
              <a:r>
                <a:rPr lang="nl-NL" sz="1200" kern="0" dirty="0">
                  <a:latin typeface="+mj-lt"/>
                </a:rPr>
                <a:t> Package Planning</a:t>
              </a:r>
            </a:p>
          </p:txBody>
        </p:sp>
      </p:grpSp>
      <p:grpSp>
        <p:nvGrpSpPr>
          <p:cNvPr id="37" name="Group 36">
            <a:extLst>
              <a:ext uri="{FF2B5EF4-FFF2-40B4-BE49-F238E27FC236}">
                <a16:creationId xmlns:a16="http://schemas.microsoft.com/office/drawing/2014/main" id="{658285B5-1369-468E-8BF6-C3FC6FD73987}"/>
              </a:ext>
            </a:extLst>
          </p:cNvPr>
          <p:cNvGrpSpPr/>
          <p:nvPr/>
        </p:nvGrpSpPr>
        <p:grpSpPr>
          <a:xfrm>
            <a:off x="5791200" y="3213100"/>
            <a:ext cx="2514600" cy="543174"/>
            <a:chOff x="5791200" y="3213100"/>
            <a:chExt cx="2514600" cy="543174"/>
          </a:xfrm>
        </p:grpSpPr>
        <p:pic>
          <p:nvPicPr>
            <p:cNvPr id="22" name="Graphic 21">
              <a:extLst>
                <a:ext uri="{FF2B5EF4-FFF2-40B4-BE49-F238E27FC236}">
                  <a16:creationId xmlns:a16="http://schemas.microsoft.com/office/drawing/2014/main" id="{6974F03D-513E-4D0D-8FCB-749AA928BC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1200" y="3213100"/>
              <a:ext cx="540000" cy="540000"/>
            </a:xfrm>
            <a:prstGeom prst="rect">
              <a:avLst/>
            </a:prstGeom>
          </p:spPr>
        </p:pic>
        <p:sp>
          <p:nvSpPr>
            <p:cNvPr id="27" name="TextBox 26">
              <a:extLst>
                <a:ext uri="{FF2B5EF4-FFF2-40B4-BE49-F238E27FC236}">
                  <a16:creationId xmlns:a16="http://schemas.microsoft.com/office/drawing/2014/main" id="{CD30A1B5-EE7B-443C-99C1-5FEFFE851A88}"/>
                </a:ext>
              </a:extLst>
            </p:cNvPr>
            <p:cNvSpPr txBox="1"/>
            <p:nvPr/>
          </p:nvSpPr>
          <p:spPr>
            <a:xfrm flipH="1">
              <a:off x="6415370" y="3216275"/>
              <a:ext cx="1890430" cy="539999"/>
            </a:xfrm>
            <a:prstGeom prst="rect">
              <a:avLst/>
            </a:prstGeom>
            <a:noFill/>
          </p:spPr>
          <p:txBody>
            <a:bodyPr wrap="square" lIns="0" tIns="0" rIns="0" bIns="0" rtlCol="0" anchor="ctr">
              <a:noAutofit/>
            </a:bodyPr>
            <a:lstStyle/>
            <a:p>
              <a:pPr defTabSz="914378">
                <a:defRPr/>
              </a:pPr>
              <a:r>
                <a:rPr lang="nl-NL" sz="1200" kern="0" dirty="0">
                  <a:latin typeface="+mj-lt"/>
                </a:rPr>
                <a:t>Estimating / Budgeting</a:t>
              </a:r>
            </a:p>
          </p:txBody>
        </p:sp>
      </p:grpSp>
      <p:grpSp>
        <p:nvGrpSpPr>
          <p:cNvPr id="38" name="Group 37">
            <a:extLst>
              <a:ext uri="{FF2B5EF4-FFF2-40B4-BE49-F238E27FC236}">
                <a16:creationId xmlns:a16="http://schemas.microsoft.com/office/drawing/2014/main" id="{0A72E737-E65D-47CB-AB43-BF7B487EA16E}"/>
              </a:ext>
            </a:extLst>
          </p:cNvPr>
          <p:cNvGrpSpPr/>
          <p:nvPr/>
        </p:nvGrpSpPr>
        <p:grpSpPr>
          <a:xfrm>
            <a:off x="5279260" y="4156164"/>
            <a:ext cx="2402370" cy="830453"/>
            <a:chOff x="5279260" y="4156164"/>
            <a:chExt cx="2402370" cy="830453"/>
          </a:xfrm>
        </p:grpSpPr>
        <p:pic>
          <p:nvPicPr>
            <p:cNvPr id="13" name="Graphic 12">
              <a:extLst>
                <a:ext uri="{FF2B5EF4-FFF2-40B4-BE49-F238E27FC236}">
                  <a16:creationId xmlns:a16="http://schemas.microsoft.com/office/drawing/2014/main" id="{4F634458-10B0-4332-8E35-5D6F25F3CA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79260" y="4156164"/>
              <a:ext cx="540000" cy="540000"/>
            </a:xfrm>
            <a:prstGeom prst="rect">
              <a:avLst/>
            </a:prstGeom>
          </p:spPr>
        </p:pic>
        <p:sp>
          <p:nvSpPr>
            <p:cNvPr id="28" name="TextBox 27">
              <a:extLst>
                <a:ext uri="{FF2B5EF4-FFF2-40B4-BE49-F238E27FC236}">
                  <a16:creationId xmlns:a16="http://schemas.microsoft.com/office/drawing/2014/main" id="{B7D8888B-3E61-4262-85C2-FE7523B61BF1}"/>
                </a:ext>
              </a:extLst>
            </p:cNvPr>
            <p:cNvSpPr txBox="1"/>
            <p:nvPr/>
          </p:nvSpPr>
          <p:spPr>
            <a:xfrm flipH="1">
              <a:off x="5791200" y="4446618"/>
              <a:ext cx="1890430" cy="539999"/>
            </a:xfrm>
            <a:prstGeom prst="rect">
              <a:avLst/>
            </a:prstGeom>
            <a:noFill/>
          </p:spPr>
          <p:txBody>
            <a:bodyPr wrap="square" lIns="0" tIns="0" rIns="0" bIns="0" rtlCol="0" anchor="ctr">
              <a:noAutofit/>
            </a:bodyPr>
            <a:lstStyle/>
            <a:p>
              <a:pPr defTabSz="914378">
                <a:defRPr/>
              </a:pPr>
              <a:r>
                <a:rPr lang="nl-NL" sz="1200" kern="0" dirty="0">
                  <a:latin typeface="+mj-lt"/>
                </a:rPr>
                <a:t>Contract Management</a:t>
              </a:r>
            </a:p>
          </p:txBody>
        </p:sp>
      </p:grpSp>
      <p:grpSp>
        <p:nvGrpSpPr>
          <p:cNvPr id="39" name="Group 38">
            <a:extLst>
              <a:ext uri="{FF2B5EF4-FFF2-40B4-BE49-F238E27FC236}">
                <a16:creationId xmlns:a16="http://schemas.microsoft.com/office/drawing/2014/main" id="{103FD569-0F55-4BAD-96B6-C3F8F90184D8}"/>
              </a:ext>
            </a:extLst>
          </p:cNvPr>
          <p:cNvGrpSpPr/>
          <p:nvPr/>
        </p:nvGrpSpPr>
        <p:grpSpPr>
          <a:xfrm>
            <a:off x="3627565" y="4513804"/>
            <a:ext cx="1890430" cy="952657"/>
            <a:chOff x="3627565" y="4513804"/>
            <a:chExt cx="1890430" cy="952657"/>
          </a:xfrm>
        </p:grpSpPr>
        <p:pic>
          <p:nvPicPr>
            <p:cNvPr id="12" name="Graphic 11">
              <a:extLst>
                <a:ext uri="{FF2B5EF4-FFF2-40B4-BE49-F238E27FC236}">
                  <a16:creationId xmlns:a16="http://schemas.microsoft.com/office/drawing/2014/main" id="{83C3619E-E88F-47E1-A559-6FCE09E60D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02000" y="4513804"/>
              <a:ext cx="540000" cy="540000"/>
            </a:xfrm>
            <a:prstGeom prst="rect">
              <a:avLst/>
            </a:prstGeom>
          </p:spPr>
        </p:pic>
        <p:sp>
          <p:nvSpPr>
            <p:cNvPr id="29" name="TextBox 28">
              <a:extLst>
                <a:ext uri="{FF2B5EF4-FFF2-40B4-BE49-F238E27FC236}">
                  <a16:creationId xmlns:a16="http://schemas.microsoft.com/office/drawing/2014/main" id="{95ACD672-4204-4501-8A50-56D67365AB9E}"/>
                </a:ext>
              </a:extLst>
            </p:cNvPr>
            <p:cNvSpPr txBox="1"/>
            <p:nvPr/>
          </p:nvSpPr>
          <p:spPr>
            <a:xfrm flipH="1">
              <a:off x="3627565" y="5056187"/>
              <a:ext cx="1890430" cy="410274"/>
            </a:xfrm>
            <a:prstGeom prst="rect">
              <a:avLst/>
            </a:prstGeom>
            <a:noFill/>
          </p:spPr>
          <p:txBody>
            <a:bodyPr wrap="square" lIns="0" tIns="0" rIns="0" bIns="0" rtlCol="0" anchor="ctr">
              <a:noAutofit/>
            </a:bodyPr>
            <a:lstStyle/>
            <a:p>
              <a:pPr algn="ctr" defTabSz="914378">
                <a:defRPr/>
              </a:pPr>
              <a:r>
                <a:rPr lang="nl-NL" sz="1200" kern="0" dirty="0">
                  <a:latin typeface="+mj-lt"/>
                </a:rPr>
                <a:t>Tendering</a:t>
              </a:r>
            </a:p>
          </p:txBody>
        </p:sp>
      </p:grpSp>
      <p:grpSp>
        <p:nvGrpSpPr>
          <p:cNvPr id="40" name="Group 39">
            <a:extLst>
              <a:ext uri="{FF2B5EF4-FFF2-40B4-BE49-F238E27FC236}">
                <a16:creationId xmlns:a16="http://schemas.microsoft.com/office/drawing/2014/main" id="{57A3D4C3-7F1F-4A53-8EF3-72DD046D7532}"/>
              </a:ext>
            </a:extLst>
          </p:cNvPr>
          <p:cNvGrpSpPr/>
          <p:nvPr/>
        </p:nvGrpSpPr>
        <p:grpSpPr>
          <a:xfrm>
            <a:off x="1479532" y="4158710"/>
            <a:ext cx="2385208" cy="807453"/>
            <a:chOff x="1479532" y="4158710"/>
            <a:chExt cx="2385208" cy="807453"/>
          </a:xfrm>
        </p:grpSpPr>
        <p:pic>
          <p:nvPicPr>
            <p:cNvPr id="8" name="Graphic 7">
              <a:extLst>
                <a:ext uri="{FF2B5EF4-FFF2-40B4-BE49-F238E27FC236}">
                  <a16:creationId xmlns:a16="http://schemas.microsoft.com/office/drawing/2014/main" id="{9D71B538-81A2-4F93-BC88-89D10778112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24740" y="4158710"/>
              <a:ext cx="540000" cy="540000"/>
            </a:xfrm>
            <a:prstGeom prst="rect">
              <a:avLst/>
            </a:prstGeom>
          </p:spPr>
        </p:pic>
        <p:sp>
          <p:nvSpPr>
            <p:cNvPr id="30" name="TextBox 29">
              <a:extLst>
                <a:ext uri="{FF2B5EF4-FFF2-40B4-BE49-F238E27FC236}">
                  <a16:creationId xmlns:a16="http://schemas.microsoft.com/office/drawing/2014/main" id="{2500DA97-90D5-4F08-B86C-2F2F38FF89FD}"/>
                </a:ext>
              </a:extLst>
            </p:cNvPr>
            <p:cNvSpPr txBox="1"/>
            <p:nvPr/>
          </p:nvSpPr>
          <p:spPr>
            <a:xfrm flipH="1">
              <a:off x="1479532" y="4426164"/>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Scheduling</a:t>
              </a:r>
            </a:p>
          </p:txBody>
        </p:sp>
      </p:grpSp>
      <p:grpSp>
        <p:nvGrpSpPr>
          <p:cNvPr id="41" name="Group 40">
            <a:extLst>
              <a:ext uri="{FF2B5EF4-FFF2-40B4-BE49-F238E27FC236}">
                <a16:creationId xmlns:a16="http://schemas.microsoft.com/office/drawing/2014/main" id="{88A6BBEB-DB39-48E5-A32E-914345EE3A22}"/>
              </a:ext>
            </a:extLst>
          </p:cNvPr>
          <p:cNvGrpSpPr/>
          <p:nvPr/>
        </p:nvGrpSpPr>
        <p:grpSpPr>
          <a:xfrm>
            <a:off x="725742" y="3213100"/>
            <a:ext cx="2557458" cy="540000"/>
            <a:chOff x="725742" y="3213100"/>
            <a:chExt cx="2557458" cy="540000"/>
          </a:xfrm>
        </p:grpSpPr>
        <p:pic>
          <p:nvPicPr>
            <p:cNvPr id="20" name="Graphic 19">
              <a:extLst>
                <a:ext uri="{FF2B5EF4-FFF2-40B4-BE49-F238E27FC236}">
                  <a16:creationId xmlns:a16="http://schemas.microsoft.com/office/drawing/2014/main" id="{296B56A3-A5E0-4E1C-A076-C66A22643B8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743200" y="3213100"/>
              <a:ext cx="540000" cy="540000"/>
            </a:xfrm>
            <a:prstGeom prst="rect">
              <a:avLst/>
            </a:prstGeom>
          </p:spPr>
        </p:pic>
        <p:sp>
          <p:nvSpPr>
            <p:cNvPr id="31" name="TextBox 30">
              <a:extLst>
                <a:ext uri="{FF2B5EF4-FFF2-40B4-BE49-F238E27FC236}">
                  <a16:creationId xmlns:a16="http://schemas.microsoft.com/office/drawing/2014/main" id="{D15E42B7-663E-4474-B8D6-F2F8EE59E2E9}"/>
                </a:ext>
              </a:extLst>
            </p:cNvPr>
            <p:cNvSpPr txBox="1"/>
            <p:nvPr/>
          </p:nvSpPr>
          <p:spPr>
            <a:xfrm flipH="1">
              <a:off x="725742" y="3213100"/>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Field Change Management</a:t>
              </a:r>
            </a:p>
          </p:txBody>
        </p:sp>
      </p:grpSp>
      <p:grpSp>
        <p:nvGrpSpPr>
          <p:cNvPr id="42" name="Group 41">
            <a:extLst>
              <a:ext uri="{FF2B5EF4-FFF2-40B4-BE49-F238E27FC236}">
                <a16:creationId xmlns:a16="http://schemas.microsoft.com/office/drawing/2014/main" id="{EEE8AE3D-E7E0-4ABA-9F78-5F562EC45ECF}"/>
              </a:ext>
            </a:extLst>
          </p:cNvPr>
          <p:cNvGrpSpPr/>
          <p:nvPr/>
        </p:nvGrpSpPr>
        <p:grpSpPr>
          <a:xfrm>
            <a:off x="978834" y="2208177"/>
            <a:ext cx="2498792" cy="542381"/>
            <a:chOff x="978834" y="2208177"/>
            <a:chExt cx="2498792" cy="542381"/>
          </a:xfrm>
        </p:grpSpPr>
        <p:pic>
          <p:nvPicPr>
            <p:cNvPr id="10" name="Graphic 9">
              <a:extLst>
                <a:ext uri="{FF2B5EF4-FFF2-40B4-BE49-F238E27FC236}">
                  <a16:creationId xmlns:a16="http://schemas.microsoft.com/office/drawing/2014/main" id="{4A22847B-5DBA-44C8-83ED-F661E3C2A45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37626" y="2210558"/>
              <a:ext cx="540000" cy="540000"/>
            </a:xfrm>
            <a:prstGeom prst="rect">
              <a:avLst/>
            </a:prstGeom>
          </p:spPr>
        </p:pic>
        <p:sp>
          <p:nvSpPr>
            <p:cNvPr id="32" name="TextBox 31">
              <a:extLst>
                <a:ext uri="{FF2B5EF4-FFF2-40B4-BE49-F238E27FC236}">
                  <a16:creationId xmlns:a16="http://schemas.microsoft.com/office/drawing/2014/main" id="{0825F3E2-6ADD-4B7B-86DE-C92E914705F7}"/>
                </a:ext>
              </a:extLst>
            </p:cNvPr>
            <p:cNvSpPr txBox="1"/>
            <p:nvPr/>
          </p:nvSpPr>
          <p:spPr>
            <a:xfrm flipH="1">
              <a:off x="978834" y="2208177"/>
              <a:ext cx="1890430" cy="539999"/>
            </a:xfrm>
            <a:prstGeom prst="rect">
              <a:avLst/>
            </a:prstGeom>
            <a:noFill/>
          </p:spPr>
          <p:txBody>
            <a:bodyPr wrap="square" lIns="0" tIns="0" rIns="0" bIns="0" rtlCol="0" anchor="ctr">
              <a:noAutofit/>
            </a:bodyPr>
            <a:lstStyle/>
            <a:p>
              <a:pPr algn="r" defTabSz="914378">
                <a:defRPr/>
              </a:pPr>
              <a:r>
                <a:rPr lang="nl-NL" sz="1200" kern="0" dirty="0" err="1">
                  <a:latin typeface="+mj-lt"/>
                </a:rPr>
                <a:t>Progress</a:t>
              </a:r>
              <a:r>
                <a:rPr lang="nl-NL" sz="1200" kern="0" dirty="0">
                  <a:latin typeface="+mj-lt"/>
                </a:rPr>
                <a:t> &amp; Cost Control</a:t>
              </a:r>
            </a:p>
          </p:txBody>
        </p:sp>
      </p:grpSp>
      <p:grpSp>
        <p:nvGrpSpPr>
          <p:cNvPr id="43" name="Group 42">
            <a:extLst>
              <a:ext uri="{FF2B5EF4-FFF2-40B4-BE49-F238E27FC236}">
                <a16:creationId xmlns:a16="http://schemas.microsoft.com/office/drawing/2014/main" id="{19CFBAA8-2F1C-499E-903F-9474F09BB440}"/>
              </a:ext>
            </a:extLst>
          </p:cNvPr>
          <p:cNvGrpSpPr/>
          <p:nvPr/>
        </p:nvGrpSpPr>
        <p:grpSpPr>
          <a:xfrm>
            <a:off x="1985865" y="1145626"/>
            <a:ext cx="2357535" cy="917052"/>
            <a:chOff x="1985865" y="1145626"/>
            <a:chExt cx="2357535" cy="917052"/>
          </a:xfrm>
        </p:grpSpPr>
        <p:pic>
          <p:nvPicPr>
            <p:cNvPr id="11" name="Graphic 10">
              <a:extLst>
                <a:ext uri="{FF2B5EF4-FFF2-40B4-BE49-F238E27FC236}">
                  <a16:creationId xmlns:a16="http://schemas.microsoft.com/office/drawing/2014/main" id="{82C7136F-9AF6-420A-9BD3-2CF3DE5D0DF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803400" y="1522678"/>
              <a:ext cx="540000" cy="540000"/>
            </a:xfrm>
            <a:prstGeom prst="rect">
              <a:avLst/>
            </a:prstGeom>
          </p:spPr>
        </p:pic>
        <p:sp>
          <p:nvSpPr>
            <p:cNvPr id="33" name="TextBox 32">
              <a:extLst>
                <a:ext uri="{FF2B5EF4-FFF2-40B4-BE49-F238E27FC236}">
                  <a16:creationId xmlns:a16="http://schemas.microsoft.com/office/drawing/2014/main" id="{9A94F49F-82BD-4B7B-997C-D91F241C351D}"/>
                </a:ext>
              </a:extLst>
            </p:cNvPr>
            <p:cNvSpPr txBox="1"/>
            <p:nvPr/>
          </p:nvSpPr>
          <p:spPr>
            <a:xfrm flipH="1">
              <a:off x="1985865" y="1145626"/>
              <a:ext cx="1890430" cy="539999"/>
            </a:xfrm>
            <a:prstGeom prst="rect">
              <a:avLst/>
            </a:prstGeom>
            <a:noFill/>
          </p:spPr>
          <p:txBody>
            <a:bodyPr wrap="square" lIns="0" tIns="0" rIns="0" bIns="0" rtlCol="0" anchor="ctr">
              <a:noAutofit/>
            </a:bodyPr>
            <a:lstStyle/>
            <a:p>
              <a:pPr algn="r" defTabSz="914378">
                <a:defRPr/>
              </a:pPr>
              <a:r>
                <a:rPr lang="nl-NL" sz="1200" b="1" kern="0" dirty="0">
                  <a:solidFill>
                    <a:schemeClr val="accent1"/>
                  </a:solidFill>
                  <a:latin typeface="+mj-lt"/>
                </a:rPr>
                <a:t>Benchmarking</a:t>
              </a:r>
            </a:p>
          </p:txBody>
        </p:sp>
      </p:grpSp>
      <p:pic>
        <p:nvPicPr>
          <p:cNvPr id="45" name="Graphic 44">
            <a:extLst>
              <a:ext uri="{FF2B5EF4-FFF2-40B4-BE49-F238E27FC236}">
                <a16:creationId xmlns:a16="http://schemas.microsoft.com/office/drawing/2014/main" id="{97D680B0-B2E3-49CB-834F-DFFE5C5A064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412660" y="2053760"/>
            <a:ext cx="2318679" cy="2318679"/>
          </a:xfrm>
          <a:prstGeom prst="rect">
            <a:avLst/>
          </a:prstGeom>
        </p:spPr>
      </p:pic>
    </p:spTree>
    <p:extLst>
      <p:ext uri="{BB962C8B-B14F-4D97-AF65-F5344CB8AC3E}">
        <p14:creationId xmlns:p14="http://schemas.microsoft.com/office/powerpoint/2010/main" val="460868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3"/>
                                        </p:tgtEl>
                                      </p:cBhvr>
                                    </p:animEffect>
                                    <p:animScale>
                                      <p:cBhvr>
                                        <p:cTn id="7" dur="250" autoRev="1" fill="hold"/>
                                        <p:tgtEl>
                                          <p:spTgt spid="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FF3C1E-23DE-4260-8B94-AC1988DB869D}"/>
              </a:ext>
            </a:extLst>
          </p:cNvPr>
          <p:cNvSpPr>
            <a:spLocks noGrp="1"/>
          </p:cNvSpPr>
          <p:nvPr>
            <p:ph type="title"/>
          </p:nvPr>
        </p:nvSpPr>
        <p:spPr/>
        <p:txBody>
          <a:bodyPr/>
          <a:lstStyle/>
          <a:p>
            <a:r>
              <a:rPr lang="en-GB" sz="2100" dirty="0">
                <a:solidFill>
                  <a:schemeClr val="tx1">
                    <a:lumMod val="50000"/>
                  </a:schemeClr>
                </a:solidFill>
              </a:rPr>
              <a:t>TA maintenance execution hours per discipline</a:t>
            </a:r>
          </a:p>
        </p:txBody>
      </p:sp>
      <p:graphicFrame>
        <p:nvGraphicFramePr>
          <p:cNvPr id="4" name="Chart 3">
            <a:extLst>
              <a:ext uri="{FF2B5EF4-FFF2-40B4-BE49-F238E27FC236}">
                <a16:creationId xmlns:a16="http://schemas.microsoft.com/office/drawing/2014/main" id="{30EC0B97-52EB-4E3C-BAA0-428AAA9EC9A7}"/>
              </a:ext>
            </a:extLst>
          </p:cNvPr>
          <p:cNvGraphicFramePr>
            <a:graphicFrameLocks/>
          </p:cNvGraphicFramePr>
          <p:nvPr>
            <p:extLst>
              <p:ext uri="{D42A27DB-BD31-4B8C-83A1-F6EECF244321}">
                <p14:modId xmlns:p14="http://schemas.microsoft.com/office/powerpoint/2010/main" val="1067172604"/>
              </p:ext>
            </p:extLst>
          </p:nvPr>
        </p:nvGraphicFramePr>
        <p:xfrm>
          <a:off x="506597" y="723900"/>
          <a:ext cx="8176021" cy="4876799"/>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3156353A-9C1A-446F-A310-AFF5CC344CF7}"/>
              </a:ext>
            </a:extLst>
          </p:cNvPr>
          <p:cNvSpPr>
            <a:spLocks noGrp="1"/>
          </p:cNvSpPr>
          <p:nvPr>
            <p:ph type="sldNum" sz="quarter" idx="10"/>
          </p:nvPr>
        </p:nvSpPr>
        <p:spPr>
          <a:xfrm>
            <a:off x="11611495" y="6556881"/>
            <a:ext cx="503238" cy="222250"/>
          </a:xfrm>
          <a:prstGeom prst="rect">
            <a:avLst/>
          </a:prstGeom>
        </p:spPr>
        <p:txBody>
          <a:bodyPr/>
          <a:lstStyle>
            <a:defPPr>
              <a:defRPr lang="en-US"/>
            </a:defPPr>
            <a:lvl1pPr marL="0" algn="l" defTabSz="914400" rtl="0" eaLnBrk="1" fontAlgn="auto" latinLnBrk="0" hangingPunct="1">
              <a:spcBef>
                <a:spcPts val="0"/>
              </a:spcBef>
              <a:spcAft>
                <a:spcPts val="0"/>
              </a:spcAft>
              <a:defRPr lang="nl-NL" sz="1000" kern="1200">
                <a:solidFill>
                  <a:schemeClr val="tx1"/>
                </a:solidFill>
                <a:latin typeface="Arial" charset="0"/>
                <a:ea typeface="ＭＳ Ｐゴシック"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2D631FB-E615-4482-909B-7BE6DA22C966}" type="slidenum">
              <a:rPr lang="en-GB" smtClean="0"/>
              <a:pPr>
                <a:defRPr/>
              </a:pPr>
              <a:t>34</a:t>
            </a:fld>
            <a:endParaRPr lang="en-GB" dirty="0"/>
          </a:p>
        </p:txBody>
      </p:sp>
    </p:spTree>
    <p:extLst>
      <p:ext uri="{BB962C8B-B14F-4D97-AF65-F5344CB8AC3E}">
        <p14:creationId xmlns:p14="http://schemas.microsoft.com/office/powerpoint/2010/main" val="200825776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47B9EA-6808-43F3-AD84-E308D9E332BA}"/>
              </a:ext>
            </a:extLst>
          </p:cNvPr>
          <p:cNvSpPr>
            <a:spLocks noGrp="1"/>
          </p:cNvSpPr>
          <p:nvPr>
            <p:ph type="title"/>
          </p:nvPr>
        </p:nvSpPr>
        <p:spPr/>
        <p:txBody>
          <a:bodyPr/>
          <a:lstStyle/>
          <a:p>
            <a:r>
              <a:rPr lang="nl-NL" dirty="0" err="1"/>
              <a:t>Typical</a:t>
            </a:r>
            <a:r>
              <a:rPr lang="nl-NL" dirty="0"/>
              <a:t> benchmarks</a:t>
            </a:r>
          </a:p>
        </p:txBody>
      </p:sp>
      <p:graphicFrame>
        <p:nvGraphicFramePr>
          <p:cNvPr id="6" name="Table 5">
            <a:extLst>
              <a:ext uri="{FF2B5EF4-FFF2-40B4-BE49-F238E27FC236}">
                <a16:creationId xmlns:a16="http://schemas.microsoft.com/office/drawing/2014/main" id="{0B767386-3BD3-4B4C-96BB-FEC46CDF0308}"/>
              </a:ext>
            </a:extLst>
          </p:cNvPr>
          <p:cNvGraphicFramePr>
            <a:graphicFrameLocks noGrp="1"/>
          </p:cNvGraphicFramePr>
          <p:nvPr>
            <p:extLst>
              <p:ext uri="{D42A27DB-BD31-4B8C-83A1-F6EECF244321}">
                <p14:modId xmlns:p14="http://schemas.microsoft.com/office/powerpoint/2010/main" val="698038813"/>
              </p:ext>
            </p:extLst>
          </p:nvPr>
        </p:nvGraphicFramePr>
        <p:xfrm>
          <a:off x="914400" y="1355725"/>
          <a:ext cx="7189562" cy="1854200"/>
        </p:xfrm>
        <a:graphic>
          <a:graphicData uri="http://schemas.openxmlformats.org/drawingml/2006/table">
            <a:tbl>
              <a:tblPr firstRow="1" bandRow="1">
                <a:tableStyleId>{5C22544A-7EE6-4342-B048-85BDC9FD1C3A}</a:tableStyleId>
              </a:tblPr>
              <a:tblGrid>
                <a:gridCol w="3378652">
                  <a:extLst>
                    <a:ext uri="{9D8B030D-6E8A-4147-A177-3AD203B41FA5}">
                      <a16:colId xmlns:a16="http://schemas.microsoft.com/office/drawing/2014/main" val="1970611420"/>
                    </a:ext>
                  </a:extLst>
                </a:gridCol>
                <a:gridCol w="3810910">
                  <a:extLst>
                    <a:ext uri="{9D8B030D-6E8A-4147-A177-3AD203B41FA5}">
                      <a16:colId xmlns:a16="http://schemas.microsoft.com/office/drawing/2014/main" val="92662969"/>
                    </a:ext>
                  </a:extLst>
                </a:gridCol>
              </a:tblGrid>
              <a:tr h="370840">
                <a:tc>
                  <a:txBody>
                    <a:bodyPr/>
                    <a:lstStyle/>
                    <a:p>
                      <a:r>
                        <a:rPr lang="nl-NL" b="1" dirty="0" err="1"/>
                        <a:t>Category</a:t>
                      </a:r>
                      <a:endParaRPr lang="nl-NL" b="1" dirty="0"/>
                    </a:p>
                  </a:txBody>
                  <a:tcPr anchor="ctr"/>
                </a:tc>
                <a:tc>
                  <a:txBody>
                    <a:bodyPr/>
                    <a:lstStyle/>
                    <a:p>
                      <a:r>
                        <a:rPr lang="nl-NL" dirty="0" err="1"/>
                        <a:t>Industry</a:t>
                      </a:r>
                      <a:r>
                        <a:rPr lang="nl-NL" dirty="0"/>
                        <a:t> benchmark</a:t>
                      </a:r>
                    </a:p>
                  </a:txBody>
                  <a:tcPr anchor="ctr"/>
                </a:tc>
                <a:extLst>
                  <a:ext uri="{0D108BD9-81ED-4DB2-BD59-A6C34878D82A}">
                    <a16:rowId xmlns:a16="http://schemas.microsoft.com/office/drawing/2014/main" val="3092612800"/>
                  </a:ext>
                </a:extLst>
              </a:tr>
              <a:tr h="370840">
                <a:tc>
                  <a:txBody>
                    <a:bodyPr/>
                    <a:lstStyle/>
                    <a:p>
                      <a:r>
                        <a:rPr lang="nl-NL" b="1" dirty="0"/>
                        <a:t>Direct </a:t>
                      </a:r>
                      <a:r>
                        <a:rPr lang="nl-NL" b="1" dirty="0" err="1"/>
                        <a:t>costs</a:t>
                      </a:r>
                      <a:endParaRPr lang="nl-NL" b="1" dirty="0"/>
                    </a:p>
                  </a:txBody>
                  <a:tcPr anchor="ctr">
                    <a:solidFill>
                      <a:schemeClr val="bg1">
                        <a:lumMod val="95000"/>
                      </a:schemeClr>
                    </a:solidFill>
                  </a:tcPr>
                </a:tc>
                <a:tc>
                  <a:txBody>
                    <a:bodyPr/>
                    <a:lstStyle/>
                    <a:p>
                      <a:r>
                        <a:rPr lang="nl-NL" dirty="0"/>
                        <a:t>100%</a:t>
                      </a:r>
                    </a:p>
                  </a:txBody>
                  <a:tcPr anchor="ctr">
                    <a:solidFill>
                      <a:schemeClr val="bg1">
                        <a:lumMod val="95000"/>
                      </a:schemeClr>
                    </a:solidFill>
                  </a:tcPr>
                </a:tc>
                <a:extLst>
                  <a:ext uri="{0D108BD9-81ED-4DB2-BD59-A6C34878D82A}">
                    <a16:rowId xmlns:a16="http://schemas.microsoft.com/office/drawing/2014/main" val="3031167491"/>
                  </a:ext>
                </a:extLst>
              </a:tr>
              <a:tr h="370840">
                <a:tc>
                  <a:txBody>
                    <a:bodyPr/>
                    <a:lstStyle/>
                    <a:p>
                      <a:r>
                        <a:rPr lang="nl-NL" b="1" dirty="0" err="1"/>
                        <a:t>Staff</a:t>
                      </a:r>
                      <a:endParaRPr lang="nl-NL" b="1" dirty="0"/>
                    </a:p>
                  </a:txBody>
                  <a:tcPr anchor="ctr">
                    <a:solidFill>
                      <a:schemeClr val="bg1"/>
                    </a:solidFill>
                  </a:tcPr>
                </a:tc>
                <a:tc>
                  <a:txBody>
                    <a:bodyPr/>
                    <a:lstStyle/>
                    <a:p>
                      <a:r>
                        <a:rPr lang="nl-NL" dirty="0"/>
                        <a:t>31 – 53%</a:t>
                      </a:r>
                    </a:p>
                  </a:txBody>
                  <a:tcPr anchor="ctr">
                    <a:solidFill>
                      <a:schemeClr val="bg1"/>
                    </a:solidFill>
                  </a:tcPr>
                </a:tc>
                <a:extLst>
                  <a:ext uri="{0D108BD9-81ED-4DB2-BD59-A6C34878D82A}">
                    <a16:rowId xmlns:a16="http://schemas.microsoft.com/office/drawing/2014/main" val="3644863231"/>
                  </a:ext>
                </a:extLst>
              </a:tr>
              <a:tr h="370840">
                <a:tc>
                  <a:txBody>
                    <a:bodyPr/>
                    <a:lstStyle/>
                    <a:p>
                      <a:r>
                        <a:rPr lang="nl-NL" b="1" dirty="0" err="1"/>
                        <a:t>Facilities</a:t>
                      </a:r>
                      <a:endParaRPr lang="nl-NL" b="1" dirty="0"/>
                    </a:p>
                  </a:txBody>
                  <a:tcPr anchor="ctr">
                    <a:solidFill>
                      <a:schemeClr val="bg1">
                        <a:lumMod val="95000"/>
                      </a:schemeClr>
                    </a:solidFill>
                  </a:tcPr>
                </a:tc>
                <a:tc>
                  <a:txBody>
                    <a:bodyPr/>
                    <a:lstStyle/>
                    <a:p>
                      <a:r>
                        <a:rPr lang="nl-NL" dirty="0"/>
                        <a:t>8 – 14%</a:t>
                      </a:r>
                    </a:p>
                  </a:txBody>
                  <a:tcPr anchor="ctr">
                    <a:solidFill>
                      <a:schemeClr val="bg1">
                        <a:lumMod val="95000"/>
                      </a:schemeClr>
                    </a:solidFill>
                  </a:tcPr>
                </a:tc>
                <a:extLst>
                  <a:ext uri="{0D108BD9-81ED-4DB2-BD59-A6C34878D82A}">
                    <a16:rowId xmlns:a16="http://schemas.microsoft.com/office/drawing/2014/main" val="2351364736"/>
                  </a:ext>
                </a:extLst>
              </a:tr>
              <a:tr h="370840">
                <a:tc>
                  <a:txBody>
                    <a:bodyPr/>
                    <a:lstStyle/>
                    <a:p>
                      <a:r>
                        <a:rPr lang="nl-NL" b="1" dirty="0" err="1"/>
                        <a:t>Allowances</a:t>
                      </a:r>
                      <a:r>
                        <a:rPr lang="nl-NL" b="1" dirty="0"/>
                        <a:t> &amp; </a:t>
                      </a:r>
                      <a:r>
                        <a:rPr lang="nl-NL" b="1" dirty="0" err="1"/>
                        <a:t>contingency</a:t>
                      </a:r>
                      <a:endParaRPr lang="nl-NL" b="1" dirty="0"/>
                    </a:p>
                  </a:txBody>
                  <a:tcPr anchor="ctr">
                    <a:solidFill>
                      <a:schemeClr val="bg1"/>
                    </a:solidFill>
                  </a:tcPr>
                </a:tc>
                <a:tc>
                  <a:txBody>
                    <a:bodyPr/>
                    <a:lstStyle/>
                    <a:p>
                      <a:r>
                        <a:rPr lang="nl-NL" dirty="0"/>
                        <a:t>16 – 20%</a:t>
                      </a:r>
                    </a:p>
                  </a:txBody>
                  <a:tcPr anchor="ctr">
                    <a:solidFill>
                      <a:schemeClr val="bg1"/>
                    </a:solidFill>
                  </a:tcPr>
                </a:tc>
                <a:extLst>
                  <a:ext uri="{0D108BD9-81ED-4DB2-BD59-A6C34878D82A}">
                    <a16:rowId xmlns:a16="http://schemas.microsoft.com/office/drawing/2014/main" val="2038861580"/>
                  </a:ext>
                </a:extLst>
              </a:tr>
            </a:tbl>
          </a:graphicData>
        </a:graphic>
      </p:graphicFrame>
      <p:graphicFrame>
        <p:nvGraphicFramePr>
          <p:cNvPr id="7" name="Table 6">
            <a:extLst>
              <a:ext uri="{FF2B5EF4-FFF2-40B4-BE49-F238E27FC236}">
                <a16:creationId xmlns:a16="http://schemas.microsoft.com/office/drawing/2014/main" id="{380F50D5-4545-44E0-B155-03AA36CFD078}"/>
              </a:ext>
            </a:extLst>
          </p:cNvPr>
          <p:cNvGraphicFramePr>
            <a:graphicFrameLocks noGrp="1"/>
          </p:cNvGraphicFramePr>
          <p:nvPr>
            <p:extLst>
              <p:ext uri="{D42A27DB-BD31-4B8C-83A1-F6EECF244321}">
                <p14:modId xmlns:p14="http://schemas.microsoft.com/office/powerpoint/2010/main" val="4239506617"/>
              </p:ext>
            </p:extLst>
          </p:nvPr>
        </p:nvGraphicFramePr>
        <p:xfrm>
          <a:off x="914400" y="3336925"/>
          <a:ext cx="7189562" cy="1854200"/>
        </p:xfrm>
        <a:graphic>
          <a:graphicData uri="http://schemas.openxmlformats.org/drawingml/2006/table">
            <a:tbl>
              <a:tblPr firstRow="1" bandRow="1">
                <a:tableStyleId>{5C22544A-7EE6-4342-B048-85BDC9FD1C3A}</a:tableStyleId>
              </a:tblPr>
              <a:tblGrid>
                <a:gridCol w="3344388">
                  <a:extLst>
                    <a:ext uri="{9D8B030D-6E8A-4147-A177-3AD203B41FA5}">
                      <a16:colId xmlns:a16="http://schemas.microsoft.com/office/drawing/2014/main" val="2300184542"/>
                    </a:ext>
                  </a:extLst>
                </a:gridCol>
                <a:gridCol w="3845174">
                  <a:extLst>
                    <a:ext uri="{9D8B030D-6E8A-4147-A177-3AD203B41FA5}">
                      <a16:colId xmlns:a16="http://schemas.microsoft.com/office/drawing/2014/main" val="2251560336"/>
                    </a:ext>
                  </a:extLst>
                </a:gridCol>
              </a:tblGrid>
              <a:tr h="370840">
                <a:tc>
                  <a:txBody>
                    <a:bodyPr/>
                    <a:lstStyle/>
                    <a:p>
                      <a:r>
                        <a:rPr lang="nl-NL" b="1" dirty="0"/>
                        <a:t>Type</a:t>
                      </a:r>
                    </a:p>
                  </a:txBody>
                  <a:tcPr anchor="ctr"/>
                </a:tc>
                <a:tc>
                  <a:txBody>
                    <a:bodyPr/>
                    <a:lstStyle/>
                    <a:p>
                      <a:r>
                        <a:rPr lang="nl-NL" dirty="0"/>
                        <a:t>Percentage of contractor’s direct </a:t>
                      </a:r>
                      <a:r>
                        <a:rPr lang="nl-NL" dirty="0" err="1"/>
                        <a:t>labour</a:t>
                      </a:r>
                      <a:r>
                        <a:rPr lang="nl-NL" dirty="0"/>
                        <a:t> </a:t>
                      </a:r>
                      <a:r>
                        <a:rPr lang="nl-NL" dirty="0" err="1"/>
                        <a:t>costs</a:t>
                      </a:r>
                      <a:r>
                        <a:rPr lang="nl-NL" dirty="0"/>
                        <a:t> [%]</a:t>
                      </a:r>
                    </a:p>
                  </a:txBody>
                  <a:tcPr anchor="ctr"/>
                </a:tc>
                <a:extLst>
                  <a:ext uri="{0D108BD9-81ED-4DB2-BD59-A6C34878D82A}">
                    <a16:rowId xmlns:a16="http://schemas.microsoft.com/office/drawing/2014/main" val="3404914372"/>
                  </a:ext>
                </a:extLst>
              </a:tr>
              <a:tr h="370840">
                <a:tc>
                  <a:txBody>
                    <a:bodyPr/>
                    <a:lstStyle/>
                    <a:p>
                      <a:r>
                        <a:rPr lang="nl-NL" b="1" dirty="0" err="1"/>
                        <a:t>Staff</a:t>
                      </a:r>
                      <a:r>
                        <a:rPr lang="nl-NL" b="1" dirty="0"/>
                        <a:t>, pre-TA</a:t>
                      </a:r>
                    </a:p>
                  </a:txBody>
                  <a:tcPr anchor="ctr">
                    <a:solidFill>
                      <a:schemeClr val="bg1">
                        <a:lumMod val="95000"/>
                      </a:schemeClr>
                    </a:solidFill>
                  </a:tcPr>
                </a:tc>
                <a:tc>
                  <a:txBody>
                    <a:bodyPr/>
                    <a:lstStyle/>
                    <a:p>
                      <a:r>
                        <a:rPr lang="nl-NL" dirty="0"/>
                        <a:t>25%</a:t>
                      </a:r>
                    </a:p>
                  </a:txBody>
                  <a:tcPr anchor="ctr">
                    <a:solidFill>
                      <a:schemeClr val="bg1">
                        <a:lumMod val="95000"/>
                      </a:schemeClr>
                    </a:solidFill>
                  </a:tcPr>
                </a:tc>
                <a:extLst>
                  <a:ext uri="{0D108BD9-81ED-4DB2-BD59-A6C34878D82A}">
                    <a16:rowId xmlns:a16="http://schemas.microsoft.com/office/drawing/2014/main" val="4005090952"/>
                  </a:ext>
                </a:extLst>
              </a:tr>
              <a:tr h="370840">
                <a:tc>
                  <a:txBody>
                    <a:bodyPr/>
                    <a:lstStyle/>
                    <a:p>
                      <a:r>
                        <a:rPr lang="nl-NL" b="1" dirty="0" err="1"/>
                        <a:t>Staff</a:t>
                      </a:r>
                      <a:r>
                        <a:rPr lang="nl-NL" b="1" dirty="0"/>
                        <a:t>, </a:t>
                      </a:r>
                      <a:r>
                        <a:rPr lang="nl-NL" b="1" dirty="0" err="1"/>
                        <a:t>during</a:t>
                      </a:r>
                      <a:r>
                        <a:rPr lang="nl-NL" b="1" dirty="0"/>
                        <a:t> TA</a:t>
                      </a:r>
                    </a:p>
                  </a:txBody>
                  <a:tcPr anchor="ctr">
                    <a:solidFill>
                      <a:schemeClr val="bg1"/>
                    </a:solidFill>
                  </a:tcPr>
                </a:tc>
                <a:tc>
                  <a:txBody>
                    <a:bodyPr/>
                    <a:lstStyle/>
                    <a:p>
                      <a:r>
                        <a:rPr lang="nl-NL" dirty="0"/>
                        <a:t>25%</a:t>
                      </a:r>
                    </a:p>
                  </a:txBody>
                  <a:tcPr anchor="ctr">
                    <a:solidFill>
                      <a:schemeClr val="bg1"/>
                    </a:solidFill>
                  </a:tcPr>
                </a:tc>
                <a:extLst>
                  <a:ext uri="{0D108BD9-81ED-4DB2-BD59-A6C34878D82A}">
                    <a16:rowId xmlns:a16="http://schemas.microsoft.com/office/drawing/2014/main" val="2232187148"/>
                  </a:ext>
                </a:extLst>
              </a:tr>
              <a:tr h="370840">
                <a:tc>
                  <a:txBody>
                    <a:bodyPr/>
                    <a:lstStyle/>
                    <a:p>
                      <a:r>
                        <a:rPr lang="nl-NL" b="1" dirty="0" err="1"/>
                        <a:t>Staff</a:t>
                      </a:r>
                      <a:r>
                        <a:rPr lang="nl-NL" b="1" dirty="0"/>
                        <a:t>, post-TA</a:t>
                      </a:r>
                    </a:p>
                  </a:txBody>
                  <a:tcPr anchor="ctr">
                    <a:solidFill>
                      <a:schemeClr val="bg1">
                        <a:lumMod val="95000"/>
                      </a:schemeClr>
                    </a:solidFill>
                  </a:tcPr>
                </a:tc>
                <a:tc>
                  <a:txBody>
                    <a:bodyPr/>
                    <a:lstStyle/>
                    <a:p>
                      <a:r>
                        <a:rPr lang="nl-NL" dirty="0"/>
                        <a:t>8%</a:t>
                      </a:r>
                    </a:p>
                  </a:txBody>
                  <a:tcPr anchor="ctr">
                    <a:solidFill>
                      <a:schemeClr val="bg1">
                        <a:lumMod val="95000"/>
                      </a:schemeClr>
                    </a:solidFill>
                  </a:tcPr>
                </a:tc>
                <a:extLst>
                  <a:ext uri="{0D108BD9-81ED-4DB2-BD59-A6C34878D82A}">
                    <a16:rowId xmlns:a16="http://schemas.microsoft.com/office/drawing/2014/main" val="1644086615"/>
                  </a:ext>
                </a:extLst>
              </a:tr>
              <a:tr h="370840">
                <a:tc>
                  <a:txBody>
                    <a:bodyPr/>
                    <a:lstStyle/>
                    <a:p>
                      <a:r>
                        <a:rPr lang="nl-NL" b="1" dirty="0"/>
                        <a:t>Tools &amp; equipment</a:t>
                      </a:r>
                    </a:p>
                  </a:txBody>
                  <a:tcPr anchor="ctr">
                    <a:solidFill>
                      <a:schemeClr val="bg1"/>
                    </a:solidFill>
                  </a:tcPr>
                </a:tc>
                <a:tc>
                  <a:txBody>
                    <a:bodyPr/>
                    <a:lstStyle/>
                    <a:p>
                      <a:r>
                        <a:rPr lang="nl-NL" dirty="0"/>
                        <a:t>6%</a:t>
                      </a:r>
                    </a:p>
                  </a:txBody>
                  <a:tcPr anchor="ctr">
                    <a:solidFill>
                      <a:schemeClr val="bg1"/>
                    </a:solidFill>
                  </a:tcPr>
                </a:tc>
                <a:extLst>
                  <a:ext uri="{0D108BD9-81ED-4DB2-BD59-A6C34878D82A}">
                    <a16:rowId xmlns:a16="http://schemas.microsoft.com/office/drawing/2014/main" val="2263765674"/>
                  </a:ext>
                </a:extLst>
              </a:tr>
            </a:tbl>
          </a:graphicData>
        </a:graphic>
      </p:graphicFrame>
    </p:spTree>
    <p:extLst>
      <p:ext uri="{BB962C8B-B14F-4D97-AF65-F5344CB8AC3E}">
        <p14:creationId xmlns:p14="http://schemas.microsoft.com/office/powerpoint/2010/main" val="1711665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9224-6D7D-4B98-9D2B-0D5CDF297E5D}"/>
              </a:ext>
            </a:extLst>
          </p:cNvPr>
          <p:cNvSpPr>
            <a:spLocks noGrp="1"/>
          </p:cNvSpPr>
          <p:nvPr>
            <p:ph type="title"/>
          </p:nvPr>
        </p:nvSpPr>
        <p:spPr/>
        <p:txBody>
          <a:bodyPr/>
          <a:lstStyle/>
          <a:p>
            <a:r>
              <a:rPr lang="en-GB" dirty="0"/>
              <a:t>Total Turnaround Cost Management</a:t>
            </a:r>
            <a:endParaRPr lang="nl-NL" dirty="0"/>
          </a:p>
        </p:txBody>
      </p:sp>
      <p:sp>
        <p:nvSpPr>
          <p:cNvPr id="46" name="Title 1">
            <a:extLst>
              <a:ext uri="{FF2B5EF4-FFF2-40B4-BE49-F238E27FC236}">
                <a16:creationId xmlns:a16="http://schemas.microsoft.com/office/drawing/2014/main" id="{B171A2CA-951F-4554-A62C-9254AD63441B}"/>
              </a:ext>
            </a:extLst>
          </p:cNvPr>
          <p:cNvSpPr txBox="1">
            <a:spLocks/>
          </p:cNvSpPr>
          <p:nvPr/>
        </p:nvSpPr>
        <p:spPr>
          <a:xfrm>
            <a:off x="483988" y="553712"/>
            <a:ext cx="8176022" cy="576791"/>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kern="1200" cap="none" spc="38" baseline="0">
                <a:solidFill>
                  <a:schemeClr val="tx1"/>
                </a:solidFill>
                <a:latin typeface="+mj-lt"/>
                <a:ea typeface="Fira Sans" panose="020B0503050000020004" pitchFamily="34" charset="0"/>
                <a:cs typeface="+mj-cs"/>
              </a:defRPr>
            </a:lvl1pPr>
          </a:lstStyle>
          <a:p>
            <a:r>
              <a:rPr lang="en-GB" dirty="0">
                <a:solidFill>
                  <a:schemeClr val="accent1"/>
                </a:solidFill>
              </a:rPr>
              <a:t>Get started!</a:t>
            </a:r>
            <a:endParaRPr lang="nl-NL" dirty="0">
              <a:solidFill>
                <a:schemeClr val="accent1"/>
              </a:solidFill>
            </a:endParaRPr>
          </a:p>
        </p:txBody>
      </p:sp>
      <p:graphicFrame>
        <p:nvGraphicFramePr>
          <p:cNvPr id="34" name="Chart 33">
            <a:extLst>
              <a:ext uri="{FF2B5EF4-FFF2-40B4-BE49-F238E27FC236}">
                <a16:creationId xmlns:a16="http://schemas.microsoft.com/office/drawing/2014/main" id="{3C5C8B56-DFD3-4EE8-A06D-3627B8BC0EF7}"/>
              </a:ext>
            </a:extLst>
          </p:cNvPr>
          <p:cNvGraphicFramePr/>
          <p:nvPr>
            <p:extLst>
              <p:ext uri="{D42A27DB-BD31-4B8C-83A1-F6EECF244321}">
                <p14:modId xmlns:p14="http://schemas.microsoft.com/office/powerpoint/2010/main" val="1778206941"/>
              </p:ext>
            </p:extLst>
          </p:nvPr>
        </p:nvGraphicFramePr>
        <p:xfrm>
          <a:off x="1866900" y="1409700"/>
          <a:ext cx="5410200" cy="3606800"/>
        </p:xfrm>
        <a:graphic>
          <a:graphicData uri="http://schemas.openxmlformats.org/drawingml/2006/chart">
            <c:chart xmlns:c="http://schemas.openxmlformats.org/drawingml/2006/chart" xmlns:r="http://schemas.openxmlformats.org/officeDocument/2006/relationships" r:id="rId2"/>
          </a:graphicData>
        </a:graphic>
      </p:graphicFrame>
      <p:grpSp>
        <p:nvGrpSpPr>
          <p:cNvPr id="47" name="Group 46">
            <a:extLst>
              <a:ext uri="{FF2B5EF4-FFF2-40B4-BE49-F238E27FC236}">
                <a16:creationId xmlns:a16="http://schemas.microsoft.com/office/drawing/2014/main" id="{AD5F3DDB-248A-4485-A006-104F0363E4A4}"/>
              </a:ext>
            </a:extLst>
          </p:cNvPr>
          <p:cNvGrpSpPr/>
          <p:nvPr/>
        </p:nvGrpSpPr>
        <p:grpSpPr>
          <a:xfrm>
            <a:off x="4826542" y="1136316"/>
            <a:ext cx="2339213" cy="926362"/>
            <a:chOff x="4826542" y="1136316"/>
            <a:chExt cx="2339213" cy="926362"/>
          </a:xfrm>
        </p:grpSpPr>
        <p:sp>
          <p:nvSpPr>
            <p:cNvPr id="48" name="TextBox 47">
              <a:extLst>
                <a:ext uri="{FF2B5EF4-FFF2-40B4-BE49-F238E27FC236}">
                  <a16:creationId xmlns:a16="http://schemas.microsoft.com/office/drawing/2014/main" id="{A63A4220-C972-466F-BEEA-45D8314F6904}"/>
                </a:ext>
              </a:extLst>
            </p:cNvPr>
            <p:cNvSpPr txBox="1"/>
            <p:nvPr/>
          </p:nvSpPr>
          <p:spPr>
            <a:xfrm flipH="1">
              <a:off x="5275325" y="1136316"/>
              <a:ext cx="1890430" cy="539999"/>
            </a:xfrm>
            <a:prstGeom prst="rect">
              <a:avLst/>
            </a:prstGeom>
            <a:noFill/>
          </p:spPr>
          <p:txBody>
            <a:bodyPr wrap="square" lIns="0" tIns="0" rIns="0" bIns="0" rtlCol="0" anchor="ctr">
              <a:noAutofit/>
            </a:bodyPr>
            <a:lstStyle/>
            <a:p>
              <a:pPr defTabSz="914378">
                <a:defRPr/>
              </a:pPr>
              <a:r>
                <a:rPr lang="nl-NL" sz="1200" kern="0" dirty="0">
                  <a:latin typeface="+mj-lt"/>
                </a:rPr>
                <a:t>Scope Management</a:t>
              </a:r>
            </a:p>
          </p:txBody>
        </p:sp>
        <p:pic>
          <p:nvPicPr>
            <p:cNvPr id="49" name="Graphic 48">
              <a:extLst>
                <a:ext uri="{FF2B5EF4-FFF2-40B4-BE49-F238E27FC236}">
                  <a16:creationId xmlns:a16="http://schemas.microsoft.com/office/drawing/2014/main" id="{2FD3C21A-83C4-48D1-9452-8203B6D119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6542" y="1522678"/>
              <a:ext cx="540000" cy="540000"/>
            </a:xfrm>
            <a:prstGeom prst="rect">
              <a:avLst/>
            </a:prstGeom>
          </p:spPr>
        </p:pic>
      </p:grpSp>
      <p:grpSp>
        <p:nvGrpSpPr>
          <p:cNvPr id="50" name="Group 49">
            <a:extLst>
              <a:ext uri="{FF2B5EF4-FFF2-40B4-BE49-F238E27FC236}">
                <a16:creationId xmlns:a16="http://schemas.microsoft.com/office/drawing/2014/main" id="{3D0FD1BB-3BF9-414A-9E3B-B7705D716CE1}"/>
              </a:ext>
            </a:extLst>
          </p:cNvPr>
          <p:cNvGrpSpPr/>
          <p:nvPr/>
        </p:nvGrpSpPr>
        <p:grpSpPr>
          <a:xfrm>
            <a:off x="5655812" y="2208177"/>
            <a:ext cx="2513031" cy="542381"/>
            <a:chOff x="5655812" y="2208177"/>
            <a:chExt cx="2513031" cy="542381"/>
          </a:xfrm>
        </p:grpSpPr>
        <p:pic>
          <p:nvPicPr>
            <p:cNvPr id="51" name="Graphic 50">
              <a:extLst>
                <a:ext uri="{FF2B5EF4-FFF2-40B4-BE49-F238E27FC236}">
                  <a16:creationId xmlns:a16="http://schemas.microsoft.com/office/drawing/2014/main" id="{41794C1C-1E24-43E3-B256-A43E14C086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5812" y="2210558"/>
              <a:ext cx="540000" cy="540000"/>
            </a:xfrm>
            <a:prstGeom prst="rect">
              <a:avLst/>
            </a:prstGeom>
          </p:spPr>
        </p:pic>
        <p:sp>
          <p:nvSpPr>
            <p:cNvPr id="52" name="TextBox 51">
              <a:extLst>
                <a:ext uri="{FF2B5EF4-FFF2-40B4-BE49-F238E27FC236}">
                  <a16:creationId xmlns:a16="http://schemas.microsoft.com/office/drawing/2014/main" id="{BF1C51E5-7B8E-4226-8682-D6A704FDE0A4}"/>
                </a:ext>
              </a:extLst>
            </p:cNvPr>
            <p:cNvSpPr txBox="1"/>
            <p:nvPr/>
          </p:nvSpPr>
          <p:spPr>
            <a:xfrm flipH="1">
              <a:off x="6278413" y="2208177"/>
              <a:ext cx="1890430" cy="539999"/>
            </a:xfrm>
            <a:prstGeom prst="rect">
              <a:avLst/>
            </a:prstGeom>
            <a:noFill/>
          </p:spPr>
          <p:txBody>
            <a:bodyPr wrap="square" lIns="0" tIns="0" rIns="0" bIns="0" rtlCol="0" anchor="ctr">
              <a:noAutofit/>
            </a:bodyPr>
            <a:lstStyle/>
            <a:p>
              <a:pPr defTabSz="914378">
                <a:defRPr/>
              </a:pPr>
              <a:r>
                <a:rPr lang="nl-NL" sz="1200" kern="0" dirty="0" err="1">
                  <a:latin typeface="+mj-lt"/>
                </a:rPr>
                <a:t>Work</a:t>
              </a:r>
              <a:r>
                <a:rPr lang="nl-NL" sz="1200" kern="0" dirty="0">
                  <a:latin typeface="+mj-lt"/>
                </a:rPr>
                <a:t> Package Planning</a:t>
              </a:r>
            </a:p>
          </p:txBody>
        </p:sp>
      </p:grpSp>
      <p:grpSp>
        <p:nvGrpSpPr>
          <p:cNvPr id="53" name="Group 52">
            <a:extLst>
              <a:ext uri="{FF2B5EF4-FFF2-40B4-BE49-F238E27FC236}">
                <a16:creationId xmlns:a16="http://schemas.microsoft.com/office/drawing/2014/main" id="{B7D2914F-2536-4042-80E4-EF7E9604C779}"/>
              </a:ext>
            </a:extLst>
          </p:cNvPr>
          <p:cNvGrpSpPr/>
          <p:nvPr/>
        </p:nvGrpSpPr>
        <p:grpSpPr>
          <a:xfrm>
            <a:off x="5791200" y="3213100"/>
            <a:ext cx="2514600" cy="543174"/>
            <a:chOff x="5791200" y="3213100"/>
            <a:chExt cx="2514600" cy="543174"/>
          </a:xfrm>
        </p:grpSpPr>
        <p:pic>
          <p:nvPicPr>
            <p:cNvPr id="54" name="Graphic 53">
              <a:extLst>
                <a:ext uri="{FF2B5EF4-FFF2-40B4-BE49-F238E27FC236}">
                  <a16:creationId xmlns:a16="http://schemas.microsoft.com/office/drawing/2014/main" id="{81A3C8CA-940B-4DBD-A4A4-CF468D23BB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1200" y="3213100"/>
              <a:ext cx="540000" cy="540000"/>
            </a:xfrm>
            <a:prstGeom prst="rect">
              <a:avLst/>
            </a:prstGeom>
          </p:spPr>
        </p:pic>
        <p:sp>
          <p:nvSpPr>
            <p:cNvPr id="55" name="TextBox 54">
              <a:extLst>
                <a:ext uri="{FF2B5EF4-FFF2-40B4-BE49-F238E27FC236}">
                  <a16:creationId xmlns:a16="http://schemas.microsoft.com/office/drawing/2014/main" id="{DC28C717-D0F1-47B2-81A5-1193D44D98BD}"/>
                </a:ext>
              </a:extLst>
            </p:cNvPr>
            <p:cNvSpPr txBox="1"/>
            <p:nvPr/>
          </p:nvSpPr>
          <p:spPr>
            <a:xfrm flipH="1">
              <a:off x="6415370" y="3216275"/>
              <a:ext cx="1890430" cy="539999"/>
            </a:xfrm>
            <a:prstGeom prst="rect">
              <a:avLst/>
            </a:prstGeom>
            <a:noFill/>
          </p:spPr>
          <p:txBody>
            <a:bodyPr wrap="square" lIns="0" tIns="0" rIns="0" bIns="0" rtlCol="0" anchor="ctr">
              <a:noAutofit/>
            </a:bodyPr>
            <a:lstStyle/>
            <a:p>
              <a:pPr defTabSz="914378">
                <a:defRPr/>
              </a:pPr>
              <a:r>
                <a:rPr lang="nl-NL" sz="1200" kern="0" dirty="0">
                  <a:latin typeface="+mj-lt"/>
                </a:rPr>
                <a:t>Estimating / Budgeting</a:t>
              </a:r>
            </a:p>
          </p:txBody>
        </p:sp>
      </p:grpSp>
      <p:grpSp>
        <p:nvGrpSpPr>
          <p:cNvPr id="56" name="Group 55">
            <a:extLst>
              <a:ext uri="{FF2B5EF4-FFF2-40B4-BE49-F238E27FC236}">
                <a16:creationId xmlns:a16="http://schemas.microsoft.com/office/drawing/2014/main" id="{83503B81-70B3-4D8A-8A2C-6B809ED9A9FE}"/>
              </a:ext>
            </a:extLst>
          </p:cNvPr>
          <p:cNvGrpSpPr/>
          <p:nvPr/>
        </p:nvGrpSpPr>
        <p:grpSpPr>
          <a:xfrm>
            <a:off x="5279260" y="4156164"/>
            <a:ext cx="2402370" cy="830453"/>
            <a:chOff x="5279260" y="4156164"/>
            <a:chExt cx="2402370" cy="830453"/>
          </a:xfrm>
        </p:grpSpPr>
        <p:pic>
          <p:nvPicPr>
            <p:cNvPr id="57" name="Graphic 56">
              <a:extLst>
                <a:ext uri="{FF2B5EF4-FFF2-40B4-BE49-F238E27FC236}">
                  <a16:creationId xmlns:a16="http://schemas.microsoft.com/office/drawing/2014/main" id="{BD7748C2-7832-41F9-A4A2-37C7CBD71A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79260" y="4156164"/>
              <a:ext cx="540000" cy="540000"/>
            </a:xfrm>
            <a:prstGeom prst="rect">
              <a:avLst/>
            </a:prstGeom>
          </p:spPr>
        </p:pic>
        <p:sp>
          <p:nvSpPr>
            <p:cNvPr id="58" name="TextBox 57">
              <a:extLst>
                <a:ext uri="{FF2B5EF4-FFF2-40B4-BE49-F238E27FC236}">
                  <a16:creationId xmlns:a16="http://schemas.microsoft.com/office/drawing/2014/main" id="{CD4A2AC2-AAB7-4665-A7A6-374D6890B076}"/>
                </a:ext>
              </a:extLst>
            </p:cNvPr>
            <p:cNvSpPr txBox="1"/>
            <p:nvPr/>
          </p:nvSpPr>
          <p:spPr>
            <a:xfrm flipH="1">
              <a:off x="5791200" y="4446618"/>
              <a:ext cx="1890430" cy="539999"/>
            </a:xfrm>
            <a:prstGeom prst="rect">
              <a:avLst/>
            </a:prstGeom>
            <a:noFill/>
          </p:spPr>
          <p:txBody>
            <a:bodyPr wrap="square" lIns="0" tIns="0" rIns="0" bIns="0" rtlCol="0" anchor="ctr">
              <a:noAutofit/>
            </a:bodyPr>
            <a:lstStyle/>
            <a:p>
              <a:pPr defTabSz="914378">
                <a:defRPr/>
              </a:pPr>
              <a:r>
                <a:rPr lang="nl-NL" sz="1200" kern="0" dirty="0">
                  <a:latin typeface="+mj-lt"/>
                </a:rPr>
                <a:t>Contract Management</a:t>
              </a:r>
            </a:p>
          </p:txBody>
        </p:sp>
      </p:grpSp>
      <p:grpSp>
        <p:nvGrpSpPr>
          <p:cNvPr id="59" name="Group 58">
            <a:extLst>
              <a:ext uri="{FF2B5EF4-FFF2-40B4-BE49-F238E27FC236}">
                <a16:creationId xmlns:a16="http://schemas.microsoft.com/office/drawing/2014/main" id="{34B642C1-A91F-42BB-8776-B949D02D301E}"/>
              </a:ext>
            </a:extLst>
          </p:cNvPr>
          <p:cNvGrpSpPr/>
          <p:nvPr/>
        </p:nvGrpSpPr>
        <p:grpSpPr>
          <a:xfrm>
            <a:off x="3627565" y="4513804"/>
            <a:ext cx="1890430" cy="952657"/>
            <a:chOff x="3627565" y="4513804"/>
            <a:chExt cx="1890430" cy="952657"/>
          </a:xfrm>
        </p:grpSpPr>
        <p:pic>
          <p:nvPicPr>
            <p:cNvPr id="60" name="Graphic 59">
              <a:extLst>
                <a:ext uri="{FF2B5EF4-FFF2-40B4-BE49-F238E27FC236}">
                  <a16:creationId xmlns:a16="http://schemas.microsoft.com/office/drawing/2014/main" id="{CE444ABA-561A-4BF0-ADB5-01ACC97D8F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02000" y="4513804"/>
              <a:ext cx="540000" cy="540000"/>
            </a:xfrm>
            <a:prstGeom prst="rect">
              <a:avLst/>
            </a:prstGeom>
          </p:spPr>
        </p:pic>
        <p:sp>
          <p:nvSpPr>
            <p:cNvPr id="61" name="TextBox 60">
              <a:extLst>
                <a:ext uri="{FF2B5EF4-FFF2-40B4-BE49-F238E27FC236}">
                  <a16:creationId xmlns:a16="http://schemas.microsoft.com/office/drawing/2014/main" id="{F2D26873-2F02-402D-9949-5F2BD8F434FE}"/>
                </a:ext>
              </a:extLst>
            </p:cNvPr>
            <p:cNvSpPr txBox="1"/>
            <p:nvPr/>
          </p:nvSpPr>
          <p:spPr>
            <a:xfrm flipH="1">
              <a:off x="3627565" y="5056187"/>
              <a:ext cx="1890430" cy="410274"/>
            </a:xfrm>
            <a:prstGeom prst="rect">
              <a:avLst/>
            </a:prstGeom>
            <a:noFill/>
          </p:spPr>
          <p:txBody>
            <a:bodyPr wrap="square" lIns="0" tIns="0" rIns="0" bIns="0" rtlCol="0" anchor="ctr">
              <a:noAutofit/>
            </a:bodyPr>
            <a:lstStyle/>
            <a:p>
              <a:pPr algn="ctr" defTabSz="914378">
                <a:defRPr/>
              </a:pPr>
              <a:r>
                <a:rPr lang="nl-NL" sz="1200" kern="0" dirty="0">
                  <a:latin typeface="+mj-lt"/>
                </a:rPr>
                <a:t>Tendering</a:t>
              </a:r>
            </a:p>
          </p:txBody>
        </p:sp>
      </p:grpSp>
      <p:grpSp>
        <p:nvGrpSpPr>
          <p:cNvPr id="62" name="Group 61">
            <a:extLst>
              <a:ext uri="{FF2B5EF4-FFF2-40B4-BE49-F238E27FC236}">
                <a16:creationId xmlns:a16="http://schemas.microsoft.com/office/drawing/2014/main" id="{D1B56231-4162-480A-8CDF-93E7A74A59AF}"/>
              </a:ext>
            </a:extLst>
          </p:cNvPr>
          <p:cNvGrpSpPr/>
          <p:nvPr/>
        </p:nvGrpSpPr>
        <p:grpSpPr>
          <a:xfrm>
            <a:off x="1479532" y="4158710"/>
            <a:ext cx="2385208" cy="807453"/>
            <a:chOff x="1479532" y="4158710"/>
            <a:chExt cx="2385208" cy="807453"/>
          </a:xfrm>
        </p:grpSpPr>
        <p:pic>
          <p:nvPicPr>
            <p:cNvPr id="63" name="Graphic 62">
              <a:extLst>
                <a:ext uri="{FF2B5EF4-FFF2-40B4-BE49-F238E27FC236}">
                  <a16:creationId xmlns:a16="http://schemas.microsoft.com/office/drawing/2014/main" id="{6B04A296-16AA-4541-B060-A5A23D16DB8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24740" y="4158710"/>
              <a:ext cx="540000" cy="540000"/>
            </a:xfrm>
            <a:prstGeom prst="rect">
              <a:avLst/>
            </a:prstGeom>
          </p:spPr>
        </p:pic>
        <p:sp>
          <p:nvSpPr>
            <p:cNvPr id="64" name="TextBox 63">
              <a:extLst>
                <a:ext uri="{FF2B5EF4-FFF2-40B4-BE49-F238E27FC236}">
                  <a16:creationId xmlns:a16="http://schemas.microsoft.com/office/drawing/2014/main" id="{975FE2CE-CF6B-4963-ABC8-BE0CD07BB7FF}"/>
                </a:ext>
              </a:extLst>
            </p:cNvPr>
            <p:cNvSpPr txBox="1"/>
            <p:nvPr/>
          </p:nvSpPr>
          <p:spPr>
            <a:xfrm flipH="1">
              <a:off x="1479532" y="4426164"/>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Scheduling</a:t>
              </a:r>
            </a:p>
          </p:txBody>
        </p:sp>
      </p:grpSp>
      <p:grpSp>
        <p:nvGrpSpPr>
          <p:cNvPr id="65" name="Group 64">
            <a:extLst>
              <a:ext uri="{FF2B5EF4-FFF2-40B4-BE49-F238E27FC236}">
                <a16:creationId xmlns:a16="http://schemas.microsoft.com/office/drawing/2014/main" id="{530E01ED-F3AD-4AFD-AFC5-510D5B90D158}"/>
              </a:ext>
            </a:extLst>
          </p:cNvPr>
          <p:cNvGrpSpPr/>
          <p:nvPr/>
        </p:nvGrpSpPr>
        <p:grpSpPr>
          <a:xfrm>
            <a:off x="725742" y="3213100"/>
            <a:ext cx="2557458" cy="540000"/>
            <a:chOff x="725742" y="3213100"/>
            <a:chExt cx="2557458" cy="540000"/>
          </a:xfrm>
        </p:grpSpPr>
        <p:pic>
          <p:nvPicPr>
            <p:cNvPr id="66" name="Graphic 65">
              <a:extLst>
                <a:ext uri="{FF2B5EF4-FFF2-40B4-BE49-F238E27FC236}">
                  <a16:creationId xmlns:a16="http://schemas.microsoft.com/office/drawing/2014/main" id="{79EAB6C1-8944-4A1F-82F8-1C71FB9D37A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743200" y="3213100"/>
              <a:ext cx="540000" cy="540000"/>
            </a:xfrm>
            <a:prstGeom prst="rect">
              <a:avLst/>
            </a:prstGeom>
          </p:spPr>
        </p:pic>
        <p:sp>
          <p:nvSpPr>
            <p:cNvPr id="67" name="TextBox 66">
              <a:extLst>
                <a:ext uri="{FF2B5EF4-FFF2-40B4-BE49-F238E27FC236}">
                  <a16:creationId xmlns:a16="http://schemas.microsoft.com/office/drawing/2014/main" id="{36B5383D-7084-4B82-8AF5-D573BD465A89}"/>
                </a:ext>
              </a:extLst>
            </p:cNvPr>
            <p:cNvSpPr txBox="1"/>
            <p:nvPr/>
          </p:nvSpPr>
          <p:spPr>
            <a:xfrm flipH="1">
              <a:off x="725742" y="3213100"/>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Field Change Management</a:t>
              </a:r>
            </a:p>
          </p:txBody>
        </p:sp>
      </p:grpSp>
      <p:grpSp>
        <p:nvGrpSpPr>
          <p:cNvPr id="68" name="Group 67">
            <a:extLst>
              <a:ext uri="{FF2B5EF4-FFF2-40B4-BE49-F238E27FC236}">
                <a16:creationId xmlns:a16="http://schemas.microsoft.com/office/drawing/2014/main" id="{FA15E4AC-74FE-4751-AD0A-FC447B852C99}"/>
              </a:ext>
            </a:extLst>
          </p:cNvPr>
          <p:cNvGrpSpPr/>
          <p:nvPr/>
        </p:nvGrpSpPr>
        <p:grpSpPr>
          <a:xfrm>
            <a:off x="978834" y="2208177"/>
            <a:ext cx="2498792" cy="542381"/>
            <a:chOff x="978834" y="2208177"/>
            <a:chExt cx="2498792" cy="542381"/>
          </a:xfrm>
        </p:grpSpPr>
        <p:pic>
          <p:nvPicPr>
            <p:cNvPr id="69" name="Graphic 68">
              <a:extLst>
                <a:ext uri="{FF2B5EF4-FFF2-40B4-BE49-F238E27FC236}">
                  <a16:creationId xmlns:a16="http://schemas.microsoft.com/office/drawing/2014/main" id="{2E311953-6D0A-4D2E-9FDC-E2DBF3A1390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37626" y="2210558"/>
              <a:ext cx="540000" cy="540000"/>
            </a:xfrm>
            <a:prstGeom prst="rect">
              <a:avLst/>
            </a:prstGeom>
          </p:spPr>
        </p:pic>
        <p:sp>
          <p:nvSpPr>
            <p:cNvPr id="70" name="TextBox 69">
              <a:extLst>
                <a:ext uri="{FF2B5EF4-FFF2-40B4-BE49-F238E27FC236}">
                  <a16:creationId xmlns:a16="http://schemas.microsoft.com/office/drawing/2014/main" id="{FC02A85E-619F-478B-B69B-195F60BCF324}"/>
                </a:ext>
              </a:extLst>
            </p:cNvPr>
            <p:cNvSpPr txBox="1"/>
            <p:nvPr/>
          </p:nvSpPr>
          <p:spPr>
            <a:xfrm flipH="1">
              <a:off x="978834" y="2208177"/>
              <a:ext cx="1890430" cy="539999"/>
            </a:xfrm>
            <a:prstGeom prst="rect">
              <a:avLst/>
            </a:prstGeom>
            <a:noFill/>
          </p:spPr>
          <p:txBody>
            <a:bodyPr wrap="square" lIns="0" tIns="0" rIns="0" bIns="0" rtlCol="0" anchor="ctr">
              <a:noAutofit/>
            </a:bodyPr>
            <a:lstStyle/>
            <a:p>
              <a:pPr algn="r" defTabSz="914378">
                <a:defRPr/>
              </a:pPr>
              <a:r>
                <a:rPr lang="nl-NL" sz="1200" kern="0" dirty="0" err="1">
                  <a:latin typeface="+mj-lt"/>
                </a:rPr>
                <a:t>Progress</a:t>
              </a:r>
              <a:r>
                <a:rPr lang="nl-NL" sz="1200" kern="0" dirty="0">
                  <a:latin typeface="+mj-lt"/>
                </a:rPr>
                <a:t> &amp; Cost Control</a:t>
              </a:r>
            </a:p>
          </p:txBody>
        </p:sp>
      </p:grpSp>
      <p:grpSp>
        <p:nvGrpSpPr>
          <p:cNvPr id="71" name="Group 70">
            <a:extLst>
              <a:ext uri="{FF2B5EF4-FFF2-40B4-BE49-F238E27FC236}">
                <a16:creationId xmlns:a16="http://schemas.microsoft.com/office/drawing/2014/main" id="{2283BD29-7CFE-4506-9444-9EBA5C59DB5D}"/>
              </a:ext>
            </a:extLst>
          </p:cNvPr>
          <p:cNvGrpSpPr/>
          <p:nvPr/>
        </p:nvGrpSpPr>
        <p:grpSpPr>
          <a:xfrm>
            <a:off x="1985865" y="1145626"/>
            <a:ext cx="2357535" cy="917052"/>
            <a:chOff x="1985865" y="1145626"/>
            <a:chExt cx="2357535" cy="917052"/>
          </a:xfrm>
        </p:grpSpPr>
        <p:pic>
          <p:nvPicPr>
            <p:cNvPr id="72" name="Graphic 71">
              <a:extLst>
                <a:ext uri="{FF2B5EF4-FFF2-40B4-BE49-F238E27FC236}">
                  <a16:creationId xmlns:a16="http://schemas.microsoft.com/office/drawing/2014/main" id="{3C9CF8DA-5AF6-4B62-B4B7-C03471B8D33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803400" y="1522678"/>
              <a:ext cx="540000" cy="540000"/>
            </a:xfrm>
            <a:prstGeom prst="rect">
              <a:avLst/>
            </a:prstGeom>
          </p:spPr>
        </p:pic>
        <p:sp>
          <p:nvSpPr>
            <p:cNvPr id="73" name="TextBox 72">
              <a:extLst>
                <a:ext uri="{FF2B5EF4-FFF2-40B4-BE49-F238E27FC236}">
                  <a16:creationId xmlns:a16="http://schemas.microsoft.com/office/drawing/2014/main" id="{69FC96F0-93D6-46D8-9C55-29B22294809D}"/>
                </a:ext>
              </a:extLst>
            </p:cNvPr>
            <p:cNvSpPr txBox="1"/>
            <p:nvPr/>
          </p:nvSpPr>
          <p:spPr>
            <a:xfrm flipH="1">
              <a:off x="1985865" y="1145626"/>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Benchmarking</a:t>
              </a:r>
            </a:p>
          </p:txBody>
        </p:sp>
      </p:grpSp>
      <p:pic>
        <p:nvPicPr>
          <p:cNvPr id="74" name="Graphic 73">
            <a:extLst>
              <a:ext uri="{FF2B5EF4-FFF2-40B4-BE49-F238E27FC236}">
                <a16:creationId xmlns:a16="http://schemas.microsoft.com/office/drawing/2014/main" id="{DB8A8A80-4892-4E12-8D21-5EC445BC8DB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412660" y="2053760"/>
            <a:ext cx="2318679" cy="2318679"/>
          </a:xfrm>
          <a:prstGeom prst="rect">
            <a:avLst/>
          </a:prstGeom>
        </p:spPr>
      </p:pic>
      <p:sp>
        <p:nvSpPr>
          <p:cNvPr id="75" name="Content Placeholder 5">
            <a:extLst>
              <a:ext uri="{FF2B5EF4-FFF2-40B4-BE49-F238E27FC236}">
                <a16:creationId xmlns:a16="http://schemas.microsoft.com/office/drawing/2014/main" id="{7234A538-7F36-413E-88AD-1449AA5D0314}"/>
              </a:ext>
            </a:extLst>
          </p:cNvPr>
          <p:cNvSpPr txBox="1">
            <a:spLocks/>
          </p:cNvSpPr>
          <p:nvPr/>
        </p:nvSpPr>
        <p:spPr>
          <a:xfrm>
            <a:off x="3727449" y="2870590"/>
            <a:ext cx="1689100" cy="685017"/>
          </a:xfrm>
          <a:prstGeom prst="rect">
            <a:avLst/>
          </a:prstGeom>
        </p:spPr>
        <p:txBody>
          <a:bodyPr vert="horz" lIns="91440" tIns="45720" rIns="91440" bIns="45720" numCol="1" spcCol="576000" rtlCol="0" anchor="ctr">
            <a:normAutofit/>
          </a:bodyPr>
          <a:lstStyle>
            <a:lvl1pPr marL="0" indent="0" algn="l" defTabSz="914400" rtl="0" eaLnBrk="1" latinLnBrk="0" hangingPunct="1">
              <a:spcBef>
                <a:spcPct val="20000"/>
              </a:spcBef>
              <a:buFont typeface="Arial" pitchFamily="34" charset="0"/>
              <a:buNone/>
              <a:defRPr sz="1800" kern="1200" spc="50" baseline="0">
                <a:solidFill>
                  <a:schemeClr val="tx1"/>
                </a:solidFill>
                <a:latin typeface="Fira Sans Condensed Medium" panose="020B06030500000200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400" kern="1200" spc="50" baseline="0">
                <a:solidFill>
                  <a:schemeClr val="tx1"/>
                </a:solidFill>
                <a:latin typeface="Fira Sans Condensed Medium" panose="020B06030500000200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kern="1200" spc="50" baseline="0">
                <a:solidFill>
                  <a:schemeClr val="tx1"/>
                </a:solidFill>
                <a:latin typeface="Fira Sans Condensed Medium" panose="020B06030500000200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400" kern="1200" spc="50" baseline="0">
                <a:solidFill>
                  <a:schemeClr val="tx1"/>
                </a:solidFill>
                <a:latin typeface="Fira Sans Condensed Medium" panose="020B06030500000200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itchFamily="34" charset="0"/>
              <a:buChar char="»"/>
              <a:defRPr sz="2400" kern="1200" spc="50" baseline="0">
                <a:solidFill>
                  <a:schemeClr val="tx1"/>
                </a:solidFill>
                <a:latin typeface="Fira Sans Condensed Medium" panose="020B06030500000200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b="1" dirty="0">
                <a:solidFill>
                  <a:schemeClr val="bg2">
                    <a:lumMod val="50000"/>
                  </a:schemeClr>
                </a:solidFill>
                <a:latin typeface="+mj-lt"/>
              </a:rPr>
              <a:t>CONTINUOUS</a:t>
            </a:r>
          </a:p>
          <a:p>
            <a:pPr algn="ctr"/>
            <a:r>
              <a:rPr lang="en-US" sz="1400" b="1" dirty="0">
                <a:solidFill>
                  <a:schemeClr val="bg2">
                    <a:lumMod val="50000"/>
                  </a:schemeClr>
                </a:solidFill>
                <a:latin typeface="+mj-lt"/>
              </a:rPr>
              <a:t>IMPROVEMENT</a:t>
            </a:r>
          </a:p>
        </p:txBody>
      </p:sp>
    </p:spTree>
    <p:extLst>
      <p:ext uri="{BB962C8B-B14F-4D97-AF65-F5344CB8AC3E}">
        <p14:creationId xmlns:p14="http://schemas.microsoft.com/office/powerpoint/2010/main" val="2261211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47"/>
                                        </p:tgtEl>
                                      </p:cBhvr>
                                    </p:animEffect>
                                    <p:animScale>
                                      <p:cBhvr>
                                        <p:cTn id="10" dur="250" autoRev="1" fill="hold"/>
                                        <p:tgtEl>
                                          <p:spTgt spid="47"/>
                                        </p:tgtEl>
                                      </p:cBhvr>
                                      <p:by x="105000" y="105000"/>
                                    </p:animScale>
                                  </p:childTnLst>
                                </p:cTn>
                              </p:par>
                              <p:par>
                                <p:cTn id="11" presetID="10" presetClass="entr" presetSubtype="0" fill="hold" nodeType="withEffect">
                                  <p:stCondLst>
                                    <p:cond delay="5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26" presetClass="emph" presetSubtype="0" fill="hold" nodeType="withEffect">
                                  <p:stCondLst>
                                    <p:cond delay="50"/>
                                  </p:stCondLst>
                                  <p:childTnLst>
                                    <p:animEffect transition="out" filter="fade">
                                      <p:cBhvr>
                                        <p:cTn id="15" dur="500" tmFilter="0, 0; .2, .5; .8, .5; 1, 0"/>
                                        <p:tgtEl>
                                          <p:spTgt spid="50"/>
                                        </p:tgtEl>
                                      </p:cBhvr>
                                    </p:animEffect>
                                    <p:animScale>
                                      <p:cBhvr>
                                        <p:cTn id="16" dur="250" autoRev="1" fill="hold"/>
                                        <p:tgtEl>
                                          <p:spTgt spid="50"/>
                                        </p:tgtEl>
                                      </p:cBhvr>
                                      <p:by x="105000" y="105000"/>
                                    </p:animScale>
                                  </p:childTnLst>
                                </p:cTn>
                              </p:par>
                              <p:par>
                                <p:cTn id="17" presetID="10" presetClass="entr" presetSubtype="0" fill="hold" nodeType="withEffect">
                                  <p:stCondLst>
                                    <p:cond delay="1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26" presetClass="emph" presetSubtype="0" fill="hold" nodeType="withEffect">
                                  <p:stCondLst>
                                    <p:cond delay="100"/>
                                  </p:stCondLst>
                                  <p:childTnLst>
                                    <p:animEffect transition="out" filter="fade">
                                      <p:cBhvr>
                                        <p:cTn id="21" dur="500" tmFilter="0, 0; .2, .5; .8, .5; 1, 0"/>
                                        <p:tgtEl>
                                          <p:spTgt spid="53"/>
                                        </p:tgtEl>
                                      </p:cBhvr>
                                    </p:animEffect>
                                    <p:animScale>
                                      <p:cBhvr>
                                        <p:cTn id="22" dur="250" autoRev="1" fill="hold"/>
                                        <p:tgtEl>
                                          <p:spTgt spid="53"/>
                                        </p:tgtEl>
                                      </p:cBhvr>
                                      <p:by x="105000" y="105000"/>
                                    </p:animScale>
                                  </p:childTnLst>
                                </p:cTn>
                              </p:par>
                              <p:par>
                                <p:cTn id="23" presetID="10" presetClass="entr" presetSubtype="0" fill="hold" nodeType="withEffect">
                                  <p:stCondLst>
                                    <p:cond delay="15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26" presetClass="emph" presetSubtype="0" fill="hold" nodeType="withEffect">
                                  <p:stCondLst>
                                    <p:cond delay="150"/>
                                  </p:stCondLst>
                                  <p:childTnLst>
                                    <p:animEffect transition="out" filter="fade">
                                      <p:cBhvr>
                                        <p:cTn id="27" dur="500" tmFilter="0, 0; .2, .5; .8, .5; 1, 0"/>
                                        <p:tgtEl>
                                          <p:spTgt spid="56"/>
                                        </p:tgtEl>
                                      </p:cBhvr>
                                    </p:animEffect>
                                    <p:animScale>
                                      <p:cBhvr>
                                        <p:cTn id="28" dur="250" autoRev="1" fill="hold"/>
                                        <p:tgtEl>
                                          <p:spTgt spid="56"/>
                                        </p:tgtEl>
                                      </p:cBhvr>
                                      <p:by x="105000" y="105000"/>
                                    </p:animScale>
                                  </p:childTnLst>
                                </p:cTn>
                              </p:par>
                              <p:par>
                                <p:cTn id="29" presetID="10" presetClass="entr" presetSubtype="0" fill="hold" nodeType="withEffect">
                                  <p:stCondLst>
                                    <p:cond delay="20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26" presetClass="emph" presetSubtype="0" fill="hold" nodeType="withEffect">
                                  <p:stCondLst>
                                    <p:cond delay="200"/>
                                  </p:stCondLst>
                                  <p:childTnLst>
                                    <p:animEffect transition="out" filter="fade">
                                      <p:cBhvr>
                                        <p:cTn id="33" dur="500" tmFilter="0, 0; .2, .5; .8, .5; 1, 0"/>
                                        <p:tgtEl>
                                          <p:spTgt spid="59"/>
                                        </p:tgtEl>
                                      </p:cBhvr>
                                    </p:animEffect>
                                    <p:animScale>
                                      <p:cBhvr>
                                        <p:cTn id="34" dur="250" autoRev="1" fill="hold"/>
                                        <p:tgtEl>
                                          <p:spTgt spid="59"/>
                                        </p:tgtEl>
                                      </p:cBhvr>
                                      <p:by x="105000" y="105000"/>
                                    </p:animScale>
                                  </p:childTnLst>
                                </p:cTn>
                              </p:par>
                              <p:par>
                                <p:cTn id="35" presetID="10" presetClass="entr" presetSubtype="0" fill="hold" nodeType="withEffect">
                                  <p:stCondLst>
                                    <p:cond delay="25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26" presetClass="emph" presetSubtype="0" fill="hold" nodeType="withEffect">
                                  <p:stCondLst>
                                    <p:cond delay="250"/>
                                  </p:stCondLst>
                                  <p:childTnLst>
                                    <p:animEffect transition="out" filter="fade">
                                      <p:cBhvr>
                                        <p:cTn id="39" dur="500" tmFilter="0, 0; .2, .5; .8, .5; 1, 0"/>
                                        <p:tgtEl>
                                          <p:spTgt spid="62"/>
                                        </p:tgtEl>
                                      </p:cBhvr>
                                    </p:animEffect>
                                    <p:animScale>
                                      <p:cBhvr>
                                        <p:cTn id="40" dur="250" autoRev="1" fill="hold"/>
                                        <p:tgtEl>
                                          <p:spTgt spid="62"/>
                                        </p:tgtEl>
                                      </p:cBhvr>
                                      <p:by x="105000" y="105000"/>
                                    </p:animScale>
                                  </p:childTnLst>
                                </p:cTn>
                              </p:par>
                              <p:par>
                                <p:cTn id="41" presetID="10" presetClass="entr" presetSubtype="0" fill="hold" nodeType="withEffect">
                                  <p:stCondLst>
                                    <p:cond delay="30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26" presetClass="emph" presetSubtype="0" fill="hold" nodeType="withEffect">
                                  <p:stCondLst>
                                    <p:cond delay="300"/>
                                  </p:stCondLst>
                                  <p:childTnLst>
                                    <p:animEffect transition="out" filter="fade">
                                      <p:cBhvr>
                                        <p:cTn id="45" dur="500" tmFilter="0, 0; .2, .5; .8, .5; 1, 0"/>
                                        <p:tgtEl>
                                          <p:spTgt spid="65"/>
                                        </p:tgtEl>
                                      </p:cBhvr>
                                    </p:animEffect>
                                    <p:animScale>
                                      <p:cBhvr>
                                        <p:cTn id="46" dur="250" autoRev="1" fill="hold"/>
                                        <p:tgtEl>
                                          <p:spTgt spid="65"/>
                                        </p:tgtEl>
                                      </p:cBhvr>
                                      <p:by x="105000" y="105000"/>
                                    </p:animScale>
                                  </p:childTnLst>
                                </p:cTn>
                              </p:par>
                              <p:par>
                                <p:cTn id="47" presetID="10" presetClass="entr" presetSubtype="0" fill="hold" nodeType="withEffect">
                                  <p:stCondLst>
                                    <p:cond delay="35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26" presetClass="emph" presetSubtype="0" fill="hold" nodeType="withEffect">
                                  <p:stCondLst>
                                    <p:cond delay="350"/>
                                  </p:stCondLst>
                                  <p:childTnLst>
                                    <p:animEffect transition="out" filter="fade">
                                      <p:cBhvr>
                                        <p:cTn id="51" dur="500" tmFilter="0, 0; .2, .5; .8, .5; 1, 0"/>
                                        <p:tgtEl>
                                          <p:spTgt spid="68"/>
                                        </p:tgtEl>
                                      </p:cBhvr>
                                    </p:animEffect>
                                    <p:animScale>
                                      <p:cBhvr>
                                        <p:cTn id="52" dur="250" autoRev="1" fill="hold"/>
                                        <p:tgtEl>
                                          <p:spTgt spid="68"/>
                                        </p:tgtEl>
                                      </p:cBhvr>
                                      <p:by x="105000" y="105000"/>
                                    </p:animScale>
                                  </p:childTnLst>
                                </p:cTn>
                              </p:par>
                              <p:par>
                                <p:cTn id="53" presetID="10" presetClass="entr" presetSubtype="0" fill="hold" nodeType="withEffect">
                                  <p:stCondLst>
                                    <p:cond delay="40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par>
                                <p:cTn id="56" presetID="26" presetClass="emph" presetSubtype="0" fill="hold" nodeType="withEffect">
                                  <p:stCondLst>
                                    <p:cond delay="400"/>
                                  </p:stCondLst>
                                  <p:childTnLst>
                                    <p:animEffect transition="out" filter="fade">
                                      <p:cBhvr>
                                        <p:cTn id="57" dur="500" tmFilter="0, 0; .2, .5; .8, .5; 1, 0"/>
                                        <p:tgtEl>
                                          <p:spTgt spid="71"/>
                                        </p:tgtEl>
                                      </p:cBhvr>
                                    </p:animEffect>
                                    <p:animScale>
                                      <p:cBhvr>
                                        <p:cTn id="58" dur="250" autoRev="1" fill="hold"/>
                                        <p:tgtEl>
                                          <p:spTgt spid="71"/>
                                        </p:tgtEl>
                                      </p:cBhvr>
                                      <p:by x="105000" y="105000"/>
                                    </p:animScale>
                                  </p:childTnLst>
                                </p:cTn>
                              </p:par>
                            </p:childTnLst>
                          </p:cTn>
                        </p:par>
                        <p:par>
                          <p:cTn id="59" fill="hold">
                            <p:stCondLst>
                              <p:cond delay="900"/>
                            </p:stCondLst>
                            <p:childTnLst>
                              <p:par>
                                <p:cTn id="60" presetID="10" presetClass="entr" presetSubtype="0"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xit" presetSubtype="8" accel="100000" fill="hold" grpId="0" nodeType="clickEffect">
                                  <p:stCondLst>
                                    <p:cond delay="0"/>
                                  </p:stCondLst>
                                  <p:childTnLst>
                                    <p:anim calcmode="lin" valueType="num">
                                      <p:cBhvr additive="base">
                                        <p:cTn id="66" dur="750"/>
                                        <p:tgtEl>
                                          <p:spTgt spid="2"/>
                                        </p:tgtEl>
                                        <p:attrNameLst>
                                          <p:attrName>ppt_x</p:attrName>
                                        </p:attrNameLst>
                                      </p:cBhvr>
                                      <p:tavLst>
                                        <p:tav tm="0">
                                          <p:val>
                                            <p:strVal val="ppt_x"/>
                                          </p:val>
                                        </p:tav>
                                        <p:tav tm="100000">
                                          <p:val>
                                            <p:strVal val="0-ppt_w/2"/>
                                          </p:val>
                                        </p:tav>
                                      </p:tavLst>
                                    </p:anim>
                                    <p:anim calcmode="lin" valueType="num">
                                      <p:cBhvr additive="base">
                                        <p:cTn id="67" dur="750"/>
                                        <p:tgtEl>
                                          <p:spTgt spid="2"/>
                                        </p:tgtEl>
                                        <p:attrNameLst>
                                          <p:attrName>ppt_y</p:attrName>
                                        </p:attrNameLst>
                                      </p:cBhvr>
                                      <p:tavLst>
                                        <p:tav tm="0">
                                          <p:val>
                                            <p:strVal val="ppt_y"/>
                                          </p:val>
                                        </p:tav>
                                        <p:tav tm="100000">
                                          <p:val>
                                            <p:strVal val="ppt_y"/>
                                          </p:val>
                                        </p:tav>
                                      </p:tavLst>
                                    </p:anim>
                                    <p:set>
                                      <p:cBhvr>
                                        <p:cTn id="68" dur="1" fill="hold">
                                          <p:stCondLst>
                                            <p:cond delay="749"/>
                                          </p:stCondLst>
                                        </p:cTn>
                                        <p:tgtEl>
                                          <p:spTgt spid="2"/>
                                        </p:tgtEl>
                                        <p:attrNameLst>
                                          <p:attrName>style.visibility</p:attrName>
                                        </p:attrNameLst>
                                      </p:cBhvr>
                                      <p:to>
                                        <p:strVal val="hidden"/>
                                      </p:to>
                                    </p:set>
                                  </p:childTnLst>
                                </p:cTn>
                              </p:par>
                              <p:par>
                                <p:cTn id="69" presetID="2" presetClass="entr" presetSubtype="2" accel="66667" decel="33333"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750" fill="hold"/>
                                        <p:tgtEl>
                                          <p:spTgt spid="46"/>
                                        </p:tgtEl>
                                        <p:attrNameLst>
                                          <p:attrName>ppt_x</p:attrName>
                                        </p:attrNameLst>
                                      </p:cBhvr>
                                      <p:tavLst>
                                        <p:tav tm="0">
                                          <p:val>
                                            <p:strVal val="1+#ppt_w/2"/>
                                          </p:val>
                                        </p:tav>
                                        <p:tav tm="100000">
                                          <p:val>
                                            <p:strVal val="#ppt_x"/>
                                          </p:val>
                                        </p:tav>
                                      </p:tavLst>
                                    </p:anim>
                                    <p:anim calcmode="lin" valueType="num">
                                      <p:cBhvr additive="base">
                                        <p:cTn id="72" dur="7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p:bldP spid="7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E086B-90CD-4958-8905-A31181FBD523}"/>
              </a:ext>
            </a:extLst>
          </p:cNvPr>
          <p:cNvSpPr>
            <a:spLocks noGrp="1"/>
          </p:cNvSpPr>
          <p:nvPr>
            <p:ph type="ctrTitle"/>
          </p:nvPr>
        </p:nvSpPr>
        <p:spPr/>
        <p:txBody>
          <a:bodyPr/>
          <a:lstStyle/>
          <a:p>
            <a:r>
              <a:rPr lang="nl-NL" dirty="0"/>
              <a:t>Thank you for listening</a:t>
            </a:r>
            <a:endParaRPr lang="en-GB" dirty="0"/>
          </a:p>
        </p:txBody>
      </p:sp>
      <p:sp>
        <p:nvSpPr>
          <p:cNvPr id="5" name="Text Placeholder 4">
            <a:extLst>
              <a:ext uri="{FF2B5EF4-FFF2-40B4-BE49-F238E27FC236}">
                <a16:creationId xmlns:a16="http://schemas.microsoft.com/office/drawing/2014/main" id="{85496DDD-9802-4EC3-8F5F-5C8D096D0F25}"/>
              </a:ext>
            </a:extLst>
          </p:cNvPr>
          <p:cNvSpPr>
            <a:spLocks noGrp="1"/>
          </p:cNvSpPr>
          <p:nvPr>
            <p:ph type="body" sz="quarter" idx="10"/>
          </p:nvPr>
        </p:nvSpPr>
        <p:spPr/>
        <p:txBody>
          <a:bodyPr/>
          <a:lstStyle/>
          <a:p>
            <a:r>
              <a:rPr lang="nl-NL" dirty="0"/>
              <a:t>Any questions?</a:t>
            </a:r>
            <a:endParaRPr lang="en-GB" dirty="0"/>
          </a:p>
        </p:txBody>
      </p:sp>
      <p:pic>
        <p:nvPicPr>
          <p:cNvPr id="8" name="Picture 7">
            <a:extLst>
              <a:ext uri="{FF2B5EF4-FFF2-40B4-BE49-F238E27FC236}">
                <a16:creationId xmlns:a16="http://schemas.microsoft.com/office/drawing/2014/main" id="{5ACECF2A-24DE-4E69-9E68-3A58F187B9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938" y="4656756"/>
            <a:ext cx="917621" cy="576791"/>
          </a:xfrm>
          <a:prstGeom prst="rect">
            <a:avLst/>
          </a:prstGeom>
        </p:spPr>
      </p:pic>
      <p:sp>
        <p:nvSpPr>
          <p:cNvPr id="9" name="Text Placeholder 4">
            <a:extLst>
              <a:ext uri="{FF2B5EF4-FFF2-40B4-BE49-F238E27FC236}">
                <a16:creationId xmlns:a16="http://schemas.microsoft.com/office/drawing/2014/main" id="{3DCE695E-52D8-4ECF-971B-8A57C89A8261}"/>
              </a:ext>
            </a:extLst>
          </p:cNvPr>
          <p:cNvSpPr txBox="1">
            <a:spLocks/>
          </p:cNvSpPr>
          <p:nvPr/>
        </p:nvSpPr>
        <p:spPr>
          <a:xfrm>
            <a:off x="5251449" y="4656756"/>
            <a:ext cx="3532189" cy="576792"/>
          </a:xfrm>
          <a:prstGeom prst="rect">
            <a:avLst/>
          </a:prstGeom>
        </p:spPr>
        <p:txBody>
          <a:bodyPr vert="horz" lIns="91440" tIns="45720" rIns="91440" bIns="45720" rtlCol="0" anchor="ctr">
            <a:normAutofit/>
          </a:bodyPr>
          <a:lstStyle>
            <a:lvl1pPr marL="0" indent="0" algn="ctr" defTabSz="685800" rtl="0" eaLnBrk="1" latinLnBrk="0" hangingPunct="1">
              <a:spcBef>
                <a:spcPct val="20000"/>
              </a:spcBef>
              <a:buClr>
                <a:schemeClr val="accent1"/>
              </a:buClr>
              <a:buSzPct val="80000"/>
              <a:buFont typeface="Wingdings" panose="05000000000000000000" pitchFamily="2" charset="2"/>
              <a:buNone/>
              <a:defRPr sz="2400" kern="1200" spc="38" baseline="0">
                <a:solidFill>
                  <a:schemeClr val="bg2"/>
                </a:solidFill>
                <a:latin typeface="+mj-lt"/>
                <a:ea typeface="Open Sans" panose="020B0606030504020204" pitchFamily="34" charset="0"/>
                <a:cs typeface="Open Sans" panose="020B0606030504020204" pitchFamily="34" charset="0"/>
              </a:defRPr>
            </a:lvl1pPr>
            <a:lvl2pPr marL="342900" indent="0" algn="ctr" defTabSz="685800" rtl="0" eaLnBrk="1" latinLnBrk="0" hangingPunct="1">
              <a:spcBef>
                <a:spcPct val="20000"/>
              </a:spcBef>
              <a:buClr>
                <a:schemeClr val="accent1"/>
              </a:buClr>
              <a:buSzPct val="80000"/>
              <a:buFont typeface="Wingdings" panose="05000000000000000000" pitchFamily="2" charset="2"/>
              <a:buNone/>
              <a:defRPr sz="2100" kern="1200" spc="38" baseline="0">
                <a:solidFill>
                  <a:schemeClr val="bg2"/>
                </a:solidFill>
                <a:latin typeface="+mj-lt"/>
                <a:ea typeface="Open Sans" panose="020B0606030504020204" pitchFamily="34" charset="0"/>
                <a:cs typeface="Open Sans" panose="020B0606030504020204" pitchFamily="34" charset="0"/>
              </a:defRPr>
            </a:lvl2pPr>
            <a:lvl3pPr marL="685800" indent="0" algn="ctr" defTabSz="685800" rtl="0" eaLnBrk="1" latinLnBrk="0" hangingPunct="1">
              <a:spcBef>
                <a:spcPct val="20000"/>
              </a:spcBef>
              <a:buClr>
                <a:schemeClr val="accent1"/>
              </a:buClr>
              <a:buSzPct val="80000"/>
              <a:buFont typeface="Wingdings" panose="05000000000000000000" pitchFamily="2" charset="2"/>
              <a:buNone/>
              <a:defRPr sz="1800" kern="1200" spc="38" baseline="0">
                <a:solidFill>
                  <a:schemeClr val="bg2"/>
                </a:solidFill>
                <a:latin typeface="+mj-lt"/>
                <a:ea typeface="Open Sans" panose="020B0606030504020204" pitchFamily="34" charset="0"/>
                <a:cs typeface="Open Sans" panose="020B0606030504020204" pitchFamily="34" charset="0"/>
              </a:defRPr>
            </a:lvl3pPr>
            <a:lvl4pPr marL="1028700" indent="0" algn="ctr" defTabSz="685800" rtl="0" eaLnBrk="1" latinLnBrk="0" hangingPunct="1">
              <a:spcBef>
                <a:spcPct val="20000"/>
              </a:spcBef>
              <a:buClr>
                <a:schemeClr val="accent1"/>
              </a:buClr>
              <a:buSzPct val="80000"/>
              <a:buFont typeface="Wingdings" panose="05000000000000000000" pitchFamily="2" charset="2"/>
              <a:buNone/>
              <a:defRPr sz="1500" kern="1200" spc="38" baseline="0">
                <a:solidFill>
                  <a:schemeClr val="bg2"/>
                </a:solidFill>
                <a:latin typeface="+mj-lt"/>
                <a:ea typeface="Open Sans" panose="020B0606030504020204" pitchFamily="34" charset="0"/>
                <a:cs typeface="Open Sans" panose="020B0606030504020204" pitchFamily="34" charset="0"/>
              </a:defRPr>
            </a:lvl4pPr>
            <a:lvl5pPr marL="1371600" indent="0" algn="ctr" defTabSz="685800" rtl="0" eaLnBrk="1" latinLnBrk="0" hangingPunct="1">
              <a:spcBef>
                <a:spcPct val="20000"/>
              </a:spcBef>
              <a:buClr>
                <a:schemeClr val="accent1"/>
              </a:buClr>
              <a:buSzPct val="80000"/>
              <a:buFont typeface="Wingdings" panose="05000000000000000000" pitchFamily="2" charset="2"/>
              <a:buNone/>
              <a:defRPr sz="1500" kern="1200" spc="38" baseline="0">
                <a:solidFill>
                  <a:schemeClr val="bg2"/>
                </a:solidFill>
                <a:latin typeface="+mj-lt"/>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r"/>
            <a:r>
              <a:rPr lang="nl-NL" dirty="0"/>
              <a:t>STOControl.com</a:t>
            </a:r>
            <a:endParaRPr lang="en-GB" dirty="0"/>
          </a:p>
        </p:txBody>
      </p:sp>
    </p:spTree>
    <p:extLst>
      <p:ext uri="{BB962C8B-B14F-4D97-AF65-F5344CB8AC3E}">
        <p14:creationId xmlns:p14="http://schemas.microsoft.com/office/powerpoint/2010/main" val="1197503335"/>
      </p:ext>
    </p:extLst>
  </p:cSld>
  <p:clrMapOvr>
    <a:masterClrMapping/>
  </p:clrMapOvr>
  <p:transition spd="slow">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292DA2-0278-4A74-AE55-77233D93A441}"/>
              </a:ext>
            </a:extLst>
          </p:cNvPr>
          <p:cNvSpPr>
            <a:spLocks noGrp="1"/>
          </p:cNvSpPr>
          <p:nvPr>
            <p:ph type="title"/>
          </p:nvPr>
        </p:nvSpPr>
        <p:spPr>
          <a:xfrm>
            <a:off x="0" y="548284"/>
            <a:ext cx="3163042" cy="660144"/>
          </a:xfrm>
        </p:spPr>
        <p:txBody>
          <a:bodyPr/>
          <a:lstStyle/>
          <a:p>
            <a:r>
              <a:rPr lang="nl-NL" dirty="0" err="1"/>
              <a:t>What</a:t>
            </a:r>
            <a:r>
              <a:rPr lang="nl-NL" dirty="0"/>
              <a:t> we do</a:t>
            </a:r>
          </a:p>
        </p:txBody>
      </p:sp>
      <p:grpSp>
        <p:nvGrpSpPr>
          <p:cNvPr id="6" name="Group 5">
            <a:extLst>
              <a:ext uri="{FF2B5EF4-FFF2-40B4-BE49-F238E27FC236}">
                <a16:creationId xmlns:a16="http://schemas.microsoft.com/office/drawing/2014/main" id="{E3B0E9AB-A849-4720-9D4B-823331C7C14C}"/>
              </a:ext>
            </a:extLst>
          </p:cNvPr>
          <p:cNvGrpSpPr/>
          <p:nvPr/>
        </p:nvGrpSpPr>
        <p:grpSpPr>
          <a:xfrm>
            <a:off x="1037296" y="2168968"/>
            <a:ext cx="2767012" cy="853957"/>
            <a:chOff x="5580112" y="627534"/>
            <a:chExt cx="2650338" cy="817949"/>
          </a:xfrm>
        </p:grpSpPr>
        <p:pic>
          <p:nvPicPr>
            <p:cNvPr id="7" name="Picture 6">
              <a:extLst>
                <a:ext uri="{FF2B5EF4-FFF2-40B4-BE49-F238E27FC236}">
                  <a16:creationId xmlns:a16="http://schemas.microsoft.com/office/drawing/2014/main" id="{D8D4485C-4F2B-43A2-9AFA-1386CFECC22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80112" y="627534"/>
              <a:ext cx="817949" cy="817949"/>
            </a:xfrm>
            <a:prstGeom prst="rect">
              <a:avLst/>
            </a:prstGeom>
          </p:spPr>
        </p:pic>
        <p:sp>
          <p:nvSpPr>
            <p:cNvPr id="8" name="Subtitle 2">
              <a:extLst>
                <a:ext uri="{FF2B5EF4-FFF2-40B4-BE49-F238E27FC236}">
                  <a16:creationId xmlns:a16="http://schemas.microsoft.com/office/drawing/2014/main" id="{B2C75098-BE54-4281-AE73-0D6912BEA83B}"/>
                </a:ext>
              </a:extLst>
            </p:cNvPr>
            <p:cNvSpPr txBox="1">
              <a:spLocks/>
            </p:cNvSpPr>
            <p:nvPr/>
          </p:nvSpPr>
          <p:spPr>
            <a:xfrm>
              <a:off x="6548889" y="796999"/>
              <a:ext cx="1681561" cy="3111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dirty="0">
                  <a:solidFill>
                    <a:schemeClr val="tx1">
                      <a:lumMod val="90000"/>
                      <a:lumOff val="10000"/>
                    </a:schemeClr>
                  </a:solidFill>
                  <a:ea typeface="Fira Sans" panose="020B0604020202020204" charset="0"/>
                </a:rPr>
                <a:t>Consultancy</a:t>
              </a:r>
              <a:endParaRPr lang="nl-NL" sz="2000" b="1" dirty="0">
                <a:solidFill>
                  <a:schemeClr val="tx1">
                    <a:lumMod val="90000"/>
                    <a:lumOff val="10000"/>
                  </a:schemeClr>
                </a:solidFill>
                <a:ea typeface="Fira Sans" panose="020B0604020202020204" charset="0"/>
                <a:cs typeface="Open Sans" panose="020B0606030504020204" pitchFamily="34" charset="0"/>
              </a:endParaRPr>
            </a:p>
          </p:txBody>
        </p:sp>
      </p:grpSp>
      <p:grpSp>
        <p:nvGrpSpPr>
          <p:cNvPr id="12" name="Group 11">
            <a:extLst>
              <a:ext uri="{FF2B5EF4-FFF2-40B4-BE49-F238E27FC236}">
                <a16:creationId xmlns:a16="http://schemas.microsoft.com/office/drawing/2014/main" id="{A19ABD22-1857-4B19-B075-53D3AEC0ECF3}"/>
              </a:ext>
            </a:extLst>
          </p:cNvPr>
          <p:cNvGrpSpPr/>
          <p:nvPr/>
        </p:nvGrpSpPr>
        <p:grpSpPr>
          <a:xfrm>
            <a:off x="1037296" y="3381205"/>
            <a:ext cx="2767013" cy="853957"/>
            <a:chOff x="5580112" y="2416303"/>
            <a:chExt cx="2650339" cy="817949"/>
          </a:xfrm>
        </p:grpSpPr>
        <p:pic>
          <p:nvPicPr>
            <p:cNvPr id="13" name="Picture 12">
              <a:extLst>
                <a:ext uri="{FF2B5EF4-FFF2-40B4-BE49-F238E27FC236}">
                  <a16:creationId xmlns:a16="http://schemas.microsoft.com/office/drawing/2014/main" id="{E0AE0C6E-3FAE-4585-95BF-BAAD20F913C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80112" y="2416303"/>
              <a:ext cx="817949" cy="817949"/>
            </a:xfrm>
            <a:prstGeom prst="rect">
              <a:avLst/>
            </a:prstGeom>
          </p:spPr>
        </p:pic>
        <p:sp>
          <p:nvSpPr>
            <p:cNvPr id="14" name="Subtitle 2">
              <a:extLst>
                <a:ext uri="{FF2B5EF4-FFF2-40B4-BE49-F238E27FC236}">
                  <a16:creationId xmlns:a16="http://schemas.microsoft.com/office/drawing/2014/main" id="{CB06A680-D1EA-442B-8CF9-92DBDCA5E7A3}"/>
                </a:ext>
              </a:extLst>
            </p:cNvPr>
            <p:cNvSpPr txBox="1">
              <a:spLocks/>
            </p:cNvSpPr>
            <p:nvPr/>
          </p:nvSpPr>
          <p:spPr>
            <a:xfrm>
              <a:off x="6548889" y="2657292"/>
              <a:ext cx="1681562" cy="34713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dirty="0">
                  <a:solidFill>
                    <a:schemeClr val="tx1">
                      <a:lumMod val="90000"/>
                      <a:lumOff val="10000"/>
                    </a:schemeClr>
                  </a:solidFill>
                  <a:ea typeface="Fira Sans SemiBold" panose="020B0603050000020004" pitchFamily="34" charset="0"/>
                </a:rPr>
                <a:t>Academy</a:t>
              </a:r>
              <a:endParaRPr lang="nl-NL" sz="2000" b="1" dirty="0">
                <a:solidFill>
                  <a:schemeClr val="tx1">
                    <a:lumMod val="90000"/>
                    <a:lumOff val="10000"/>
                  </a:schemeClr>
                </a:solidFill>
                <a:ea typeface="Fira Sans SemiBold" panose="020B0603050000020004" pitchFamily="34" charset="0"/>
                <a:cs typeface="Open Sans" panose="020B0606030504020204" pitchFamily="34" charset="0"/>
              </a:endParaRPr>
            </a:p>
          </p:txBody>
        </p:sp>
      </p:grpSp>
      <p:grpSp>
        <p:nvGrpSpPr>
          <p:cNvPr id="15" name="Group 14">
            <a:extLst>
              <a:ext uri="{FF2B5EF4-FFF2-40B4-BE49-F238E27FC236}">
                <a16:creationId xmlns:a16="http://schemas.microsoft.com/office/drawing/2014/main" id="{52D76152-55CC-4CD5-A2E2-F1CBF87E12F2}"/>
              </a:ext>
            </a:extLst>
          </p:cNvPr>
          <p:cNvGrpSpPr/>
          <p:nvPr/>
        </p:nvGrpSpPr>
        <p:grpSpPr>
          <a:xfrm>
            <a:off x="4739344" y="3381204"/>
            <a:ext cx="2767013" cy="853957"/>
            <a:chOff x="5580112" y="3310687"/>
            <a:chExt cx="2650339" cy="817949"/>
          </a:xfrm>
        </p:grpSpPr>
        <p:pic>
          <p:nvPicPr>
            <p:cNvPr id="16" name="Picture 15">
              <a:extLst>
                <a:ext uri="{FF2B5EF4-FFF2-40B4-BE49-F238E27FC236}">
                  <a16:creationId xmlns:a16="http://schemas.microsoft.com/office/drawing/2014/main" id="{A8D12F2E-9D3D-438C-9837-C85887EA142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580112" y="3310687"/>
              <a:ext cx="817949" cy="817949"/>
            </a:xfrm>
            <a:prstGeom prst="rect">
              <a:avLst/>
            </a:prstGeom>
          </p:spPr>
        </p:pic>
        <p:sp>
          <p:nvSpPr>
            <p:cNvPr id="17" name="Subtitle 2">
              <a:extLst>
                <a:ext uri="{FF2B5EF4-FFF2-40B4-BE49-F238E27FC236}">
                  <a16:creationId xmlns:a16="http://schemas.microsoft.com/office/drawing/2014/main" id="{BD218AB0-D18C-45AF-A4D1-F13BE1B48A38}"/>
                </a:ext>
              </a:extLst>
            </p:cNvPr>
            <p:cNvSpPr txBox="1">
              <a:spLocks/>
            </p:cNvSpPr>
            <p:nvPr/>
          </p:nvSpPr>
          <p:spPr>
            <a:xfrm>
              <a:off x="6548889" y="3538740"/>
              <a:ext cx="1681562" cy="34755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dirty="0">
                  <a:solidFill>
                    <a:schemeClr val="tx1">
                      <a:lumMod val="90000"/>
                      <a:lumOff val="10000"/>
                    </a:schemeClr>
                  </a:solidFill>
                  <a:ea typeface="Fira Sans SemiBold" panose="020B0603050000020004" pitchFamily="34" charset="0"/>
                </a:rPr>
                <a:t>CESK</a:t>
              </a:r>
              <a:endParaRPr lang="nl-NL" sz="1600" b="1" dirty="0">
                <a:solidFill>
                  <a:schemeClr val="tx1">
                    <a:lumMod val="90000"/>
                    <a:lumOff val="10000"/>
                  </a:schemeClr>
                </a:solidFill>
                <a:ea typeface="Fira Sans SemiBold" panose="020B0603050000020004" pitchFamily="34" charset="0"/>
                <a:cs typeface="Open Sans" panose="020B0606030504020204" pitchFamily="34" charset="0"/>
              </a:endParaRPr>
            </a:p>
          </p:txBody>
        </p:sp>
      </p:grpSp>
      <p:grpSp>
        <p:nvGrpSpPr>
          <p:cNvPr id="5" name="Group 4">
            <a:extLst>
              <a:ext uri="{FF2B5EF4-FFF2-40B4-BE49-F238E27FC236}">
                <a16:creationId xmlns:a16="http://schemas.microsoft.com/office/drawing/2014/main" id="{B927A148-3ACF-49DA-AF42-C66ABF03DB9A}"/>
              </a:ext>
            </a:extLst>
          </p:cNvPr>
          <p:cNvGrpSpPr/>
          <p:nvPr/>
        </p:nvGrpSpPr>
        <p:grpSpPr>
          <a:xfrm>
            <a:off x="4739344" y="2168967"/>
            <a:ext cx="3837932" cy="853957"/>
            <a:chOff x="568969" y="2487549"/>
            <a:chExt cx="3837932" cy="853957"/>
          </a:xfrm>
        </p:grpSpPr>
        <p:pic>
          <p:nvPicPr>
            <p:cNvPr id="10" name="Picture 9">
              <a:extLst>
                <a:ext uri="{FF2B5EF4-FFF2-40B4-BE49-F238E27FC236}">
                  <a16:creationId xmlns:a16="http://schemas.microsoft.com/office/drawing/2014/main" id="{CF183828-CD17-4C1C-89A1-B894A1AD109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68969" y="2487549"/>
              <a:ext cx="853957" cy="853957"/>
            </a:xfrm>
            <a:prstGeom prst="rect">
              <a:avLst/>
            </a:prstGeom>
          </p:spPr>
        </p:pic>
        <p:sp>
          <p:nvSpPr>
            <p:cNvPr id="11" name="Subtitle 2">
              <a:extLst>
                <a:ext uri="{FF2B5EF4-FFF2-40B4-BE49-F238E27FC236}">
                  <a16:creationId xmlns:a16="http://schemas.microsoft.com/office/drawing/2014/main" id="{E9DC37D9-47C7-4D3A-A338-10DE04F5DEAB}"/>
                </a:ext>
              </a:extLst>
            </p:cNvPr>
            <p:cNvSpPr txBox="1">
              <a:spLocks/>
            </p:cNvSpPr>
            <p:nvPr/>
          </p:nvSpPr>
          <p:spPr>
            <a:xfrm>
              <a:off x="1576408" y="2738212"/>
              <a:ext cx="2830493" cy="3074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dirty="0">
                  <a:solidFill>
                    <a:schemeClr val="tx1">
                      <a:lumMod val="90000"/>
                      <a:lumOff val="10000"/>
                    </a:schemeClr>
                  </a:solidFill>
                  <a:ea typeface="Fira Sans SemiBold" panose="020B0603050000020004" pitchFamily="34" charset="0"/>
                </a:rPr>
                <a:t>Cleopatra Enterprise</a:t>
              </a:r>
              <a:endParaRPr lang="nl-NL" sz="1600" b="1" dirty="0">
                <a:solidFill>
                  <a:schemeClr val="tx1">
                    <a:lumMod val="90000"/>
                    <a:lumOff val="10000"/>
                  </a:schemeClr>
                </a:solidFill>
                <a:ea typeface="Fira Sans SemiBold" panose="020B0603050000020004" pitchFamily="34" charset="0"/>
                <a:cs typeface="Open Sans" panose="020B0606030504020204" pitchFamily="34" charset="0"/>
              </a:endParaRPr>
            </a:p>
          </p:txBody>
        </p:sp>
        <p:pic>
          <p:nvPicPr>
            <p:cNvPr id="4" name="Picture 3" descr="A close up of a logo&#10;&#10;Description automatically generated">
              <a:extLst>
                <a:ext uri="{FF2B5EF4-FFF2-40B4-BE49-F238E27FC236}">
                  <a16:creationId xmlns:a16="http://schemas.microsoft.com/office/drawing/2014/main" id="{BE829821-EF7B-4361-8459-4E63AF8E5E95}"/>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54978" y="2798775"/>
              <a:ext cx="304800" cy="304800"/>
            </a:xfrm>
            <a:prstGeom prst="rect">
              <a:avLst/>
            </a:prstGeom>
          </p:spPr>
        </p:pic>
      </p:grpSp>
    </p:spTree>
    <p:extLst>
      <p:ext uri="{BB962C8B-B14F-4D97-AF65-F5344CB8AC3E}">
        <p14:creationId xmlns:p14="http://schemas.microsoft.com/office/powerpoint/2010/main" val="2601035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34EB065-A5EB-443D-92E8-1D0D60B574FD}"/>
              </a:ext>
            </a:extLst>
          </p:cNvPr>
          <p:cNvSpPr>
            <a:spLocks noGrp="1"/>
          </p:cNvSpPr>
          <p:nvPr>
            <p:ph type="title"/>
          </p:nvPr>
        </p:nvSpPr>
        <p:spPr>
          <a:xfrm>
            <a:off x="0" y="548284"/>
            <a:ext cx="4421144" cy="660144"/>
          </a:xfrm>
        </p:spPr>
        <p:txBody>
          <a:bodyPr/>
          <a:lstStyle/>
          <a:p>
            <a:r>
              <a:rPr lang="nl-NL" dirty="0"/>
              <a:t>Clients and Industries</a:t>
            </a:r>
          </a:p>
        </p:txBody>
      </p:sp>
      <p:sp>
        <p:nvSpPr>
          <p:cNvPr id="38" name="Rectangle 37">
            <a:extLst>
              <a:ext uri="{FF2B5EF4-FFF2-40B4-BE49-F238E27FC236}">
                <a16:creationId xmlns:a16="http://schemas.microsoft.com/office/drawing/2014/main" id="{06A4722E-03BD-48E2-8C92-A0AAB9FE0D2C}"/>
              </a:ext>
            </a:extLst>
          </p:cNvPr>
          <p:cNvSpPr/>
          <p:nvPr/>
        </p:nvSpPr>
        <p:spPr>
          <a:xfrm>
            <a:off x="0" y="4180289"/>
            <a:ext cx="9144000" cy="15347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9" name="Content Placeholder 5">
            <a:extLst>
              <a:ext uri="{FF2B5EF4-FFF2-40B4-BE49-F238E27FC236}">
                <a16:creationId xmlns:a16="http://schemas.microsoft.com/office/drawing/2014/main" id="{38DB6268-25AF-4261-9DAA-EFC47BF271D6}"/>
              </a:ext>
            </a:extLst>
          </p:cNvPr>
          <p:cNvSpPr txBox="1">
            <a:spLocks/>
          </p:cNvSpPr>
          <p:nvPr/>
        </p:nvSpPr>
        <p:spPr>
          <a:xfrm>
            <a:off x="642938" y="4347700"/>
            <a:ext cx="8140700" cy="1055591"/>
          </a:xfrm>
          <a:prstGeom prst="rect">
            <a:avLst/>
          </a:prstGeom>
        </p:spPr>
        <p:txBody>
          <a:bodyPr numCol="3">
            <a:noAutofit/>
          </a:bodyPr>
          <a:lstStyle>
            <a:lvl1pPr marL="257175" indent="-257175" algn="l" defTabSz="685800" rtl="0" eaLnBrk="1" latinLnBrk="0" hangingPunct="1">
              <a:spcBef>
                <a:spcPct val="20000"/>
              </a:spcBef>
              <a:buClr>
                <a:schemeClr val="accent1"/>
              </a:buClr>
              <a:buSzPct val="80000"/>
              <a:buFont typeface="Wingdings" panose="05000000000000000000" pitchFamily="2" charset="2"/>
              <a:buChar char="§"/>
              <a:defRPr sz="2400" kern="1200" spc="38" baseline="0">
                <a:solidFill>
                  <a:schemeClr val="tx1"/>
                </a:solidFill>
                <a:latin typeface="+mj-lt"/>
                <a:ea typeface="Open Sans" panose="020B0606030504020204" pitchFamily="34" charset="0"/>
                <a:cs typeface="Open Sans" panose="020B0606030504020204" pitchFamily="34" charset="0"/>
              </a:defRPr>
            </a:lvl1pPr>
            <a:lvl2pPr marL="557213" indent="-214313" algn="l" defTabSz="685800" rtl="0" eaLnBrk="1" latinLnBrk="0" hangingPunct="1">
              <a:spcBef>
                <a:spcPct val="20000"/>
              </a:spcBef>
              <a:buClr>
                <a:schemeClr val="accent1"/>
              </a:buClr>
              <a:buSzPct val="80000"/>
              <a:buFont typeface="Wingdings" panose="05000000000000000000" pitchFamily="2" charset="2"/>
              <a:buChar char="§"/>
              <a:defRPr sz="2100" kern="1200" spc="38" baseline="0">
                <a:solidFill>
                  <a:schemeClr val="tx1"/>
                </a:solidFill>
                <a:latin typeface="+mj-lt"/>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chemeClr val="accent1"/>
              </a:buClr>
              <a:buSzPct val="80000"/>
              <a:buFont typeface="Wingdings" panose="05000000000000000000" pitchFamily="2" charset="2"/>
              <a:buChar char="§"/>
              <a:defRPr sz="1800" kern="1200" spc="38" baseline="0">
                <a:solidFill>
                  <a:schemeClr val="tx1"/>
                </a:solidFill>
                <a:latin typeface="+mj-lt"/>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500" dirty="0">
                <a:solidFill>
                  <a:schemeClr val="bg1"/>
                </a:solidFill>
              </a:rPr>
              <a:t>Bulk storage</a:t>
            </a:r>
          </a:p>
          <a:p>
            <a:r>
              <a:rPr lang="en-US" sz="1500" dirty="0">
                <a:solidFill>
                  <a:schemeClr val="bg1"/>
                </a:solidFill>
              </a:rPr>
              <a:t>Construction industry</a:t>
            </a:r>
          </a:p>
          <a:p>
            <a:r>
              <a:rPr lang="en-US" sz="1500" dirty="0">
                <a:solidFill>
                  <a:schemeClr val="bg1"/>
                </a:solidFill>
              </a:rPr>
              <a:t>EPC(M)</a:t>
            </a:r>
          </a:p>
          <a:p>
            <a:r>
              <a:rPr lang="en-US" sz="1500" dirty="0">
                <a:solidFill>
                  <a:schemeClr val="bg1"/>
                </a:solidFill>
              </a:rPr>
              <a:t>Food and Nutrition</a:t>
            </a:r>
          </a:p>
          <a:p>
            <a:r>
              <a:rPr lang="en-US" sz="1500" dirty="0">
                <a:solidFill>
                  <a:schemeClr val="bg1"/>
                </a:solidFill>
              </a:rPr>
              <a:t>Infrastructure</a:t>
            </a:r>
          </a:p>
          <a:p>
            <a:r>
              <a:rPr lang="en-US" sz="1500" dirty="0">
                <a:solidFill>
                  <a:schemeClr val="bg1"/>
                </a:solidFill>
              </a:rPr>
              <a:t>Offshore</a:t>
            </a:r>
          </a:p>
          <a:p>
            <a:r>
              <a:rPr lang="en-US" sz="1500" dirty="0">
                <a:solidFill>
                  <a:schemeClr val="bg1"/>
                </a:solidFill>
              </a:rPr>
              <a:t>Oil &amp; Gas industry</a:t>
            </a:r>
          </a:p>
          <a:p>
            <a:r>
              <a:rPr lang="en-US" sz="1500" dirty="0">
                <a:solidFill>
                  <a:schemeClr val="bg1"/>
                </a:solidFill>
              </a:rPr>
              <a:t>Heavy industry</a:t>
            </a:r>
          </a:p>
          <a:p>
            <a:r>
              <a:rPr lang="en-US" sz="1500" dirty="0">
                <a:solidFill>
                  <a:schemeClr val="bg1"/>
                </a:solidFill>
              </a:rPr>
              <a:t>Pharmaceutical industry</a:t>
            </a:r>
          </a:p>
          <a:p>
            <a:r>
              <a:rPr lang="en-US" sz="1500" dirty="0">
                <a:solidFill>
                  <a:schemeClr val="bg1"/>
                </a:solidFill>
              </a:rPr>
              <a:t>Petro-/chemical industry</a:t>
            </a:r>
          </a:p>
          <a:p>
            <a:r>
              <a:rPr lang="en-US" sz="1500" dirty="0">
                <a:solidFill>
                  <a:schemeClr val="bg1"/>
                </a:solidFill>
              </a:rPr>
              <a:t>Power industry</a:t>
            </a:r>
          </a:p>
          <a:p>
            <a:r>
              <a:rPr lang="en-US" sz="1500" dirty="0">
                <a:solidFill>
                  <a:schemeClr val="bg1"/>
                </a:solidFill>
              </a:rPr>
              <a:t>Mining &amp; Minerals</a:t>
            </a:r>
          </a:p>
        </p:txBody>
      </p:sp>
      <p:grpSp>
        <p:nvGrpSpPr>
          <p:cNvPr id="40" name="Group 39">
            <a:extLst>
              <a:ext uri="{FF2B5EF4-FFF2-40B4-BE49-F238E27FC236}">
                <a16:creationId xmlns:a16="http://schemas.microsoft.com/office/drawing/2014/main" id="{987E5EDE-9E0F-44FD-A0BC-D7335528D63C}"/>
              </a:ext>
            </a:extLst>
          </p:cNvPr>
          <p:cNvGrpSpPr/>
          <p:nvPr/>
        </p:nvGrpSpPr>
        <p:grpSpPr>
          <a:xfrm>
            <a:off x="400078" y="1485899"/>
            <a:ext cx="8264283" cy="2325423"/>
            <a:chOff x="-45686" y="1433990"/>
            <a:chExt cx="11277495" cy="3173289"/>
          </a:xfrm>
        </p:grpSpPr>
        <p:pic>
          <p:nvPicPr>
            <p:cNvPr id="41" name="Picture 2">
              <a:extLst>
                <a:ext uri="{FF2B5EF4-FFF2-40B4-BE49-F238E27FC236}">
                  <a16:creationId xmlns:a16="http://schemas.microsoft.com/office/drawing/2014/main" id="{424062C2-35FA-4502-A7B1-2C67F89AB2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39109" y="2585133"/>
              <a:ext cx="1530077" cy="287654"/>
            </a:xfrm>
            <a:prstGeom prst="rect">
              <a:avLst/>
            </a:prstGeom>
            <a:extLst>
              <a:ext uri="{909E8E84-426E-40DD-AFC4-6F175D3DCCD1}">
                <a14:hiddenFill xmlns:a14="http://schemas.microsoft.com/office/drawing/2010/main">
                  <a:solidFill>
                    <a:srgbClr val="FFFFFF"/>
                  </a:solidFill>
                </a14:hiddenFill>
              </a:ext>
            </a:extLst>
          </p:spPr>
        </p:pic>
        <p:pic>
          <p:nvPicPr>
            <p:cNvPr id="42" name="Picture 3">
              <a:extLst>
                <a:ext uri="{FF2B5EF4-FFF2-40B4-BE49-F238E27FC236}">
                  <a16:creationId xmlns:a16="http://schemas.microsoft.com/office/drawing/2014/main" id="{0C99D31F-80F7-48AC-9237-5A83E42BA1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759" y="1657401"/>
              <a:ext cx="1313284" cy="420665"/>
            </a:xfrm>
            <a:prstGeom prst="rect">
              <a:avLst/>
            </a:prstGeom>
            <a:extLst>
              <a:ext uri="{909E8E84-426E-40DD-AFC4-6F175D3DCCD1}">
                <a14:hiddenFill xmlns:a14="http://schemas.microsoft.com/office/drawing/2010/main">
                  <a:solidFill>
                    <a:srgbClr val="FFFFFF"/>
                  </a:solidFill>
                </a14:hiddenFill>
              </a:ext>
            </a:extLst>
          </p:spPr>
        </p:pic>
        <p:pic>
          <p:nvPicPr>
            <p:cNvPr id="43" name="Picture 2" descr="K:\2. Clients\Fluor\Software\Development\08-12-2016 Specific Training\Day 1\Logos\1024px-Enbridge_Logo.svg.png">
              <a:extLst>
                <a:ext uri="{FF2B5EF4-FFF2-40B4-BE49-F238E27FC236}">
                  <a16:creationId xmlns:a16="http://schemas.microsoft.com/office/drawing/2014/main" id="{34ECAB77-DCC2-4F5C-B312-A4BB2EBAE3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0657" y="2488126"/>
              <a:ext cx="1643342" cy="448197"/>
            </a:xfrm>
            <a:prstGeom prst="rect">
              <a:avLst/>
            </a:prstGeom>
            <a:extLst>
              <a:ext uri="{909E8E84-426E-40DD-AFC4-6F175D3DCCD1}">
                <a14:hiddenFill xmlns:a14="http://schemas.microsoft.com/office/drawing/2010/main">
                  <a:solidFill>
                    <a:srgbClr val="FFFFFF"/>
                  </a:solidFill>
                </a14:hiddenFill>
              </a:ext>
            </a:extLst>
          </p:spPr>
        </p:pic>
        <p:pic>
          <p:nvPicPr>
            <p:cNvPr id="44" name="Picture 3" descr="K:\2. Clients\Fluor\Software\Development\08-12-2016 Specific Training\Day 1\Logos\aecom.png">
              <a:extLst>
                <a:ext uri="{FF2B5EF4-FFF2-40B4-BE49-F238E27FC236}">
                  <a16:creationId xmlns:a16="http://schemas.microsoft.com/office/drawing/2014/main" id="{1DD79DD7-2169-44B8-AAB1-F2A91B9C28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7348" y="1433990"/>
              <a:ext cx="1090052" cy="1068177"/>
            </a:xfrm>
            <a:prstGeom prst="rect">
              <a:avLst/>
            </a:prstGeom>
            <a:extLst>
              <a:ext uri="{909E8E84-426E-40DD-AFC4-6F175D3DCCD1}">
                <a14:hiddenFill xmlns:a14="http://schemas.microsoft.com/office/drawing/2010/main">
                  <a:solidFill>
                    <a:srgbClr val="FFFFFF"/>
                  </a:solidFill>
                </a14:hiddenFill>
              </a:ext>
            </a:extLst>
          </p:spPr>
        </p:pic>
        <p:pic>
          <p:nvPicPr>
            <p:cNvPr id="45" name="Picture 5" descr="K:\2. Clients\Fluor\Software\Development\08-12-2016 Specific Training\Day 1\Logos\Mott MacDonald.png">
              <a:extLst>
                <a:ext uri="{FF2B5EF4-FFF2-40B4-BE49-F238E27FC236}">
                  <a16:creationId xmlns:a16="http://schemas.microsoft.com/office/drawing/2014/main" id="{B2C8B209-E646-4F09-838F-7FC1B5CA69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8223" y="2392074"/>
              <a:ext cx="967280" cy="947867"/>
            </a:xfrm>
            <a:prstGeom prst="rect">
              <a:avLst/>
            </a:prstGeom>
            <a:extLst>
              <a:ext uri="{909E8E84-426E-40DD-AFC4-6F175D3DCCD1}">
                <a14:hiddenFill xmlns:a14="http://schemas.microsoft.com/office/drawing/2010/main">
                  <a:solidFill>
                    <a:srgbClr val="FFFFFF"/>
                  </a:solidFill>
                </a14:hiddenFill>
              </a:ext>
            </a:extLst>
          </p:spPr>
        </p:pic>
        <p:pic>
          <p:nvPicPr>
            <p:cNvPr id="46" name="Picture 45" descr="C:\Users\mvanvliet\Desktop\Yara_International_(emblem).svg.png">
              <a:extLst>
                <a:ext uri="{FF2B5EF4-FFF2-40B4-BE49-F238E27FC236}">
                  <a16:creationId xmlns:a16="http://schemas.microsoft.com/office/drawing/2014/main" id="{C147C85B-C478-4AA0-9D56-47E83B93E87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74145" y="2369610"/>
              <a:ext cx="707911" cy="693705"/>
            </a:xfrm>
            <a:prstGeom prst="rect">
              <a:avLst/>
            </a:prstGeom>
            <a:extLst>
              <a:ext uri="{909E8E84-426E-40DD-AFC4-6F175D3DCCD1}">
                <a14:hiddenFill xmlns:a14="http://schemas.microsoft.com/office/drawing/2010/main">
                  <a:solidFill>
                    <a:srgbClr val="FFFFFF"/>
                  </a:solidFill>
                </a14:hiddenFill>
              </a:ext>
            </a:extLst>
          </p:spPr>
        </p:pic>
        <p:pic>
          <p:nvPicPr>
            <p:cNvPr id="47" name="Picture 3" descr="C:\Users\mvanvliet\Desktop\Cargill_logo.svg.png">
              <a:extLst>
                <a:ext uri="{FF2B5EF4-FFF2-40B4-BE49-F238E27FC236}">
                  <a16:creationId xmlns:a16="http://schemas.microsoft.com/office/drawing/2014/main" id="{7B06A9B4-BB00-461E-B0F2-950F86360C7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20520" y="3343732"/>
              <a:ext cx="1318636" cy="577442"/>
            </a:xfrm>
            <a:prstGeom prst="rect">
              <a:avLst/>
            </a:prstGeom>
            <a:extLst>
              <a:ext uri="{909E8E84-426E-40DD-AFC4-6F175D3DCCD1}">
                <a14:hiddenFill xmlns:a14="http://schemas.microsoft.com/office/drawing/2010/main">
                  <a:solidFill>
                    <a:srgbClr val="FFFFFF"/>
                  </a:solidFill>
                </a14:hiddenFill>
              </a:ext>
            </a:extLst>
          </p:spPr>
        </p:pic>
        <p:pic>
          <p:nvPicPr>
            <p:cNvPr id="48" name="Picture 2" descr="http://wac.450f.edgecastcdn.net/80450F/929thelake.com/files/2011/09/Sasol-Logo.jpg">
              <a:extLst>
                <a:ext uri="{FF2B5EF4-FFF2-40B4-BE49-F238E27FC236}">
                  <a16:creationId xmlns:a16="http://schemas.microsoft.com/office/drawing/2014/main" id="{136672C9-DF46-4BFA-9BD3-FE810EEEB29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68200" y="2397511"/>
              <a:ext cx="949099" cy="1006148"/>
            </a:xfrm>
            <a:prstGeom prst="rect">
              <a:avLst/>
            </a:prstGeom>
            <a:extLst>
              <a:ext uri="{909E8E84-426E-40DD-AFC4-6F175D3DCCD1}">
                <a14:hiddenFill xmlns:a14="http://schemas.microsoft.com/office/drawing/2010/main">
                  <a:solidFill>
                    <a:srgbClr val="FFFFFF"/>
                  </a:solidFill>
                </a14:hiddenFill>
              </a:ext>
            </a:extLst>
          </p:spPr>
        </p:pic>
        <p:pic>
          <p:nvPicPr>
            <p:cNvPr id="49" name="Picture 28">
              <a:extLst>
                <a:ext uri="{FF2B5EF4-FFF2-40B4-BE49-F238E27FC236}">
                  <a16:creationId xmlns:a16="http://schemas.microsoft.com/office/drawing/2014/main" id="{4ADF8A90-491B-4C9A-B38C-B09E4938281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406238" y="4040494"/>
              <a:ext cx="913349" cy="566785"/>
            </a:xfrm>
            <a:prstGeom prst="rect">
              <a:avLst/>
            </a:prstGeom>
          </p:spPr>
        </p:pic>
        <p:pic>
          <p:nvPicPr>
            <p:cNvPr id="50" name="Picture 31" descr="LyondellBasell">
              <a:extLst>
                <a:ext uri="{FF2B5EF4-FFF2-40B4-BE49-F238E27FC236}">
                  <a16:creationId xmlns:a16="http://schemas.microsoft.com/office/drawing/2014/main" id="{36B5D531-71BB-4BEE-B0A0-01A2758C9853}"/>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89013" y="4159925"/>
              <a:ext cx="1618194" cy="407530"/>
            </a:xfrm>
            <a:prstGeom prst="rect">
              <a:avLst/>
            </a:prstGeom>
          </p:spPr>
        </p:pic>
        <p:pic>
          <p:nvPicPr>
            <p:cNvPr id="51" name="Picture 48" descr="Heineken_400">
              <a:extLst>
                <a:ext uri="{FF2B5EF4-FFF2-40B4-BE49-F238E27FC236}">
                  <a16:creationId xmlns:a16="http://schemas.microsoft.com/office/drawing/2014/main" id="{70DC81EF-423B-4BC3-9E88-957AF6C7844B}"/>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683695" y="4212396"/>
              <a:ext cx="2078435" cy="355060"/>
            </a:xfrm>
            <a:prstGeom prst="rect">
              <a:avLst/>
            </a:prstGeom>
          </p:spPr>
        </p:pic>
        <p:pic>
          <p:nvPicPr>
            <p:cNvPr id="52" name="Picture 49">
              <a:extLst>
                <a:ext uri="{FF2B5EF4-FFF2-40B4-BE49-F238E27FC236}">
                  <a16:creationId xmlns:a16="http://schemas.microsoft.com/office/drawing/2014/main" id="{8A5A8186-4833-4C5B-AD7A-12FE2C9CC25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68301" y="3847084"/>
              <a:ext cx="614705" cy="635339"/>
            </a:xfrm>
            <a:prstGeom prst="rect">
              <a:avLst/>
            </a:prstGeom>
          </p:spPr>
        </p:pic>
        <p:pic>
          <p:nvPicPr>
            <p:cNvPr id="53" name="Picture 51" descr="BP">
              <a:extLst>
                <a:ext uri="{FF2B5EF4-FFF2-40B4-BE49-F238E27FC236}">
                  <a16:creationId xmlns:a16="http://schemas.microsoft.com/office/drawing/2014/main" id="{A0B2C9B0-F547-469A-8296-9190D9E18321}"/>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677278" y="1492861"/>
              <a:ext cx="889875" cy="1157802"/>
            </a:xfrm>
            <a:prstGeom prst="rect">
              <a:avLst/>
            </a:prstGeom>
          </p:spPr>
        </p:pic>
        <p:pic>
          <p:nvPicPr>
            <p:cNvPr id="54" name="Picture 2" descr="http://www.dagvandechemie.nl/uploads/participant/1432194415-albemarlelogo_RGB_300dpi.jpg">
              <a:extLst>
                <a:ext uri="{FF2B5EF4-FFF2-40B4-BE49-F238E27FC236}">
                  <a16:creationId xmlns:a16="http://schemas.microsoft.com/office/drawing/2014/main" id="{CA4797CC-8535-4BE1-AE75-6927DE54D03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06000" y="1668124"/>
              <a:ext cx="2644480" cy="49859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0A0AEA34-D8C8-4EDF-A5AA-5380AB02FA7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2280" y="2295158"/>
              <a:ext cx="780157" cy="780157"/>
            </a:xfrm>
            <a:prstGeom prst="rect">
              <a:avLst/>
            </a:prstGeom>
          </p:spPr>
        </p:pic>
        <p:pic>
          <p:nvPicPr>
            <p:cNvPr id="56" name="Picture 55">
              <a:extLst>
                <a:ext uri="{FF2B5EF4-FFF2-40B4-BE49-F238E27FC236}">
                  <a16:creationId xmlns:a16="http://schemas.microsoft.com/office/drawing/2014/main" id="{B86FD2D9-4956-48A8-878C-EFEE79D9806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81727" y="1822254"/>
              <a:ext cx="2143220" cy="278619"/>
            </a:xfrm>
            <a:prstGeom prst="rect">
              <a:avLst/>
            </a:prstGeom>
          </p:spPr>
        </p:pic>
        <p:pic>
          <p:nvPicPr>
            <p:cNvPr id="57" name="Picture 56">
              <a:extLst>
                <a:ext uri="{FF2B5EF4-FFF2-40B4-BE49-F238E27FC236}">
                  <a16:creationId xmlns:a16="http://schemas.microsoft.com/office/drawing/2014/main" id="{30FFB086-390C-4675-B4E4-5AA8D17812AE}"/>
                </a:ext>
              </a:extLst>
            </p:cNvPr>
            <p:cNvPicPr>
              <a:picLocks noChangeAspect="1"/>
            </p:cNvPicPr>
            <p:nvPr/>
          </p:nvPicPr>
          <p:blipFill>
            <a:blip r:embed="rId19"/>
            <a:stretch>
              <a:fillRect/>
            </a:stretch>
          </p:blipFill>
          <p:spPr>
            <a:xfrm>
              <a:off x="-45686" y="3197486"/>
              <a:ext cx="1623523" cy="421148"/>
            </a:xfrm>
            <a:prstGeom prst="rect">
              <a:avLst/>
            </a:prstGeom>
          </p:spPr>
        </p:pic>
        <p:pic>
          <p:nvPicPr>
            <p:cNvPr id="58" name="Picture 2" descr="Afbeeldingsresultaat voor bruce power">
              <a:extLst>
                <a:ext uri="{FF2B5EF4-FFF2-40B4-BE49-F238E27FC236}">
                  <a16:creationId xmlns:a16="http://schemas.microsoft.com/office/drawing/2014/main" id="{09096DDA-433F-46CC-8956-AEFEE1FA4CC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10339" y="1739319"/>
              <a:ext cx="1600031" cy="56449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Afbeeldingsresultaat voor exelon energy">
              <a:extLst>
                <a:ext uri="{FF2B5EF4-FFF2-40B4-BE49-F238E27FC236}">
                  <a16:creationId xmlns:a16="http://schemas.microsoft.com/office/drawing/2014/main" id="{6EAD7007-9F7F-4C86-B53A-8CF4E9A756E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636191" y="4173358"/>
              <a:ext cx="1751769" cy="37773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Afbeeldingsresultaat voor iter organization logo">
              <a:extLst>
                <a:ext uri="{FF2B5EF4-FFF2-40B4-BE49-F238E27FC236}">
                  <a16:creationId xmlns:a16="http://schemas.microsoft.com/office/drawing/2014/main" id="{C6CE6014-851D-42BC-B310-4271BEA62170}"/>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13632" y="3231038"/>
              <a:ext cx="945693" cy="63077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Afbeeldingsresultaat voor bhge logo">
              <a:extLst>
                <a:ext uri="{FF2B5EF4-FFF2-40B4-BE49-F238E27FC236}">
                  <a16:creationId xmlns:a16="http://schemas.microsoft.com/office/drawing/2014/main" id="{23930432-207D-4F50-AC4E-DCA6C68AE51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558626" y="2970540"/>
              <a:ext cx="2060344" cy="97222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EDD3E767-57F1-478B-9010-64DF69AA57B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05510" y="3990889"/>
              <a:ext cx="848837" cy="603523"/>
            </a:xfrm>
            <a:prstGeom prst="rect">
              <a:avLst/>
            </a:prstGeom>
          </p:spPr>
        </p:pic>
        <p:pic>
          <p:nvPicPr>
            <p:cNvPr id="63" name="Picture 62">
              <a:extLst>
                <a:ext uri="{FF2B5EF4-FFF2-40B4-BE49-F238E27FC236}">
                  <a16:creationId xmlns:a16="http://schemas.microsoft.com/office/drawing/2014/main" id="{2B06C6A8-C785-47FF-9C92-1CBCF03C50E7}"/>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424104" y="2585132"/>
              <a:ext cx="1704014" cy="332607"/>
            </a:xfrm>
            <a:prstGeom prst="rect">
              <a:avLst/>
            </a:prstGeom>
          </p:spPr>
        </p:pic>
        <p:pic>
          <p:nvPicPr>
            <p:cNvPr id="64" name="Picture 63">
              <a:extLst>
                <a:ext uri="{FF2B5EF4-FFF2-40B4-BE49-F238E27FC236}">
                  <a16:creationId xmlns:a16="http://schemas.microsoft.com/office/drawing/2014/main" id="{23A3E312-859F-44A9-833C-D3C2B301993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047044" y="3264171"/>
              <a:ext cx="2184765" cy="956964"/>
            </a:xfrm>
            <a:prstGeom prst="rect">
              <a:avLst/>
            </a:prstGeom>
          </p:spPr>
        </p:pic>
      </p:grpSp>
      <p:pic>
        <p:nvPicPr>
          <p:cNvPr id="30" name="Picture 4" descr="https://www.neste.com/sites/default/files/neste_logo_blue_rgb_500x149_26579.jpg">
            <a:extLst>
              <a:ext uri="{FF2B5EF4-FFF2-40B4-BE49-F238E27FC236}">
                <a16:creationId xmlns:a16="http://schemas.microsoft.com/office/drawing/2014/main" id="{17747226-DB4C-4A82-BED0-64441D3D42FC}"/>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207366" y="3455793"/>
            <a:ext cx="1188514" cy="3166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s://www.biw.kuleuven.be/m2s/cok/crf/huntsman-corporation-logo.jpg/image">
            <a:extLst>
              <a:ext uri="{FF2B5EF4-FFF2-40B4-BE49-F238E27FC236}">
                <a16:creationId xmlns:a16="http://schemas.microsoft.com/office/drawing/2014/main" id="{541E182A-E278-4256-8C53-44F4F57BB0B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788103" y="3065144"/>
            <a:ext cx="1312902" cy="3607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D10CB1B-605E-45B8-B3B9-9A0C1DB90B56}"/>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927736" y="2849060"/>
            <a:ext cx="619875" cy="574436"/>
          </a:xfrm>
          <a:prstGeom prst="rect">
            <a:avLst/>
          </a:prstGeom>
        </p:spPr>
      </p:pic>
    </p:spTree>
    <p:extLst>
      <p:ext uri="{BB962C8B-B14F-4D97-AF65-F5344CB8AC3E}">
        <p14:creationId xmlns:p14="http://schemas.microsoft.com/office/powerpoint/2010/main" val="423079125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7"/>
          </p:nvPr>
        </p:nvSpPr>
        <p:spPr>
          <a:xfrm>
            <a:off x="565150" y="1705245"/>
            <a:ext cx="7131050" cy="660144"/>
          </a:xfrm>
        </p:spPr>
        <p:txBody>
          <a:bodyPr>
            <a:normAutofit/>
          </a:bodyPr>
          <a:lstStyle/>
          <a:p>
            <a:pPr marL="0" indent="0">
              <a:buNone/>
            </a:pPr>
            <a:r>
              <a:rPr lang="en-US" dirty="0"/>
              <a:t>Schedule delays and cost overruns are a recurring problem:</a:t>
            </a:r>
            <a:endParaRPr lang="en-GB" dirty="0"/>
          </a:p>
        </p:txBody>
      </p:sp>
      <p:sp>
        <p:nvSpPr>
          <p:cNvPr id="2" name="Title 1"/>
          <p:cNvSpPr>
            <a:spLocks noGrp="1"/>
          </p:cNvSpPr>
          <p:nvPr>
            <p:ph type="title"/>
          </p:nvPr>
        </p:nvSpPr>
        <p:spPr/>
        <p:txBody>
          <a:bodyPr>
            <a:normAutofit/>
          </a:bodyPr>
          <a:lstStyle/>
          <a:p>
            <a:r>
              <a:rPr lang="en-US" dirty="0"/>
              <a:t>Current state of Turnarounds</a:t>
            </a:r>
          </a:p>
        </p:txBody>
      </p:sp>
      <p:sp>
        <p:nvSpPr>
          <p:cNvPr id="3" name="Rectangle 2">
            <a:extLst>
              <a:ext uri="{FF2B5EF4-FFF2-40B4-BE49-F238E27FC236}">
                <a16:creationId xmlns:a16="http://schemas.microsoft.com/office/drawing/2014/main" id="{0A8BC1B6-1660-419B-AD66-7559DC6E963D}"/>
              </a:ext>
            </a:extLst>
          </p:cNvPr>
          <p:cNvSpPr/>
          <p:nvPr/>
        </p:nvSpPr>
        <p:spPr>
          <a:xfrm>
            <a:off x="642938" y="4866501"/>
            <a:ext cx="1412118" cy="276999"/>
          </a:xfrm>
          <a:prstGeom prst="rect">
            <a:avLst/>
          </a:prstGeom>
        </p:spPr>
        <p:txBody>
          <a:bodyPr wrap="none" lIns="0">
            <a:spAutoFit/>
          </a:bodyPr>
          <a:lstStyle/>
          <a:p>
            <a:r>
              <a:rPr lang="en-GB" sz="1200" dirty="0"/>
              <a:t>Source: AP-Networks</a:t>
            </a:r>
          </a:p>
        </p:txBody>
      </p:sp>
      <p:sp>
        <p:nvSpPr>
          <p:cNvPr id="5" name="Content Placeholder 3">
            <a:extLst>
              <a:ext uri="{FF2B5EF4-FFF2-40B4-BE49-F238E27FC236}">
                <a16:creationId xmlns:a16="http://schemas.microsoft.com/office/drawing/2014/main" id="{E876EDEB-BAF5-425A-91AB-5AC0E4405219}"/>
              </a:ext>
            </a:extLst>
          </p:cNvPr>
          <p:cNvSpPr txBox="1">
            <a:spLocks/>
          </p:cNvSpPr>
          <p:nvPr/>
        </p:nvSpPr>
        <p:spPr>
          <a:xfrm>
            <a:off x="642938" y="2286000"/>
            <a:ext cx="1152000" cy="1152000"/>
          </a:xfrm>
          <a:prstGeom prst="roundRect">
            <a:avLst>
              <a:gd name="adj" fmla="val 4540"/>
            </a:avLst>
          </a:prstGeom>
          <a:solidFill>
            <a:schemeClr val="accent4"/>
          </a:solidFill>
        </p:spPr>
        <p:txBody>
          <a:bodyPr vert="horz" lIns="91440" tIns="45720" rIns="91440" bIns="45720" rtlCol="0" anchor="ctr">
            <a:normAutofit/>
          </a:bodyPr>
          <a:lstStyle>
            <a:lvl1pPr marL="257175" indent="-257175" algn="l" defTabSz="685800" rtl="0" eaLnBrk="1" latinLnBrk="0" hangingPunct="1">
              <a:lnSpc>
                <a:spcPct val="120000"/>
              </a:lnSpc>
              <a:spcBef>
                <a:spcPct val="20000"/>
              </a:spcBef>
              <a:buClr>
                <a:schemeClr val="accent1"/>
              </a:buClr>
              <a:buSzPct val="80000"/>
              <a:buFont typeface="Wingdings" panose="05000000000000000000" pitchFamily="2" charset="2"/>
              <a:buChar char="§"/>
              <a:defRPr sz="1800" kern="1200" spc="38" baseline="0">
                <a:solidFill>
                  <a:schemeClr val="tx1"/>
                </a:solidFill>
                <a:latin typeface="+mn-lt"/>
                <a:ea typeface="Open Sans" panose="020B0606030504020204" pitchFamily="34" charset="0"/>
                <a:cs typeface="Open Sans" panose="020B0606030504020204" pitchFamily="34" charset="0"/>
              </a:defRPr>
            </a:lvl1pPr>
            <a:lvl2pPr marL="557213" indent="-214313" algn="l" defTabSz="685800" rtl="0" eaLnBrk="1" latinLnBrk="0" hangingPunct="1">
              <a:lnSpc>
                <a:spcPct val="120000"/>
              </a:lnSpc>
              <a:spcBef>
                <a:spcPct val="20000"/>
              </a:spcBef>
              <a:buClr>
                <a:schemeClr val="accent1"/>
              </a:buClr>
              <a:buSzPct val="80000"/>
              <a:buFont typeface="Wingdings" panose="05000000000000000000" pitchFamily="2" charset="2"/>
              <a:buChar char="§"/>
              <a:defRPr sz="1500" kern="1200" spc="38" baseline="0">
                <a:solidFill>
                  <a:schemeClr val="tx1"/>
                </a:solidFill>
                <a:latin typeface="+mn-lt"/>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chemeClr val="accent1"/>
              </a:buClr>
              <a:buSzPct val="80000"/>
              <a:buFont typeface="Wingdings" panose="05000000000000000000" pitchFamily="2" charset="2"/>
              <a:buChar char="§"/>
              <a:defRPr sz="1800" kern="1200" spc="38" baseline="0">
                <a:solidFill>
                  <a:schemeClr val="tx1"/>
                </a:solidFill>
                <a:latin typeface="+mj-lt"/>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panose="05000000000000000000" pitchFamily="2" charset="2"/>
              <a:buNone/>
            </a:pPr>
            <a:r>
              <a:rPr lang="nl-NL" sz="2400" b="1" dirty="0">
                <a:solidFill>
                  <a:schemeClr val="bg1"/>
                </a:solidFill>
              </a:rPr>
              <a:t>32%</a:t>
            </a:r>
          </a:p>
          <a:p>
            <a:pPr marL="0" indent="0" algn="ctr">
              <a:buFont typeface="Wingdings" panose="05000000000000000000" pitchFamily="2" charset="2"/>
              <a:buNone/>
            </a:pPr>
            <a:r>
              <a:rPr lang="nl-NL" sz="1100" dirty="0">
                <a:solidFill>
                  <a:schemeClr val="bg1"/>
                </a:solidFill>
              </a:rPr>
              <a:t>Succesful</a:t>
            </a:r>
            <a:br>
              <a:rPr lang="nl-NL" sz="1100" dirty="0">
                <a:solidFill>
                  <a:schemeClr val="bg1"/>
                </a:solidFill>
              </a:rPr>
            </a:br>
            <a:endParaRPr lang="en-GB" sz="1100" dirty="0">
              <a:solidFill>
                <a:schemeClr val="bg1"/>
              </a:solidFill>
            </a:endParaRPr>
          </a:p>
        </p:txBody>
      </p:sp>
      <p:sp>
        <p:nvSpPr>
          <p:cNvPr id="7" name="Content Placeholder 3">
            <a:extLst>
              <a:ext uri="{FF2B5EF4-FFF2-40B4-BE49-F238E27FC236}">
                <a16:creationId xmlns:a16="http://schemas.microsoft.com/office/drawing/2014/main" id="{8FD2CE92-9B5B-4C97-97BF-5EAB6D907EEF}"/>
              </a:ext>
            </a:extLst>
          </p:cNvPr>
          <p:cNvSpPr txBox="1">
            <a:spLocks/>
          </p:cNvSpPr>
          <p:nvPr/>
        </p:nvSpPr>
        <p:spPr>
          <a:xfrm>
            <a:off x="565150" y="3771900"/>
            <a:ext cx="7131050" cy="1039812"/>
          </a:xfrm>
          <a:prstGeom prst="rect">
            <a:avLst/>
          </a:prstGeom>
        </p:spPr>
        <p:txBody>
          <a:bodyPr vert="horz" lIns="91440" tIns="45720" rIns="91440" bIns="45720" rtlCol="0">
            <a:normAutofit/>
          </a:bodyPr>
          <a:lstStyle>
            <a:lvl1pPr marL="257175" indent="-257175" algn="l" defTabSz="685800" rtl="0" eaLnBrk="1" latinLnBrk="0" hangingPunct="1">
              <a:lnSpc>
                <a:spcPct val="120000"/>
              </a:lnSpc>
              <a:spcBef>
                <a:spcPct val="20000"/>
              </a:spcBef>
              <a:buClr>
                <a:schemeClr val="accent1"/>
              </a:buClr>
              <a:buSzPct val="80000"/>
              <a:buFont typeface="Wingdings" panose="05000000000000000000" pitchFamily="2" charset="2"/>
              <a:buChar char="§"/>
              <a:defRPr sz="1800" kern="1200" spc="38" baseline="0">
                <a:solidFill>
                  <a:schemeClr val="tx1"/>
                </a:solidFill>
                <a:latin typeface="+mn-lt"/>
                <a:ea typeface="Open Sans" panose="020B0606030504020204" pitchFamily="34" charset="0"/>
                <a:cs typeface="Open Sans" panose="020B0606030504020204" pitchFamily="34" charset="0"/>
              </a:defRPr>
            </a:lvl1pPr>
            <a:lvl2pPr marL="557213" indent="-214313" algn="l" defTabSz="685800" rtl="0" eaLnBrk="1" latinLnBrk="0" hangingPunct="1">
              <a:lnSpc>
                <a:spcPct val="120000"/>
              </a:lnSpc>
              <a:spcBef>
                <a:spcPct val="20000"/>
              </a:spcBef>
              <a:buClr>
                <a:schemeClr val="accent1"/>
              </a:buClr>
              <a:buSzPct val="80000"/>
              <a:buFont typeface="Wingdings" panose="05000000000000000000" pitchFamily="2" charset="2"/>
              <a:buChar char="§"/>
              <a:defRPr sz="1500" kern="1200" spc="38" baseline="0">
                <a:solidFill>
                  <a:schemeClr val="tx1"/>
                </a:solidFill>
                <a:latin typeface="+mn-lt"/>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chemeClr val="accent1"/>
              </a:buClr>
              <a:buSzPct val="80000"/>
              <a:buFont typeface="Wingdings" panose="05000000000000000000" pitchFamily="2" charset="2"/>
              <a:buChar char="§"/>
              <a:defRPr sz="1800" kern="1200" spc="38" baseline="0">
                <a:solidFill>
                  <a:schemeClr val="tx1"/>
                </a:solidFill>
                <a:latin typeface="+mj-lt"/>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GB" dirty="0"/>
              <a:t>Based on turnarounds executed since mid-2012 in the onshore and offshore upstream, gas, refining, chemical, and power sectors</a:t>
            </a:r>
          </a:p>
        </p:txBody>
      </p:sp>
      <p:sp>
        <p:nvSpPr>
          <p:cNvPr id="8" name="Content Placeholder 3">
            <a:extLst>
              <a:ext uri="{FF2B5EF4-FFF2-40B4-BE49-F238E27FC236}">
                <a16:creationId xmlns:a16="http://schemas.microsoft.com/office/drawing/2014/main" id="{75392ADB-1B5C-4745-9A86-F14EA9752236}"/>
              </a:ext>
            </a:extLst>
          </p:cNvPr>
          <p:cNvSpPr txBox="1">
            <a:spLocks/>
          </p:cNvSpPr>
          <p:nvPr/>
        </p:nvSpPr>
        <p:spPr>
          <a:xfrm>
            <a:off x="2286000" y="2286000"/>
            <a:ext cx="1152000" cy="1152000"/>
          </a:xfrm>
          <a:prstGeom prst="roundRect">
            <a:avLst>
              <a:gd name="adj" fmla="val 4540"/>
            </a:avLst>
          </a:prstGeom>
          <a:solidFill>
            <a:srgbClr val="A8201A"/>
          </a:solidFill>
        </p:spPr>
        <p:txBody>
          <a:bodyPr vert="horz" lIns="91440" tIns="45720" rIns="91440" bIns="45720" rtlCol="0" anchor="ctr">
            <a:normAutofit/>
          </a:bodyPr>
          <a:lstStyle>
            <a:lvl1pPr marL="257175" indent="-257175" algn="l" defTabSz="685800" rtl="0" eaLnBrk="1" latinLnBrk="0" hangingPunct="1">
              <a:lnSpc>
                <a:spcPct val="120000"/>
              </a:lnSpc>
              <a:spcBef>
                <a:spcPct val="20000"/>
              </a:spcBef>
              <a:buClr>
                <a:schemeClr val="accent1"/>
              </a:buClr>
              <a:buSzPct val="80000"/>
              <a:buFont typeface="Wingdings" panose="05000000000000000000" pitchFamily="2" charset="2"/>
              <a:buChar char="§"/>
              <a:defRPr sz="1800" kern="1200" spc="38" baseline="0">
                <a:solidFill>
                  <a:schemeClr val="tx1"/>
                </a:solidFill>
                <a:latin typeface="+mn-lt"/>
                <a:ea typeface="Open Sans" panose="020B0606030504020204" pitchFamily="34" charset="0"/>
                <a:cs typeface="Open Sans" panose="020B0606030504020204" pitchFamily="34" charset="0"/>
              </a:defRPr>
            </a:lvl1pPr>
            <a:lvl2pPr marL="557213" indent="-214313" algn="l" defTabSz="685800" rtl="0" eaLnBrk="1" latinLnBrk="0" hangingPunct="1">
              <a:lnSpc>
                <a:spcPct val="120000"/>
              </a:lnSpc>
              <a:spcBef>
                <a:spcPct val="20000"/>
              </a:spcBef>
              <a:buClr>
                <a:schemeClr val="accent1"/>
              </a:buClr>
              <a:buSzPct val="80000"/>
              <a:buFont typeface="Wingdings" panose="05000000000000000000" pitchFamily="2" charset="2"/>
              <a:buChar char="§"/>
              <a:defRPr sz="1500" kern="1200" spc="38" baseline="0">
                <a:solidFill>
                  <a:schemeClr val="tx1"/>
                </a:solidFill>
                <a:latin typeface="+mn-lt"/>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chemeClr val="accent1"/>
              </a:buClr>
              <a:buSzPct val="80000"/>
              <a:buFont typeface="Wingdings" panose="05000000000000000000" pitchFamily="2" charset="2"/>
              <a:buChar char="§"/>
              <a:defRPr sz="1800" kern="1200" spc="38" baseline="0">
                <a:solidFill>
                  <a:schemeClr val="tx1"/>
                </a:solidFill>
                <a:latin typeface="+mj-lt"/>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panose="05000000000000000000" pitchFamily="2" charset="2"/>
              <a:buNone/>
            </a:pPr>
            <a:r>
              <a:rPr lang="nl-NL" sz="2400" b="1" dirty="0">
                <a:solidFill>
                  <a:schemeClr val="bg1"/>
                </a:solidFill>
              </a:rPr>
              <a:t>68%</a:t>
            </a:r>
          </a:p>
          <a:p>
            <a:pPr marL="0" indent="0" algn="ctr">
              <a:buFont typeface="Wingdings" panose="05000000000000000000" pitchFamily="2" charset="2"/>
              <a:buNone/>
            </a:pPr>
            <a:r>
              <a:rPr lang="nl-NL" sz="1100" dirty="0">
                <a:solidFill>
                  <a:schemeClr val="bg1"/>
                </a:solidFill>
              </a:rPr>
              <a:t>Failed to meet expectations</a:t>
            </a:r>
            <a:endParaRPr lang="en-GB" sz="1100" dirty="0">
              <a:solidFill>
                <a:schemeClr val="bg1"/>
              </a:solidFill>
            </a:endParaRPr>
          </a:p>
        </p:txBody>
      </p:sp>
    </p:spTree>
    <p:extLst>
      <p:ext uri="{BB962C8B-B14F-4D97-AF65-F5344CB8AC3E}">
        <p14:creationId xmlns:p14="http://schemas.microsoft.com/office/powerpoint/2010/main" val="901596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26" presetClass="emph" presetSubtype="0" fill="hold" grpId="1" nodeType="withEffect">
                                  <p:stCondLst>
                                    <p:cond delay="75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par>
                          <p:cTn id="17" fill="hold">
                            <p:stCondLst>
                              <p:cond delay="1250"/>
                            </p:stCondLst>
                            <p:childTnLst>
                              <p:par>
                                <p:cTn id="18" presetID="10" presetClass="entr" presetSubtype="0"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10" presetClass="entr" presetSubtype="0" fill="hold" grpId="0" nodeType="afterEffect">
                                  <p:stCondLst>
                                    <p:cond delay="25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7" grpId="0"/>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7"/>
          </p:nvPr>
        </p:nvSpPr>
        <p:spPr>
          <a:xfrm>
            <a:off x="482204" y="2622286"/>
            <a:ext cx="4838700" cy="2879989"/>
          </a:xfrm>
        </p:spPr>
        <p:txBody>
          <a:bodyPr>
            <a:normAutofit/>
          </a:bodyPr>
          <a:lstStyle/>
          <a:p>
            <a:r>
              <a:rPr lang="en-US" dirty="0"/>
              <a:t>Millions of dollars loss of revenue</a:t>
            </a:r>
          </a:p>
          <a:p>
            <a:r>
              <a:rPr lang="en-US" dirty="0"/>
              <a:t>Loss of market share</a:t>
            </a:r>
          </a:p>
          <a:p>
            <a:pPr marL="342900" lvl="1" indent="0">
              <a:buNone/>
            </a:pPr>
            <a:endParaRPr lang="en-US" sz="1800" dirty="0"/>
          </a:p>
        </p:txBody>
      </p:sp>
      <p:sp>
        <p:nvSpPr>
          <p:cNvPr id="2" name="Title 1"/>
          <p:cNvSpPr>
            <a:spLocks noGrp="1"/>
          </p:cNvSpPr>
          <p:nvPr>
            <p:ph type="title"/>
          </p:nvPr>
        </p:nvSpPr>
        <p:spPr/>
        <p:txBody>
          <a:bodyPr>
            <a:normAutofit/>
          </a:bodyPr>
          <a:lstStyle/>
          <a:p>
            <a:r>
              <a:rPr lang="en-US" dirty="0"/>
              <a:t>Current state of Turnarounds</a:t>
            </a:r>
          </a:p>
        </p:txBody>
      </p:sp>
      <p:sp>
        <p:nvSpPr>
          <p:cNvPr id="3" name="Text Placeholder 2">
            <a:extLst>
              <a:ext uri="{FF2B5EF4-FFF2-40B4-BE49-F238E27FC236}">
                <a16:creationId xmlns:a16="http://schemas.microsoft.com/office/drawing/2014/main" id="{DB631CD2-9B7F-4A42-9005-6E9E414D3B42}"/>
              </a:ext>
            </a:extLst>
          </p:cNvPr>
          <p:cNvSpPr>
            <a:spLocks noGrp="1"/>
          </p:cNvSpPr>
          <p:nvPr>
            <p:ph type="body" sz="quarter" idx="18"/>
          </p:nvPr>
        </p:nvSpPr>
        <p:spPr>
          <a:xfrm>
            <a:off x="482204" y="1705240"/>
            <a:ext cx="4838700" cy="1033197"/>
          </a:xfrm>
        </p:spPr>
        <p:txBody>
          <a:bodyPr>
            <a:normAutofit/>
          </a:bodyPr>
          <a:lstStyle/>
          <a:p>
            <a:r>
              <a:rPr lang="en-US" dirty="0"/>
              <a:t>Poorly executed TAs have huge cost implications on a company</a:t>
            </a:r>
          </a:p>
          <a:p>
            <a:endParaRPr lang="nl-NL" dirty="0"/>
          </a:p>
        </p:txBody>
      </p:sp>
      <p:pic>
        <p:nvPicPr>
          <p:cNvPr id="6" name="Picture 2" descr="Image result for revenue loss">
            <a:extLst>
              <a:ext uri="{FF2B5EF4-FFF2-40B4-BE49-F238E27FC236}">
                <a16:creationId xmlns:a16="http://schemas.microsoft.com/office/drawing/2014/main" id="{C776CB8F-CAF8-4817-8669-79A9871F2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003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728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7"/>
          </p:nvPr>
        </p:nvSpPr>
        <p:spPr>
          <a:xfrm>
            <a:off x="565150" y="1706400"/>
            <a:ext cx="7283450" cy="2413163"/>
          </a:xfrm>
        </p:spPr>
        <p:txBody>
          <a:bodyPr>
            <a:normAutofit/>
          </a:bodyPr>
          <a:lstStyle/>
          <a:p>
            <a:r>
              <a:rPr lang="en-GB" dirty="0"/>
              <a:t>Digital technologies, when applied comprehensively and efficiently,  can reduce overall project costs by  </a:t>
            </a:r>
            <a:r>
              <a:rPr lang="en-GB" sz="2400" b="1" dirty="0"/>
              <a:t>45%</a:t>
            </a:r>
            <a:endParaRPr lang="en-GB" b="1" dirty="0"/>
          </a:p>
          <a:p>
            <a:r>
              <a:rPr lang="en-GB" sz="2400" b="1" dirty="0"/>
              <a:t>10% </a:t>
            </a:r>
            <a:r>
              <a:rPr lang="en-GB" dirty="0"/>
              <a:t>increased data accessibility and quality can result in:</a:t>
            </a:r>
          </a:p>
          <a:p>
            <a:pPr lvl="1"/>
            <a:r>
              <a:rPr lang="en-GB" dirty="0"/>
              <a:t>productivity improvements from  </a:t>
            </a:r>
            <a:r>
              <a:rPr lang="en-GB" sz="2300" b="1" dirty="0"/>
              <a:t>20% - 50%</a:t>
            </a:r>
          </a:p>
          <a:p>
            <a:pPr lvl="1"/>
            <a:r>
              <a:rPr lang="en-GB" dirty="0"/>
              <a:t>return on assets to increase by  </a:t>
            </a:r>
            <a:r>
              <a:rPr lang="en-GB" sz="2600" b="1" dirty="0"/>
              <a:t>10% - 40%</a:t>
            </a:r>
          </a:p>
        </p:txBody>
      </p:sp>
      <p:sp>
        <p:nvSpPr>
          <p:cNvPr id="2" name="Title 1"/>
          <p:cNvSpPr>
            <a:spLocks noGrp="1"/>
          </p:cNvSpPr>
          <p:nvPr>
            <p:ph type="title"/>
          </p:nvPr>
        </p:nvSpPr>
        <p:spPr>
          <a:xfrm>
            <a:off x="4" y="548284"/>
            <a:ext cx="4176713" cy="660144"/>
          </a:xfrm>
        </p:spPr>
        <p:txBody>
          <a:bodyPr>
            <a:normAutofit/>
          </a:bodyPr>
          <a:lstStyle/>
          <a:p>
            <a:r>
              <a:rPr lang="en-US" dirty="0"/>
              <a:t>There is still hope…</a:t>
            </a:r>
          </a:p>
        </p:txBody>
      </p:sp>
      <p:sp>
        <p:nvSpPr>
          <p:cNvPr id="4" name="Content Placeholder 2">
            <a:extLst>
              <a:ext uri="{FF2B5EF4-FFF2-40B4-BE49-F238E27FC236}">
                <a16:creationId xmlns:a16="http://schemas.microsoft.com/office/drawing/2014/main" id="{1F7C65F6-BD02-4A1B-8231-FD57A1DAB3C0}"/>
              </a:ext>
            </a:extLst>
          </p:cNvPr>
          <p:cNvSpPr txBox="1">
            <a:spLocks/>
          </p:cNvSpPr>
          <p:nvPr/>
        </p:nvSpPr>
        <p:spPr>
          <a:xfrm>
            <a:off x="565150" y="4381500"/>
            <a:ext cx="7664450" cy="3733800"/>
          </a:xfrm>
          <a:prstGeom prst="rect">
            <a:avLst/>
          </a:prstGeom>
        </p:spPr>
        <p:txBody>
          <a:bodyPr vert="horz" lIns="91440" tIns="45720" rIns="91440" bIns="45720" rtlCol="0">
            <a:normAutofit/>
          </a:bodyPr>
          <a:lstStyle>
            <a:lvl1pPr marL="257175" indent="-257175" algn="l" defTabSz="685800" rtl="0" eaLnBrk="1" latinLnBrk="0" hangingPunct="1">
              <a:lnSpc>
                <a:spcPct val="120000"/>
              </a:lnSpc>
              <a:spcBef>
                <a:spcPct val="20000"/>
              </a:spcBef>
              <a:buClr>
                <a:schemeClr val="accent1"/>
              </a:buClr>
              <a:buSzPct val="80000"/>
              <a:buFont typeface="Wingdings" panose="05000000000000000000" pitchFamily="2" charset="2"/>
              <a:buChar char="§"/>
              <a:defRPr sz="1800" kern="1200" spc="38" baseline="0">
                <a:solidFill>
                  <a:schemeClr val="tx1"/>
                </a:solidFill>
                <a:latin typeface="+mn-lt"/>
                <a:ea typeface="Open Sans" panose="020B0606030504020204" pitchFamily="34" charset="0"/>
                <a:cs typeface="Open Sans" panose="020B0606030504020204" pitchFamily="34" charset="0"/>
              </a:defRPr>
            </a:lvl1pPr>
            <a:lvl2pPr marL="557213" indent="-214313" algn="l" defTabSz="685800" rtl="0" eaLnBrk="1" latinLnBrk="0" hangingPunct="1">
              <a:lnSpc>
                <a:spcPct val="120000"/>
              </a:lnSpc>
              <a:spcBef>
                <a:spcPct val="20000"/>
              </a:spcBef>
              <a:buClr>
                <a:schemeClr val="accent1"/>
              </a:buClr>
              <a:buSzPct val="80000"/>
              <a:buFont typeface="Wingdings" panose="05000000000000000000" pitchFamily="2" charset="2"/>
              <a:buChar char="§"/>
              <a:defRPr sz="1500" kern="1200" spc="38" baseline="0">
                <a:solidFill>
                  <a:schemeClr val="tx1"/>
                </a:solidFill>
                <a:latin typeface="+mn-lt"/>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chemeClr val="accent1"/>
              </a:buClr>
              <a:buSzPct val="80000"/>
              <a:buFont typeface="Wingdings" panose="05000000000000000000" pitchFamily="2" charset="2"/>
              <a:buChar char="§"/>
              <a:defRPr sz="1800" kern="1200" spc="38" baseline="0">
                <a:solidFill>
                  <a:schemeClr val="tx1"/>
                </a:solidFill>
                <a:latin typeface="+mj-lt"/>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chemeClr val="accent1"/>
              </a:buClr>
              <a:buSzPct val="80000"/>
              <a:buFont typeface="Wingdings" panose="05000000000000000000" pitchFamily="2" charset="2"/>
              <a:buChar char="§"/>
              <a:defRPr sz="1500" kern="1200" spc="38" baseline="0">
                <a:solidFill>
                  <a:schemeClr val="tx1"/>
                </a:solidFill>
                <a:latin typeface="+mj-lt"/>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050" dirty="0"/>
              <a:t>Sources</a:t>
            </a:r>
            <a:br>
              <a:rPr lang="en-US" sz="1050" dirty="0"/>
            </a:br>
            <a:r>
              <a:rPr lang="en-US" sz="1050" dirty="0"/>
              <a:t>1. </a:t>
            </a:r>
            <a:r>
              <a:rPr lang="en-GB" sz="1050" dirty="0"/>
              <a:t>Navigating the digital future: The disruption of capital projects, </a:t>
            </a:r>
            <a:r>
              <a:rPr lang="de-DE" sz="1050" dirty="0"/>
              <a:t>Steffen Fuchs, James Nowicke &amp; Gernot Strube, </a:t>
            </a:r>
            <a:r>
              <a:rPr lang="en-GB" sz="1050" dirty="0"/>
              <a:t>McKinsey</a:t>
            </a:r>
            <a:endParaRPr lang="en-US" sz="1050" dirty="0"/>
          </a:p>
          <a:p>
            <a:pPr marL="0" indent="0">
              <a:buNone/>
            </a:pPr>
            <a:r>
              <a:rPr lang="en-US" sz="1050" dirty="0"/>
              <a:t>2. Measuring the Business Impacts of Effective Data</a:t>
            </a:r>
            <a:r>
              <a:rPr lang="en-US" sz="1050" b="1" dirty="0"/>
              <a:t>, </a:t>
            </a:r>
            <a:r>
              <a:rPr lang="en-US" sz="1050" dirty="0" err="1"/>
              <a:t>Barau</a:t>
            </a:r>
            <a:r>
              <a:rPr lang="en-US" sz="1050" dirty="0"/>
              <a:t>, Mani &amp; Mukherjee, University of Texas</a:t>
            </a:r>
          </a:p>
        </p:txBody>
      </p:sp>
    </p:spTree>
    <p:extLst>
      <p:ext uri="{BB962C8B-B14F-4D97-AF65-F5344CB8AC3E}">
        <p14:creationId xmlns:p14="http://schemas.microsoft.com/office/powerpoint/2010/main" val="1751664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9224-6D7D-4B98-9D2B-0D5CDF297E5D}"/>
              </a:ext>
            </a:extLst>
          </p:cNvPr>
          <p:cNvSpPr>
            <a:spLocks noGrp="1"/>
          </p:cNvSpPr>
          <p:nvPr>
            <p:ph type="title"/>
          </p:nvPr>
        </p:nvSpPr>
        <p:spPr/>
        <p:txBody>
          <a:bodyPr/>
          <a:lstStyle/>
          <a:p>
            <a:r>
              <a:rPr lang="en-GB" dirty="0"/>
              <a:t>Total Turnaround Cost Management</a:t>
            </a:r>
            <a:endParaRPr lang="nl-NL" dirty="0"/>
          </a:p>
        </p:txBody>
      </p:sp>
      <p:graphicFrame>
        <p:nvGraphicFramePr>
          <p:cNvPr id="6" name="Chart 5">
            <a:extLst>
              <a:ext uri="{FF2B5EF4-FFF2-40B4-BE49-F238E27FC236}">
                <a16:creationId xmlns:a16="http://schemas.microsoft.com/office/drawing/2014/main" id="{35692F8B-DFE1-49FF-BC50-B497B08AEFBC}"/>
              </a:ext>
            </a:extLst>
          </p:cNvPr>
          <p:cNvGraphicFramePr/>
          <p:nvPr>
            <p:extLst>
              <p:ext uri="{D42A27DB-BD31-4B8C-83A1-F6EECF244321}">
                <p14:modId xmlns:p14="http://schemas.microsoft.com/office/powerpoint/2010/main" val="2082983411"/>
              </p:ext>
            </p:extLst>
          </p:nvPr>
        </p:nvGraphicFramePr>
        <p:xfrm>
          <a:off x="1866900" y="1409700"/>
          <a:ext cx="5410200" cy="3606800"/>
        </p:xfrm>
        <a:graphic>
          <a:graphicData uri="http://schemas.openxmlformats.org/drawingml/2006/chart">
            <c:chart xmlns:c="http://schemas.openxmlformats.org/drawingml/2006/chart" xmlns:r="http://schemas.openxmlformats.org/officeDocument/2006/relationships" r:id="rId2"/>
          </a:graphicData>
        </a:graphic>
      </p:graphicFrame>
      <p:grpSp>
        <p:nvGrpSpPr>
          <p:cNvPr id="35" name="Group 34">
            <a:extLst>
              <a:ext uri="{FF2B5EF4-FFF2-40B4-BE49-F238E27FC236}">
                <a16:creationId xmlns:a16="http://schemas.microsoft.com/office/drawing/2014/main" id="{2E8D173C-5B5F-4734-AF9D-293492A78A2C}"/>
              </a:ext>
            </a:extLst>
          </p:cNvPr>
          <p:cNvGrpSpPr/>
          <p:nvPr/>
        </p:nvGrpSpPr>
        <p:grpSpPr>
          <a:xfrm>
            <a:off x="4826542" y="1136316"/>
            <a:ext cx="2339213" cy="926362"/>
            <a:chOff x="4826542" y="1136316"/>
            <a:chExt cx="2339213" cy="926362"/>
          </a:xfrm>
        </p:grpSpPr>
        <p:sp>
          <p:nvSpPr>
            <p:cNvPr id="25" name="TextBox 24">
              <a:extLst>
                <a:ext uri="{FF2B5EF4-FFF2-40B4-BE49-F238E27FC236}">
                  <a16:creationId xmlns:a16="http://schemas.microsoft.com/office/drawing/2014/main" id="{A1BC2C3E-CD84-4BD6-B9F8-3B3B5563BB56}"/>
                </a:ext>
              </a:extLst>
            </p:cNvPr>
            <p:cNvSpPr txBox="1"/>
            <p:nvPr/>
          </p:nvSpPr>
          <p:spPr>
            <a:xfrm flipH="1">
              <a:off x="5275325" y="1136316"/>
              <a:ext cx="1890430" cy="539999"/>
            </a:xfrm>
            <a:prstGeom prst="rect">
              <a:avLst/>
            </a:prstGeom>
            <a:noFill/>
          </p:spPr>
          <p:txBody>
            <a:bodyPr wrap="square" lIns="0" tIns="0" rIns="0" bIns="0" rtlCol="0" anchor="ctr">
              <a:noAutofit/>
            </a:bodyPr>
            <a:lstStyle/>
            <a:p>
              <a:pPr defTabSz="914378">
                <a:defRPr/>
              </a:pPr>
              <a:r>
                <a:rPr lang="nl-NL" sz="1200" kern="0" dirty="0">
                  <a:latin typeface="+mj-lt"/>
                </a:rPr>
                <a:t>Scope Management</a:t>
              </a:r>
            </a:p>
          </p:txBody>
        </p:sp>
        <p:pic>
          <p:nvPicPr>
            <p:cNvPr id="21" name="Graphic 20">
              <a:extLst>
                <a:ext uri="{FF2B5EF4-FFF2-40B4-BE49-F238E27FC236}">
                  <a16:creationId xmlns:a16="http://schemas.microsoft.com/office/drawing/2014/main" id="{4EE53B96-F508-4BC2-93FD-F6669FDC56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6542" y="1522678"/>
              <a:ext cx="540000" cy="540000"/>
            </a:xfrm>
            <a:prstGeom prst="rect">
              <a:avLst/>
            </a:prstGeom>
          </p:spPr>
        </p:pic>
      </p:grpSp>
      <p:grpSp>
        <p:nvGrpSpPr>
          <p:cNvPr id="36" name="Group 35">
            <a:extLst>
              <a:ext uri="{FF2B5EF4-FFF2-40B4-BE49-F238E27FC236}">
                <a16:creationId xmlns:a16="http://schemas.microsoft.com/office/drawing/2014/main" id="{E038DC6E-906A-461C-B27D-B561B93E4CD1}"/>
              </a:ext>
            </a:extLst>
          </p:cNvPr>
          <p:cNvGrpSpPr/>
          <p:nvPr/>
        </p:nvGrpSpPr>
        <p:grpSpPr>
          <a:xfrm>
            <a:off x="5655812" y="2208177"/>
            <a:ext cx="2513031" cy="542381"/>
            <a:chOff x="5655812" y="2208177"/>
            <a:chExt cx="2513031" cy="542381"/>
          </a:xfrm>
        </p:grpSpPr>
        <p:pic>
          <p:nvPicPr>
            <p:cNvPr id="14" name="Graphic 13">
              <a:extLst>
                <a:ext uri="{FF2B5EF4-FFF2-40B4-BE49-F238E27FC236}">
                  <a16:creationId xmlns:a16="http://schemas.microsoft.com/office/drawing/2014/main" id="{976D4215-FC72-4113-AC72-58C31A7F5C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5812" y="2210558"/>
              <a:ext cx="540000" cy="540000"/>
            </a:xfrm>
            <a:prstGeom prst="rect">
              <a:avLst/>
            </a:prstGeom>
          </p:spPr>
        </p:pic>
        <p:sp>
          <p:nvSpPr>
            <p:cNvPr id="26" name="TextBox 25">
              <a:extLst>
                <a:ext uri="{FF2B5EF4-FFF2-40B4-BE49-F238E27FC236}">
                  <a16:creationId xmlns:a16="http://schemas.microsoft.com/office/drawing/2014/main" id="{C5EA9E21-383B-4F9E-849B-56D9A1B5E116}"/>
                </a:ext>
              </a:extLst>
            </p:cNvPr>
            <p:cNvSpPr txBox="1"/>
            <p:nvPr/>
          </p:nvSpPr>
          <p:spPr>
            <a:xfrm flipH="1">
              <a:off x="6278413" y="2208177"/>
              <a:ext cx="1890430" cy="539999"/>
            </a:xfrm>
            <a:prstGeom prst="rect">
              <a:avLst/>
            </a:prstGeom>
            <a:noFill/>
          </p:spPr>
          <p:txBody>
            <a:bodyPr wrap="square" lIns="0" tIns="0" rIns="0" bIns="0" rtlCol="0" anchor="ctr">
              <a:noAutofit/>
            </a:bodyPr>
            <a:lstStyle/>
            <a:p>
              <a:pPr defTabSz="914378">
                <a:defRPr/>
              </a:pPr>
              <a:r>
                <a:rPr lang="nl-NL" sz="1200" kern="0" dirty="0" err="1">
                  <a:latin typeface="+mj-lt"/>
                </a:rPr>
                <a:t>Work</a:t>
              </a:r>
              <a:r>
                <a:rPr lang="nl-NL" sz="1200" kern="0" dirty="0">
                  <a:latin typeface="+mj-lt"/>
                </a:rPr>
                <a:t> Package Planning</a:t>
              </a:r>
            </a:p>
          </p:txBody>
        </p:sp>
      </p:grpSp>
      <p:grpSp>
        <p:nvGrpSpPr>
          <p:cNvPr id="37" name="Group 36">
            <a:extLst>
              <a:ext uri="{FF2B5EF4-FFF2-40B4-BE49-F238E27FC236}">
                <a16:creationId xmlns:a16="http://schemas.microsoft.com/office/drawing/2014/main" id="{658285B5-1369-468E-8BF6-C3FC6FD73987}"/>
              </a:ext>
            </a:extLst>
          </p:cNvPr>
          <p:cNvGrpSpPr/>
          <p:nvPr/>
        </p:nvGrpSpPr>
        <p:grpSpPr>
          <a:xfrm>
            <a:off x="5791200" y="3213100"/>
            <a:ext cx="2514600" cy="543174"/>
            <a:chOff x="5791200" y="3213100"/>
            <a:chExt cx="2514600" cy="543174"/>
          </a:xfrm>
        </p:grpSpPr>
        <p:pic>
          <p:nvPicPr>
            <p:cNvPr id="22" name="Graphic 21">
              <a:extLst>
                <a:ext uri="{FF2B5EF4-FFF2-40B4-BE49-F238E27FC236}">
                  <a16:creationId xmlns:a16="http://schemas.microsoft.com/office/drawing/2014/main" id="{6974F03D-513E-4D0D-8FCB-749AA928BC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1200" y="3213100"/>
              <a:ext cx="540000" cy="540000"/>
            </a:xfrm>
            <a:prstGeom prst="rect">
              <a:avLst/>
            </a:prstGeom>
          </p:spPr>
        </p:pic>
        <p:sp>
          <p:nvSpPr>
            <p:cNvPr id="27" name="TextBox 26">
              <a:extLst>
                <a:ext uri="{FF2B5EF4-FFF2-40B4-BE49-F238E27FC236}">
                  <a16:creationId xmlns:a16="http://schemas.microsoft.com/office/drawing/2014/main" id="{CD30A1B5-EE7B-443C-99C1-5FEFFE851A88}"/>
                </a:ext>
              </a:extLst>
            </p:cNvPr>
            <p:cNvSpPr txBox="1"/>
            <p:nvPr/>
          </p:nvSpPr>
          <p:spPr>
            <a:xfrm flipH="1">
              <a:off x="6415370" y="3216275"/>
              <a:ext cx="1890430" cy="539999"/>
            </a:xfrm>
            <a:prstGeom prst="rect">
              <a:avLst/>
            </a:prstGeom>
            <a:noFill/>
          </p:spPr>
          <p:txBody>
            <a:bodyPr wrap="square" lIns="0" tIns="0" rIns="0" bIns="0" rtlCol="0" anchor="ctr">
              <a:noAutofit/>
            </a:bodyPr>
            <a:lstStyle/>
            <a:p>
              <a:pPr defTabSz="914378">
                <a:defRPr/>
              </a:pPr>
              <a:r>
                <a:rPr lang="nl-NL" sz="1200" kern="0" dirty="0">
                  <a:latin typeface="+mj-lt"/>
                </a:rPr>
                <a:t>Estimating / Budgeting</a:t>
              </a:r>
            </a:p>
          </p:txBody>
        </p:sp>
      </p:grpSp>
      <p:grpSp>
        <p:nvGrpSpPr>
          <p:cNvPr id="38" name="Group 37">
            <a:extLst>
              <a:ext uri="{FF2B5EF4-FFF2-40B4-BE49-F238E27FC236}">
                <a16:creationId xmlns:a16="http://schemas.microsoft.com/office/drawing/2014/main" id="{0A72E737-E65D-47CB-AB43-BF7B487EA16E}"/>
              </a:ext>
            </a:extLst>
          </p:cNvPr>
          <p:cNvGrpSpPr/>
          <p:nvPr/>
        </p:nvGrpSpPr>
        <p:grpSpPr>
          <a:xfrm>
            <a:off x="5279260" y="4156164"/>
            <a:ext cx="2402370" cy="830453"/>
            <a:chOff x="5279260" y="4156164"/>
            <a:chExt cx="2402370" cy="830453"/>
          </a:xfrm>
        </p:grpSpPr>
        <p:pic>
          <p:nvPicPr>
            <p:cNvPr id="13" name="Graphic 12">
              <a:extLst>
                <a:ext uri="{FF2B5EF4-FFF2-40B4-BE49-F238E27FC236}">
                  <a16:creationId xmlns:a16="http://schemas.microsoft.com/office/drawing/2014/main" id="{4F634458-10B0-4332-8E35-5D6F25F3CA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79260" y="4156164"/>
              <a:ext cx="540000" cy="540000"/>
            </a:xfrm>
            <a:prstGeom prst="rect">
              <a:avLst/>
            </a:prstGeom>
          </p:spPr>
        </p:pic>
        <p:sp>
          <p:nvSpPr>
            <p:cNvPr id="28" name="TextBox 27">
              <a:extLst>
                <a:ext uri="{FF2B5EF4-FFF2-40B4-BE49-F238E27FC236}">
                  <a16:creationId xmlns:a16="http://schemas.microsoft.com/office/drawing/2014/main" id="{B7D8888B-3E61-4262-85C2-FE7523B61BF1}"/>
                </a:ext>
              </a:extLst>
            </p:cNvPr>
            <p:cNvSpPr txBox="1"/>
            <p:nvPr/>
          </p:nvSpPr>
          <p:spPr>
            <a:xfrm flipH="1">
              <a:off x="5791200" y="4446618"/>
              <a:ext cx="1890430" cy="539999"/>
            </a:xfrm>
            <a:prstGeom prst="rect">
              <a:avLst/>
            </a:prstGeom>
            <a:noFill/>
          </p:spPr>
          <p:txBody>
            <a:bodyPr wrap="square" lIns="0" tIns="0" rIns="0" bIns="0" rtlCol="0" anchor="ctr">
              <a:noAutofit/>
            </a:bodyPr>
            <a:lstStyle/>
            <a:p>
              <a:pPr defTabSz="914378">
                <a:defRPr/>
              </a:pPr>
              <a:r>
                <a:rPr lang="nl-NL" sz="1200" kern="0" dirty="0">
                  <a:latin typeface="+mj-lt"/>
                </a:rPr>
                <a:t>Contract Management</a:t>
              </a:r>
            </a:p>
          </p:txBody>
        </p:sp>
      </p:grpSp>
      <p:grpSp>
        <p:nvGrpSpPr>
          <p:cNvPr id="39" name="Group 38">
            <a:extLst>
              <a:ext uri="{FF2B5EF4-FFF2-40B4-BE49-F238E27FC236}">
                <a16:creationId xmlns:a16="http://schemas.microsoft.com/office/drawing/2014/main" id="{103FD569-0F55-4BAD-96B6-C3F8F90184D8}"/>
              </a:ext>
            </a:extLst>
          </p:cNvPr>
          <p:cNvGrpSpPr/>
          <p:nvPr/>
        </p:nvGrpSpPr>
        <p:grpSpPr>
          <a:xfrm>
            <a:off x="3627565" y="4513804"/>
            <a:ext cx="1890430" cy="952657"/>
            <a:chOff x="3627565" y="4513804"/>
            <a:chExt cx="1890430" cy="952657"/>
          </a:xfrm>
        </p:grpSpPr>
        <p:pic>
          <p:nvPicPr>
            <p:cNvPr id="12" name="Graphic 11">
              <a:extLst>
                <a:ext uri="{FF2B5EF4-FFF2-40B4-BE49-F238E27FC236}">
                  <a16:creationId xmlns:a16="http://schemas.microsoft.com/office/drawing/2014/main" id="{83C3619E-E88F-47E1-A559-6FCE09E60D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02000" y="4513804"/>
              <a:ext cx="540000" cy="540000"/>
            </a:xfrm>
            <a:prstGeom prst="rect">
              <a:avLst/>
            </a:prstGeom>
          </p:spPr>
        </p:pic>
        <p:sp>
          <p:nvSpPr>
            <p:cNvPr id="29" name="TextBox 28">
              <a:extLst>
                <a:ext uri="{FF2B5EF4-FFF2-40B4-BE49-F238E27FC236}">
                  <a16:creationId xmlns:a16="http://schemas.microsoft.com/office/drawing/2014/main" id="{95ACD672-4204-4501-8A50-56D67365AB9E}"/>
                </a:ext>
              </a:extLst>
            </p:cNvPr>
            <p:cNvSpPr txBox="1"/>
            <p:nvPr/>
          </p:nvSpPr>
          <p:spPr>
            <a:xfrm flipH="1">
              <a:off x="3627565" y="5056187"/>
              <a:ext cx="1890430" cy="410274"/>
            </a:xfrm>
            <a:prstGeom prst="rect">
              <a:avLst/>
            </a:prstGeom>
            <a:noFill/>
          </p:spPr>
          <p:txBody>
            <a:bodyPr wrap="square" lIns="0" tIns="0" rIns="0" bIns="0" rtlCol="0" anchor="ctr">
              <a:noAutofit/>
            </a:bodyPr>
            <a:lstStyle/>
            <a:p>
              <a:pPr algn="ctr" defTabSz="914378">
                <a:defRPr/>
              </a:pPr>
              <a:r>
                <a:rPr lang="nl-NL" sz="1200" kern="0" dirty="0">
                  <a:latin typeface="+mj-lt"/>
                </a:rPr>
                <a:t>Tendering</a:t>
              </a:r>
            </a:p>
          </p:txBody>
        </p:sp>
      </p:grpSp>
      <p:grpSp>
        <p:nvGrpSpPr>
          <p:cNvPr id="40" name="Group 39">
            <a:extLst>
              <a:ext uri="{FF2B5EF4-FFF2-40B4-BE49-F238E27FC236}">
                <a16:creationId xmlns:a16="http://schemas.microsoft.com/office/drawing/2014/main" id="{57A3D4C3-7F1F-4A53-8EF3-72DD046D7532}"/>
              </a:ext>
            </a:extLst>
          </p:cNvPr>
          <p:cNvGrpSpPr/>
          <p:nvPr/>
        </p:nvGrpSpPr>
        <p:grpSpPr>
          <a:xfrm>
            <a:off x="1479532" y="4158710"/>
            <a:ext cx="2385208" cy="807453"/>
            <a:chOff x="1479532" y="4158710"/>
            <a:chExt cx="2385208" cy="807453"/>
          </a:xfrm>
        </p:grpSpPr>
        <p:pic>
          <p:nvPicPr>
            <p:cNvPr id="8" name="Graphic 7">
              <a:extLst>
                <a:ext uri="{FF2B5EF4-FFF2-40B4-BE49-F238E27FC236}">
                  <a16:creationId xmlns:a16="http://schemas.microsoft.com/office/drawing/2014/main" id="{9D71B538-81A2-4F93-BC88-89D10778112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24740" y="4158710"/>
              <a:ext cx="540000" cy="540000"/>
            </a:xfrm>
            <a:prstGeom prst="rect">
              <a:avLst/>
            </a:prstGeom>
          </p:spPr>
        </p:pic>
        <p:sp>
          <p:nvSpPr>
            <p:cNvPr id="30" name="TextBox 29">
              <a:extLst>
                <a:ext uri="{FF2B5EF4-FFF2-40B4-BE49-F238E27FC236}">
                  <a16:creationId xmlns:a16="http://schemas.microsoft.com/office/drawing/2014/main" id="{2500DA97-90D5-4F08-B86C-2F2F38FF89FD}"/>
                </a:ext>
              </a:extLst>
            </p:cNvPr>
            <p:cNvSpPr txBox="1"/>
            <p:nvPr/>
          </p:nvSpPr>
          <p:spPr>
            <a:xfrm flipH="1">
              <a:off x="1479532" y="4426164"/>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Scheduling</a:t>
              </a:r>
            </a:p>
          </p:txBody>
        </p:sp>
      </p:grpSp>
      <p:grpSp>
        <p:nvGrpSpPr>
          <p:cNvPr id="41" name="Group 40">
            <a:extLst>
              <a:ext uri="{FF2B5EF4-FFF2-40B4-BE49-F238E27FC236}">
                <a16:creationId xmlns:a16="http://schemas.microsoft.com/office/drawing/2014/main" id="{88A6BBEB-DB39-48E5-A32E-914345EE3A22}"/>
              </a:ext>
            </a:extLst>
          </p:cNvPr>
          <p:cNvGrpSpPr/>
          <p:nvPr/>
        </p:nvGrpSpPr>
        <p:grpSpPr>
          <a:xfrm>
            <a:off x="725742" y="3213100"/>
            <a:ext cx="2557458" cy="540000"/>
            <a:chOff x="725742" y="3213100"/>
            <a:chExt cx="2557458" cy="540000"/>
          </a:xfrm>
        </p:grpSpPr>
        <p:pic>
          <p:nvPicPr>
            <p:cNvPr id="20" name="Graphic 19">
              <a:extLst>
                <a:ext uri="{FF2B5EF4-FFF2-40B4-BE49-F238E27FC236}">
                  <a16:creationId xmlns:a16="http://schemas.microsoft.com/office/drawing/2014/main" id="{296B56A3-A5E0-4E1C-A076-C66A22643B8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743200" y="3213100"/>
              <a:ext cx="540000" cy="540000"/>
            </a:xfrm>
            <a:prstGeom prst="rect">
              <a:avLst/>
            </a:prstGeom>
          </p:spPr>
        </p:pic>
        <p:sp>
          <p:nvSpPr>
            <p:cNvPr id="31" name="TextBox 30">
              <a:extLst>
                <a:ext uri="{FF2B5EF4-FFF2-40B4-BE49-F238E27FC236}">
                  <a16:creationId xmlns:a16="http://schemas.microsoft.com/office/drawing/2014/main" id="{D15E42B7-663E-4474-B8D6-F2F8EE59E2E9}"/>
                </a:ext>
              </a:extLst>
            </p:cNvPr>
            <p:cNvSpPr txBox="1"/>
            <p:nvPr/>
          </p:nvSpPr>
          <p:spPr>
            <a:xfrm flipH="1">
              <a:off x="725742" y="3213100"/>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Field Change Management</a:t>
              </a:r>
            </a:p>
          </p:txBody>
        </p:sp>
      </p:grpSp>
      <p:grpSp>
        <p:nvGrpSpPr>
          <p:cNvPr id="42" name="Group 41">
            <a:extLst>
              <a:ext uri="{FF2B5EF4-FFF2-40B4-BE49-F238E27FC236}">
                <a16:creationId xmlns:a16="http://schemas.microsoft.com/office/drawing/2014/main" id="{EEE8AE3D-E7E0-4ABA-9F78-5F562EC45ECF}"/>
              </a:ext>
            </a:extLst>
          </p:cNvPr>
          <p:cNvGrpSpPr/>
          <p:nvPr/>
        </p:nvGrpSpPr>
        <p:grpSpPr>
          <a:xfrm>
            <a:off x="978834" y="2208177"/>
            <a:ext cx="2498792" cy="542381"/>
            <a:chOff x="978834" y="2208177"/>
            <a:chExt cx="2498792" cy="542381"/>
          </a:xfrm>
        </p:grpSpPr>
        <p:pic>
          <p:nvPicPr>
            <p:cNvPr id="10" name="Graphic 9">
              <a:extLst>
                <a:ext uri="{FF2B5EF4-FFF2-40B4-BE49-F238E27FC236}">
                  <a16:creationId xmlns:a16="http://schemas.microsoft.com/office/drawing/2014/main" id="{4A22847B-5DBA-44C8-83ED-F661E3C2A45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37626" y="2210558"/>
              <a:ext cx="540000" cy="540000"/>
            </a:xfrm>
            <a:prstGeom prst="rect">
              <a:avLst/>
            </a:prstGeom>
          </p:spPr>
        </p:pic>
        <p:sp>
          <p:nvSpPr>
            <p:cNvPr id="32" name="TextBox 31">
              <a:extLst>
                <a:ext uri="{FF2B5EF4-FFF2-40B4-BE49-F238E27FC236}">
                  <a16:creationId xmlns:a16="http://schemas.microsoft.com/office/drawing/2014/main" id="{0825F3E2-6ADD-4B7B-86DE-C92E914705F7}"/>
                </a:ext>
              </a:extLst>
            </p:cNvPr>
            <p:cNvSpPr txBox="1"/>
            <p:nvPr/>
          </p:nvSpPr>
          <p:spPr>
            <a:xfrm flipH="1">
              <a:off x="978834" y="2208177"/>
              <a:ext cx="1890430" cy="539999"/>
            </a:xfrm>
            <a:prstGeom prst="rect">
              <a:avLst/>
            </a:prstGeom>
            <a:noFill/>
          </p:spPr>
          <p:txBody>
            <a:bodyPr wrap="square" lIns="0" tIns="0" rIns="0" bIns="0" rtlCol="0" anchor="ctr">
              <a:noAutofit/>
            </a:bodyPr>
            <a:lstStyle/>
            <a:p>
              <a:pPr algn="r" defTabSz="914378">
                <a:defRPr/>
              </a:pPr>
              <a:r>
                <a:rPr lang="nl-NL" sz="1200" kern="0" dirty="0" err="1">
                  <a:latin typeface="+mj-lt"/>
                </a:rPr>
                <a:t>Progress</a:t>
              </a:r>
              <a:r>
                <a:rPr lang="nl-NL" sz="1200" kern="0" dirty="0">
                  <a:latin typeface="+mj-lt"/>
                </a:rPr>
                <a:t> &amp; Cost Control</a:t>
              </a:r>
            </a:p>
          </p:txBody>
        </p:sp>
      </p:grpSp>
      <p:grpSp>
        <p:nvGrpSpPr>
          <p:cNvPr id="43" name="Group 42">
            <a:extLst>
              <a:ext uri="{FF2B5EF4-FFF2-40B4-BE49-F238E27FC236}">
                <a16:creationId xmlns:a16="http://schemas.microsoft.com/office/drawing/2014/main" id="{19CFBAA8-2F1C-499E-903F-9474F09BB440}"/>
              </a:ext>
            </a:extLst>
          </p:cNvPr>
          <p:cNvGrpSpPr/>
          <p:nvPr/>
        </p:nvGrpSpPr>
        <p:grpSpPr>
          <a:xfrm>
            <a:off x="1985865" y="1145626"/>
            <a:ext cx="2357535" cy="917052"/>
            <a:chOff x="1985865" y="1145626"/>
            <a:chExt cx="2357535" cy="917052"/>
          </a:xfrm>
        </p:grpSpPr>
        <p:pic>
          <p:nvPicPr>
            <p:cNvPr id="11" name="Graphic 10">
              <a:extLst>
                <a:ext uri="{FF2B5EF4-FFF2-40B4-BE49-F238E27FC236}">
                  <a16:creationId xmlns:a16="http://schemas.microsoft.com/office/drawing/2014/main" id="{82C7136F-9AF6-420A-9BD3-2CF3DE5D0DF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803400" y="1522678"/>
              <a:ext cx="540000" cy="540000"/>
            </a:xfrm>
            <a:prstGeom prst="rect">
              <a:avLst/>
            </a:prstGeom>
          </p:spPr>
        </p:pic>
        <p:sp>
          <p:nvSpPr>
            <p:cNvPr id="33" name="TextBox 32">
              <a:extLst>
                <a:ext uri="{FF2B5EF4-FFF2-40B4-BE49-F238E27FC236}">
                  <a16:creationId xmlns:a16="http://schemas.microsoft.com/office/drawing/2014/main" id="{9A94F49F-82BD-4B7B-997C-D91F241C351D}"/>
                </a:ext>
              </a:extLst>
            </p:cNvPr>
            <p:cNvSpPr txBox="1"/>
            <p:nvPr/>
          </p:nvSpPr>
          <p:spPr>
            <a:xfrm flipH="1">
              <a:off x="1985865" y="1145626"/>
              <a:ext cx="1890430" cy="539999"/>
            </a:xfrm>
            <a:prstGeom prst="rect">
              <a:avLst/>
            </a:prstGeom>
            <a:noFill/>
          </p:spPr>
          <p:txBody>
            <a:bodyPr wrap="square" lIns="0" tIns="0" rIns="0" bIns="0" rtlCol="0" anchor="ctr">
              <a:noAutofit/>
            </a:bodyPr>
            <a:lstStyle/>
            <a:p>
              <a:pPr algn="r" defTabSz="914378">
                <a:defRPr/>
              </a:pPr>
              <a:r>
                <a:rPr lang="nl-NL" sz="1200" kern="0" dirty="0">
                  <a:latin typeface="+mj-lt"/>
                </a:rPr>
                <a:t>Benchmarking</a:t>
              </a:r>
            </a:p>
          </p:txBody>
        </p:sp>
      </p:grpSp>
      <p:pic>
        <p:nvPicPr>
          <p:cNvPr id="45" name="Graphic 44">
            <a:extLst>
              <a:ext uri="{FF2B5EF4-FFF2-40B4-BE49-F238E27FC236}">
                <a16:creationId xmlns:a16="http://schemas.microsoft.com/office/drawing/2014/main" id="{97D680B0-B2E3-49CB-834F-DFFE5C5A064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412660" y="2053760"/>
            <a:ext cx="2318679" cy="2318679"/>
          </a:xfrm>
          <a:prstGeom prst="rect">
            <a:avLst/>
          </a:prstGeom>
        </p:spPr>
      </p:pic>
      <p:pic>
        <p:nvPicPr>
          <p:cNvPr id="34" name="Afbeelding 2">
            <a:extLst>
              <a:ext uri="{FF2B5EF4-FFF2-40B4-BE49-F238E27FC236}">
                <a16:creationId xmlns:a16="http://schemas.microsoft.com/office/drawing/2014/main" id="{B37F8F2F-6668-4508-BBBC-3B4117C635CA}"/>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028719" y="2639378"/>
            <a:ext cx="1086562" cy="1086562"/>
          </a:xfrm>
          <a:prstGeom prst="rect">
            <a:avLst/>
          </a:prstGeom>
        </p:spPr>
      </p:pic>
    </p:spTree>
    <p:extLst>
      <p:ext uri="{BB962C8B-B14F-4D97-AF65-F5344CB8AC3E}">
        <p14:creationId xmlns:p14="http://schemas.microsoft.com/office/powerpoint/2010/main" val="1843264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35"/>
                                        </p:tgtEl>
                                      </p:cBhvr>
                                    </p:animEffect>
                                    <p:animScale>
                                      <p:cBhvr>
                                        <p:cTn id="10" dur="250" autoRev="1" fill="hold"/>
                                        <p:tgtEl>
                                          <p:spTgt spid="35"/>
                                        </p:tgtEl>
                                      </p:cBhvr>
                                      <p:by x="105000" y="105000"/>
                                    </p:animScale>
                                  </p:childTnLst>
                                </p:cTn>
                              </p:par>
                              <p:par>
                                <p:cTn id="11" presetID="10" presetClass="entr" presetSubtype="0" fill="hold" nodeType="withEffect">
                                  <p:stCondLst>
                                    <p:cond delay="5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26" presetClass="emph" presetSubtype="0" fill="hold" nodeType="withEffect">
                                  <p:stCondLst>
                                    <p:cond delay="50"/>
                                  </p:stCondLst>
                                  <p:childTnLst>
                                    <p:animEffect transition="out" filter="fade">
                                      <p:cBhvr>
                                        <p:cTn id="15" dur="500" tmFilter="0, 0; .2, .5; .8, .5; 1, 0"/>
                                        <p:tgtEl>
                                          <p:spTgt spid="36"/>
                                        </p:tgtEl>
                                      </p:cBhvr>
                                    </p:animEffect>
                                    <p:animScale>
                                      <p:cBhvr>
                                        <p:cTn id="16" dur="250" autoRev="1" fill="hold"/>
                                        <p:tgtEl>
                                          <p:spTgt spid="36"/>
                                        </p:tgtEl>
                                      </p:cBhvr>
                                      <p:by x="105000" y="105000"/>
                                    </p:animScale>
                                  </p:childTnLst>
                                </p:cTn>
                              </p:par>
                              <p:par>
                                <p:cTn id="17" presetID="10" presetClass="entr" presetSubtype="0" fill="hold" nodeType="withEffect">
                                  <p:stCondLst>
                                    <p:cond delay="1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26" presetClass="emph" presetSubtype="0" fill="hold" nodeType="withEffect">
                                  <p:stCondLst>
                                    <p:cond delay="100"/>
                                  </p:stCondLst>
                                  <p:childTnLst>
                                    <p:animEffect transition="out" filter="fade">
                                      <p:cBhvr>
                                        <p:cTn id="21" dur="500" tmFilter="0, 0; .2, .5; .8, .5; 1, 0"/>
                                        <p:tgtEl>
                                          <p:spTgt spid="37"/>
                                        </p:tgtEl>
                                      </p:cBhvr>
                                    </p:animEffect>
                                    <p:animScale>
                                      <p:cBhvr>
                                        <p:cTn id="22" dur="250" autoRev="1" fill="hold"/>
                                        <p:tgtEl>
                                          <p:spTgt spid="37"/>
                                        </p:tgtEl>
                                      </p:cBhvr>
                                      <p:by x="105000" y="105000"/>
                                    </p:animScale>
                                  </p:childTnLst>
                                </p:cTn>
                              </p:par>
                              <p:par>
                                <p:cTn id="23" presetID="10" presetClass="entr" presetSubtype="0" fill="hold" nodeType="withEffect">
                                  <p:stCondLst>
                                    <p:cond delay="15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26" presetClass="emph" presetSubtype="0" fill="hold" nodeType="withEffect">
                                  <p:stCondLst>
                                    <p:cond delay="150"/>
                                  </p:stCondLst>
                                  <p:childTnLst>
                                    <p:animEffect transition="out" filter="fade">
                                      <p:cBhvr>
                                        <p:cTn id="27" dur="500" tmFilter="0, 0; .2, .5; .8, .5; 1, 0"/>
                                        <p:tgtEl>
                                          <p:spTgt spid="38"/>
                                        </p:tgtEl>
                                      </p:cBhvr>
                                    </p:animEffect>
                                    <p:animScale>
                                      <p:cBhvr>
                                        <p:cTn id="28" dur="250" autoRev="1" fill="hold"/>
                                        <p:tgtEl>
                                          <p:spTgt spid="38"/>
                                        </p:tgtEl>
                                      </p:cBhvr>
                                      <p:by x="105000" y="105000"/>
                                    </p:animScale>
                                  </p:childTnLst>
                                </p:cTn>
                              </p:par>
                              <p:par>
                                <p:cTn id="29" presetID="10" presetClass="entr" presetSubtype="0" fill="hold" nodeType="withEffect">
                                  <p:stCondLst>
                                    <p:cond delay="2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26" presetClass="emph" presetSubtype="0" fill="hold" nodeType="withEffect">
                                  <p:stCondLst>
                                    <p:cond delay="200"/>
                                  </p:stCondLst>
                                  <p:childTnLst>
                                    <p:animEffect transition="out" filter="fade">
                                      <p:cBhvr>
                                        <p:cTn id="33" dur="500" tmFilter="0, 0; .2, .5; .8, .5; 1, 0"/>
                                        <p:tgtEl>
                                          <p:spTgt spid="39"/>
                                        </p:tgtEl>
                                      </p:cBhvr>
                                    </p:animEffect>
                                    <p:animScale>
                                      <p:cBhvr>
                                        <p:cTn id="34" dur="250" autoRev="1" fill="hold"/>
                                        <p:tgtEl>
                                          <p:spTgt spid="39"/>
                                        </p:tgtEl>
                                      </p:cBhvr>
                                      <p:by x="105000" y="105000"/>
                                    </p:animScale>
                                  </p:childTnLst>
                                </p:cTn>
                              </p:par>
                              <p:par>
                                <p:cTn id="35" presetID="10" presetClass="entr" presetSubtype="0" fill="hold" nodeType="withEffect">
                                  <p:stCondLst>
                                    <p:cond delay="25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26" presetClass="emph" presetSubtype="0" fill="hold" nodeType="withEffect">
                                  <p:stCondLst>
                                    <p:cond delay="250"/>
                                  </p:stCondLst>
                                  <p:childTnLst>
                                    <p:animEffect transition="out" filter="fade">
                                      <p:cBhvr>
                                        <p:cTn id="39" dur="500" tmFilter="0, 0; .2, .5; .8, .5; 1, 0"/>
                                        <p:tgtEl>
                                          <p:spTgt spid="40"/>
                                        </p:tgtEl>
                                      </p:cBhvr>
                                    </p:animEffect>
                                    <p:animScale>
                                      <p:cBhvr>
                                        <p:cTn id="40" dur="250" autoRev="1" fill="hold"/>
                                        <p:tgtEl>
                                          <p:spTgt spid="40"/>
                                        </p:tgtEl>
                                      </p:cBhvr>
                                      <p:by x="105000" y="105000"/>
                                    </p:animScale>
                                  </p:childTnLst>
                                </p:cTn>
                              </p:par>
                              <p:par>
                                <p:cTn id="41" presetID="10" presetClass="entr" presetSubtype="0" fill="hold" nodeType="withEffect">
                                  <p:stCondLst>
                                    <p:cond delay="30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26" presetClass="emph" presetSubtype="0" fill="hold" nodeType="withEffect">
                                  <p:stCondLst>
                                    <p:cond delay="300"/>
                                  </p:stCondLst>
                                  <p:childTnLst>
                                    <p:animEffect transition="out" filter="fade">
                                      <p:cBhvr>
                                        <p:cTn id="45" dur="500" tmFilter="0, 0; .2, .5; .8, .5; 1, 0"/>
                                        <p:tgtEl>
                                          <p:spTgt spid="41"/>
                                        </p:tgtEl>
                                      </p:cBhvr>
                                    </p:animEffect>
                                    <p:animScale>
                                      <p:cBhvr>
                                        <p:cTn id="46" dur="250" autoRev="1" fill="hold"/>
                                        <p:tgtEl>
                                          <p:spTgt spid="41"/>
                                        </p:tgtEl>
                                      </p:cBhvr>
                                      <p:by x="105000" y="105000"/>
                                    </p:animScale>
                                  </p:childTnLst>
                                </p:cTn>
                              </p:par>
                              <p:par>
                                <p:cTn id="47" presetID="10" presetClass="entr" presetSubtype="0" fill="hold" nodeType="withEffect">
                                  <p:stCondLst>
                                    <p:cond delay="35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26" presetClass="emph" presetSubtype="0" fill="hold" nodeType="withEffect">
                                  <p:stCondLst>
                                    <p:cond delay="350"/>
                                  </p:stCondLst>
                                  <p:childTnLst>
                                    <p:animEffect transition="out" filter="fade">
                                      <p:cBhvr>
                                        <p:cTn id="51" dur="500" tmFilter="0, 0; .2, .5; .8, .5; 1, 0"/>
                                        <p:tgtEl>
                                          <p:spTgt spid="42"/>
                                        </p:tgtEl>
                                      </p:cBhvr>
                                    </p:animEffect>
                                    <p:animScale>
                                      <p:cBhvr>
                                        <p:cTn id="52" dur="250" autoRev="1" fill="hold"/>
                                        <p:tgtEl>
                                          <p:spTgt spid="42"/>
                                        </p:tgtEl>
                                      </p:cBhvr>
                                      <p:by x="105000" y="105000"/>
                                    </p:animScale>
                                  </p:childTnLst>
                                </p:cTn>
                              </p:par>
                              <p:par>
                                <p:cTn id="53" presetID="10" presetClass="entr" presetSubtype="0" fill="hold" nodeType="withEffect">
                                  <p:stCondLst>
                                    <p:cond delay="40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26" presetClass="emph" presetSubtype="0" fill="hold" nodeType="withEffect">
                                  <p:stCondLst>
                                    <p:cond delay="400"/>
                                  </p:stCondLst>
                                  <p:childTnLst>
                                    <p:animEffect transition="out" filter="fade">
                                      <p:cBhvr>
                                        <p:cTn id="57" dur="500" tmFilter="0, 0; .2, .5; .8, .5; 1, 0"/>
                                        <p:tgtEl>
                                          <p:spTgt spid="43"/>
                                        </p:tgtEl>
                                      </p:cBhvr>
                                    </p:animEffect>
                                    <p:animScale>
                                      <p:cBhvr>
                                        <p:cTn id="58" dur="250" autoRev="1" fill="hold"/>
                                        <p:tgtEl>
                                          <p:spTgt spid="43"/>
                                        </p:tgtEl>
                                      </p:cBhvr>
                                      <p:by x="105000" y="105000"/>
                                    </p:animScale>
                                  </p:childTnLst>
                                </p:cTn>
                              </p:par>
                            </p:childTnLst>
                          </p:cTn>
                        </p:par>
                        <p:par>
                          <p:cTn id="59" fill="hold">
                            <p:stCondLst>
                              <p:cond delay="900"/>
                            </p:stCondLst>
                            <p:childTnLst>
                              <p:par>
                                <p:cTn id="60" presetID="10" presetClass="entr" presetSubtype="0" fill="hold" nodeType="afterEffect">
                                  <p:stCondLst>
                                    <p:cond delay="5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500"/>
                                        <p:tgtEl>
                                          <p:spTgt spid="45"/>
                                        </p:tgtEl>
                                      </p:cBhvr>
                                    </p:animEffect>
                                  </p:childTnLst>
                                </p:cTn>
                              </p:par>
                              <p:par>
                                <p:cTn id="63" presetID="8" presetClass="emph" presetSubtype="0" decel="100000" fill="hold" nodeType="withEffect">
                                  <p:stCondLst>
                                    <p:cond delay="500"/>
                                  </p:stCondLst>
                                  <p:childTnLst>
                                    <p:animRot by="21600000">
                                      <p:cBhvr>
                                        <p:cTn id="64" dur="1500" fill="hold"/>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85d9946caef9f4ba6ab00a9c07b1561d59f8c"/>
</p:tagLst>
</file>

<file path=ppt/theme/theme1.xml><?xml version="1.0" encoding="utf-8"?>
<a:theme xmlns:a="http://schemas.openxmlformats.org/drawingml/2006/main" name="1_Office Theme">
  <a:themeElements>
    <a:clrScheme name="Cost Engineering 2018-v2">
      <a:dk1>
        <a:srgbClr val="333333"/>
      </a:dk1>
      <a:lt1>
        <a:sysClr val="window" lastClr="FFFFFF"/>
      </a:lt1>
      <a:dk2>
        <a:srgbClr val="444444"/>
      </a:dk2>
      <a:lt2>
        <a:srgbClr val="E5E5E5"/>
      </a:lt2>
      <a:accent1>
        <a:srgbClr val="F47B20"/>
      </a:accent1>
      <a:accent2>
        <a:srgbClr val="015174"/>
      </a:accent2>
      <a:accent3>
        <a:srgbClr val="AEC3E4"/>
      </a:accent3>
      <a:accent4>
        <a:srgbClr val="08A479"/>
      </a:accent4>
      <a:accent5>
        <a:srgbClr val="054F67"/>
      </a:accent5>
      <a:accent6>
        <a:srgbClr val="328FAA"/>
      </a:accent6>
      <a:hlink>
        <a:srgbClr val="F47B20"/>
      </a:hlink>
      <a:folHlink>
        <a:srgbClr val="CB6428"/>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gradFill flip="none" rotWithShape="1">
          <a:gsLst>
            <a:gs pos="0">
              <a:schemeClr val="accent1"/>
            </a:gs>
            <a:gs pos="100000">
              <a:schemeClr val="accent1">
                <a:alpha val="80000"/>
              </a:schemeClr>
            </a:gs>
          </a:gsLst>
          <a:lin ang="0" scaled="0"/>
          <a:tileRect/>
        </a:gradFill>
      </a:spPr>
      <a:bodyPr vert="horz" wrap="none" lIns="648000" tIns="108000" rIns="900000" bIns="108000" rtlCol="0" anchor="ctr">
        <a:spAutoFit/>
      </a:bodyPr>
      <a:lstStyle>
        <a:defPPr algn="l">
          <a:tabLst>
            <a:tab pos="542925" algn="l"/>
          </a:tabLst>
          <a:defRPr sz="3600" dirty="0">
            <a:solidFill>
              <a:schemeClr val="bg1"/>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varun-template.potx" id="{A499EF74-CD87-4667-9DDF-DBEC1BCA62FE}" vid="{FF26DB77-988A-45AC-A222-219B5389FA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4574</TotalTime>
  <Words>2184</Words>
  <Application>Microsoft Office PowerPoint</Application>
  <PresentationFormat>On-screen Show (16:10)</PresentationFormat>
  <Paragraphs>458</Paragraphs>
  <Slides>37</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(Headings)</vt:lpstr>
      <vt:lpstr>Wingdings</vt:lpstr>
      <vt:lpstr>1_Office Theme</vt:lpstr>
      <vt:lpstr>Total Cost Management for Turnarounds: Neste Case Study</vt:lpstr>
      <vt:lpstr>About Elmer Sachteleben</vt:lpstr>
      <vt:lpstr>About Cost Engineering</vt:lpstr>
      <vt:lpstr>What we do</vt:lpstr>
      <vt:lpstr>Clients and Industries</vt:lpstr>
      <vt:lpstr>Current state of Turnarounds</vt:lpstr>
      <vt:lpstr>Current state of Turnarounds</vt:lpstr>
      <vt:lpstr>There is still hope…</vt:lpstr>
      <vt:lpstr>Total Turnaround Cost Management</vt:lpstr>
      <vt:lpstr>Case study: Neste</vt:lpstr>
      <vt:lpstr>Turnaround Management @Neste</vt:lpstr>
      <vt:lpstr>Turnaround Management @Neste</vt:lpstr>
      <vt:lpstr>Result of Total Turnaround Management @Neste</vt:lpstr>
      <vt:lpstr>Total Turnaround Cost Management</vt:lpstr>
      <vt:lpstr>Estimating &amp; Budgeting</vt:lpstr>
      <vt:lpstr>Estimating &amp; Budgeting</vt:lpstr>
      <vt:lpstr>Estimating &amp; Budgeting</vt:lpstr>
      <vt:lpstr>Historical extrapolation</vt:lpstr>
      <vt:lpstr>Conceptual / Semi-detailed estimate </vt:lpstr>
      <vt:lpstr>Estimating direct costs</vt:lpstr>
      <vt:lpstr>Total Turnaround Cost Management</vt:lpstr>
      <vt:lpstr>Tendering: disciplines</vt:lpstr>
      <vt:lpstr>PowerPoint Presentation</vt:lpstr>
      <vt:lpstr>Tendering with unit rate contracts</vt:lpstr>
      <vt:lpstr>Bid evaluation</vt:lpstr>
      <vt:lpstr>Bid comparison</vt:lpstr>
      <vt:lpstr>Total Turnaround Cost Management</vt:lpstr>
      <vt:lpstr>Progress &amp; Cost Control</vt:lpstr>
      <vt:lpstr>PowerPoint Presentation</vt:lpstr>
      <vt:lpstr>PowerPoint Presentation</vt:lpstr>
      <vt:lpstr>Progress &amp; Cost Control</vt:lpstr>
      <vt:lpstr>Progress &amp; Cost Control</vt:lpstr>
      <vt:lpstr>Total Turnaround Cost Management</vt:lpstr>
      <vt:lpstr>TA maintenance execution hours per discipline</vt:lpstr>
      <vt:lpstr>Typical benchmarks</vt:lpstr>
      <vt:lpstr>Total Turnaround Cost Management</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Turnaround Management</dc:title>
  <dc:creator>Buket Soydar</dc:creator>
  <cp:lastModifiedBy>Buket Soydar</cp:lastModifiedBy>
  <cp:revision>247</cp:revision>
  <dcterms:created xsi:type="dcterms:W3CDTF">2018-09-20T15:56:41Z</dcterms:created>
  <dcterms:modified xsi:type="dcterms:W3CDTF">2019-03-25T13:08:38Z</dcterms:modified>
</cp:coreProperties>
</file>